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2.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notesSlides/notesSlide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2.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4.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5.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6.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7.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8.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9.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10.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11.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12.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13.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14.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notesSlides/notesSlide15.xml" ContentType="application/vnd.openxmlformats-officedocument.presentationml.notesSlide+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16.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notesSlides/notesSlide17.xml" ContentType="application/vnd.openxmlformats-officedocument.presentationml.notesSlide+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notesSlides/notesSlide18.xml" ContentType="application/vnd.openxmlformats-officedocument.presentationml.notesSlide+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notesSlides/notesSlide19.xml" ContentType="application/vnd.openxmlformats-officedocument.presentationml.notesSlide+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notesSlides/notesSlide20.xml" ContentType="application/vnd.openxmlformats-officedocument.presentationml.notesSlide+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notesSlides/notesSlide21.xml" ContentType="application/vnd.openxmlformats-officedocument.presentationml.notesSlide+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notesSlides/notesSlide22.xml" ContentType="application/vnd.openxmlformats-officedocument.presentationml.notesSlide+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notesSlides/notesSlide23.xml" ContentType="application/vnd.openxmlformats-officedocument.presentationml.notesSlide+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notesSlides/notesSlide24.xml" ContentType="application/vnd.openxmlformats-officedocument.presentationml.notesSlide+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notesSlides/notesSlide25.xml" ContentType="application/vnd.openxmlformats-officedocument.presentationml.notesSlide+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notesSlides/notesSlide26.xml" ContentType="application/vnd.openxmlformats-officedocument.presentationml.notesSlide+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notesSlides/notesSlide27.xml" ContentType="application/vnd.openxmlformats-officedocument.presentationml.notesSlide+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notesSlides/notesSlide28.xml" ContentType="application/vnd.openxmlformats-officedocument.presentationml.notesSlide+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notesSlides/notesSlide29.xml" ContentType="application/vnd.openxmlformats-officedocument.presentationml.notesSlide+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notesSlides/notesSlide3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6"/>
  </p:notesMasterIdLst>
  <p:sldIdLst>
    <p:sldId id="326" r:id="rId6"/>
    <p:sldId id="258" r:id="rId7"/>
    <p:sldId id="290" r:id="rId8"/>
    <p:sldId id="291" r:id="rId9"/>
    <p:sldId id="307" r:id="rId10"/>
    <p:sldId id="262" r:id="rId11"/>
    <p:sldId id="263" r:id="rId12"/>
    <p:sldId id="306" r:id="rId13"/>
    <p:sldId id="327" r:id="rId14"/>
    <p:sldId id="265" r:id="rId15"/>
    <p:sldId id="266" r:id="rId16"/>
    <p:sldId id="267" r:id="rId17"/>
    <p:sldId id="270" r:id="rId18"/>
    <p:sldId id="272" r:id="rId19"/>
    <p:sldId id="273" r:id="rId20"/>
    <p:sldId id="274" r:id="rId21"/>
    <p:sldId id="275" r:id="rId22"/>
    <p:sldId id="294" r:id="rId23"/>
    <p:sldId id="277" r:id="rId24"/>
    <p:sldId id="278" r:id="rId25"/>
    <p:sldId id="319" r:id="rId26"/>
    <p:sldId id="320" r:id="rId27"/>
    <p:sldId id="281" r:id="rId28"/>
    <p:sldId id="322" r:id="rId29"/>
    <p:sldId id="328" r:id="rId30"/>
    <p:sldId id="329" r:id="rId31"/>
    <p:sldId id="330" r:id="rId32"/>
    <p:sldId id="299" r:id="rId33"/>
    <p:sldId id="300" r:id="rId34"/>
    <p:sldId id="289" r:id="rId35"/>
  </p:sldIdLst>
  <p:sldSz cx="9144000" cy="6858000" type="screen4x3"/>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7D0981-9573-5AEC-CB66-A18F9425FD77}" name="Lisa Plater" initials="LP" userId="S::lisa.plater@sunlife.com::3108f9e6-46bb-406e-962f-36880693622a" providerId="AD"/>
  <p188:author id="{F9125D97-DC8E-6AFB-1571-B4876989B544}" name="Paul L Brown" initials="PLB" userId="S::Paul.L.Brown@sunlife.com::8902a4b6-acc2-41c5-a98a-140fcd96931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Joan Corcoran" initials="JC"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8237"/>
    <a:srgbClr val="A59F99"/>
    <a:srgbClr val="C9D4B9"/>
    <a:srgbClr val="FFC000"/>
    <a:srgbClr val="696158"/>
    <a:srgbClr val="F7DF9F"/>
    <a:srgbClr val="97B071"/>
    <a:srgbClr val="EAAB00"/>
    <a:srgbClr val="F4D06C"/>
    <a:srgbClr val="F9E8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65857" autoAdjust="0"/>
  </p:normalViewPr>
  <p:slideViewPr>
    <p:cSldViewPr>
      <p:cViewPr varScale="1">
        <p:scale>
          <a:sx n="44" d="100"/>
          <a:sy n="44" d="100"/>
        </p:scale>
        <p:origin x="1924" y="32"/>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p:scale>
          <a:sx n="120" d="100"/>
          <a:sy n="120" d="100"/>
        </p:scale>
        <p:origin x="-1954" y="95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Plater" userId="3108f9e6-46bb-406e-962f-36880693622a" providerId="ADAL" clId="{71B58370-13D2-48EA-BDD4-89AB2374055A}"/>
    <pc:docChg chg="custSel modSld">
      <pc:chgData name="Lisa Plater" userId="3108f9e6-46bb-406e-962f-36880693622a" providerId="ADAL" clId="{71B58370-13D2-48EA-BDD4-89AB2374055A}" dt="2023-05-18T19:07:36.989" v="29" actId="478"/>
      <pc:docMkLst>
        <pc:docMk/>
      </pc:docMkLst>
      <pc:sldChg chg="delSp mod delAnim">
        <pc:chgData name="Lisa Plater" userId="3108f9e6-46bb-406e-962f-36880693622a" providerId="ADAL" clId="{71B58370-13D2-48EA-BDD4-89AB2374055A}" dt="2023-05-18T19:05:41.491" v="1" actId="478"/>
        <pc:sldMkLst>
          <pc:docMk/>
          <pc:sldMk cId="2724358608" sldId="258"/>
        </pc:sldMkLst>
        <pc:picChg chg="del">
          <ac:chgData name="Lisa Plater" userId="3108f9e6-46bb-406e-962f-36880693622a" providerId="ADAL" clId="{71B58370-13D2-48EA-BDD4-89AB2374055A}" dt="2023-05-18T19:05:41.491" v="1" actId="478"/>
          <ac:picMkLst>
            <pc:docMk/>
            <pc:sldMk cId="2724358608" sldId="258"/>
            <ac:picMk id="21" creationId="{6540A2C5-BEFE-96ED-9C57-24646E5F5DE6}"/>
          </ac:picMkLst>
        </pc:picChg>
      </pc:sldChg>
      <pc:sldChg chg="delSp mod delAnim">
        <pc:chgData name="Lisa Plater" userId="3108f9e6-46bb-406e-962f-36880693622a" providerId="ADAL" clId="{71B58370-13D2-48EA-BDD4-89AB2374055A}" dt="2023-05-18T19:05:55.849" v="5" actId="478"/>
        <pc:sldMkLst>
          <pc:docMk/>
          <pc:sldMk cId="2715670870" sldId="262"/>
        </pc:sldMkLst>
        <pc:picChg chg="del">
          <ac:chgData name="Lisa Plater" userId="3108f9e6-46bb-406e-962f-36880693622a" providerId="ADAL" clId="{71B58370-13D2-48EA-BDD4-89AB2374055A}" dt="2023-05-18T19:05:55.849" v="5" actId="478"/>
          <ac:picMkLst>
            <pc:docMk/>
            <pc:sldMk cId="2715670870" sldId="262"/>
            <ac:picMk id="17" creationId="{085018B5-BF66-F87B-BE90-BF3AC207C631}"/>
          </ac:picMkLst>
        </pc:picChg>
      </pc:sldChg>
      <pc:sldChg chg="delSp mod delAnim">
        <pc:chgData name="Lisa Plater" userId="3108f9e6-46bb-406e-962f-36880693622a" providerId="ADAL" clId="{71B58370-13D2-48EA-BDD4-89AB2374055A}" dt="2023-05-18T19:05:58.827" v="6" actId="478"/>
        <pc:sldMkLst>
          <pc:docMk/>
          <pc:sldMk cId="2689414626" sldId="263"/>
        </pc:sldMkLst>
        <pc:picChg chg="del">
          <ac:chgData name="Lisa Plater" userId="3108f9e6-46bb-406e-962f-36880693622a" providerId="ADAL" clId="{71B58370-13D2-48EA-BDD4-89AB2374055A}" dt="2023-05-18T19:05:58.827" v="6" actId="478"/>
          <ac:picMkLst>
            <pc:docMk/>
            <pc:sldMk cId="2689414626" sldId="263"/>
            <ac:picMk id="8" creationId="{AE23011E-9CA9-94FB-F0DC-08DF22A5AA65}"/>
          </ac:picMkLst>
        </pc:picChg>
      </pc:sldChg>
      <pc:sldChg chg="delSp mod delAnim">
        <pc:chgData name="Lisa Plater" userId="3108f9e6-46bb-406e-962f-36880693622a" providerId="ADAL" clId="{71B58370-13D2-48EA-BDD4-89AB2374055A}" dt="2023-05-18T19:06:09.345" v="9" actId="478"/>
        <pc:sldMkLst>
          <pc:docMk/>
          <pc:sldMk cId="2543066777" sldId="265"/>
        </pc:sldMkLst>
        <pc:picChg chg="del">
          <ac:chgData name="Lisa Plater" userId="3108f9e6-46bb-406e-962f-36880693622a" providerId="ADAL" clId="{71B58370-13D2-48EA-BDD4-89AB2374055A}" dt="2023-05-18T19:06:09.345" v="9" actId="478"/>
          <ac:picMkLst>
            <pc:docMk/>
            <pc:sldMk cId="2543066777" sldId="265"/>
            <ac:picMk id="4" creationId="{0B7C2891-FC35-4693-CECE-057F95B12D34}"/>
          </ac:picMkLst>
        </pc:picChg>
      </pc:sldChg>
      <pc:sldChg chg="delSp mod delAnim">
        <pc:chgData name="Lisa Plater" userId="3108f9e6-46bb-406e-962f-36880693622a" providerId="ADAL" clId="{71B58370-13D2-48EA-BDD4-89AB2374055A}" dt="2023-05-18T19:06:12.109" v="10" actId="478"/>
        <pc:sldMkLst>
          <pc:docMk/>
          <pc:sldMk cId="465454298" sldId="266"/>
        </pc:sldMkLst>
        <pc:picChg chg="del">
          <ac:chgData name="Lisa Plater" userId="3108f9e6-46bb-406e-962f-36880693622a" providerId="ADAL" clId="{71B58370-13D2-48EA-BDD4-89AB2374055A}" dt="2023-05-18T19:06:12.109" v="10" actId="478"/>
          <ac:picMkLst>
            <pc:docMk/>
            <pc:sldMk cId="465454298" sldId="266"/>
            <ac:picMk id="17" creationId="{D5F6F17E-AF86-95C5-3CBC-6DB03D481CBC}"/>
          </ac:picMkLst>
        </pc:picChg>
      </pc:sldChg>
      <pc:sldChg chg="delSp mod delAnim">
        <pc:chgData name="Lisa Plater" userId="3108f9e6-46bb-406e-962f-36880693622a" providerId="ADAL" clId="{71B58370-13D2-48EA-BDD4-89AB2374055A}" dt="2023-05-18T19:06:17.290" v="11" actId="478"/>
        <pc:sldMkLst>
          <pc:docMk/>
          <pc:sldMk cId="812251427" sldId="267"/>
        </pc:sldMkLst>
        <pc:picChg chg="del">
          <ac:chgData name="Lisa Plater" userId="3108f9e6-46bb-406e-962f-36880693622a" providerId="ADAL" clId="{71B58370-13D2-48EA-BDD4-89AB2374055A}" dt="2023-05-18T19:06:17.290" v="11" actId="478"/>
          <ac:picMkLst>
            <pc:docMk/>
            <pc:sldMk cId="812251427" sldId="267"/>
            <ac:picMk id="16" creationId="{E88C071C-8192-6333-F372-378464ACEF8B}"/>
          </ac:picMkLst>
        </pc:picChg>
      </pc:sldChg>
      <pc:sldChg chg="delSp mod delAnim">
        <pc:chgData name="Lisa Plater" userId="3108f9e6-46bb-406e-962f-36880693622a" providerId="ADAL" clId="{71B58370-13D2-48EA-BDD4-89AB2374055A}" dt="2023-05-18T19:06:20.392" v="12" actId="478"/>
        <pc:sldMkLst>
          <pc:docMk/>
          <pc:sldMk cId="3061545137" sldId="270"/>
        </pc:sldMkLst>
        <pc:picChg chg="del">
          <ac:chgData name="Lisa Plater" userId="3108f9e6-46bb-406e-962f-36880693622a" providerId="ADAL" clId="{71B58370-13D2-48EA-BDD4-89AB2374055A}" dt="2023-05-18T19:06:20.392" v="12" actId="478"/>
          <ac:picMkLst>
            <pc:docMk/>
            <pc:sldMk cId="3061545137" sldId="270"/>
            <ac:picMk id="8" creationId="{2E2E3ABE-086E-6E36-0120-74FDB27C5F7B}"/>
          </ac:picMkLst>
        </pc:picChg>
      </pc:sldChg>
      <pc:sldChg chg="delSp mod delAnim">
        <pc:chgData name="Lisa Plater" userId="3108f9e6-46bb-406e-962f-36880693622a" providerId="ADAL" clId="{71B58370-13D2-48EA-BDD4-89AB2374055A}" dt="2023-05-18T19:06:23.265" v="13" actId="478"/>
        <pc:sldMkLst>
          <pc:docMk/>
          <pc:sldMk cId="3877216805" sldId="272"/>
        </pc:sldMkLst>
        <pc:picChg chg="del">
          <ac:chgData name="Lisa Plater" userId="3108f9e6-46bb-406e-962f-36880693622a" providerId="ADAL" clId="{71B58370-13D2-48EA-BDD4-89AB2374055A}" dt="2023-05-18T19:06:23.265" v="13" actId="478"/>
          <ac:picMkLst>
            <pc:docMk/>
            <pc:sldMk cId="3877216805" sldId="272"/>
            <ac:picMk id="207886" creationId="{8EBA52B9-F565-8F86-D4EE-B7000A01E762}"/>
          </ac:picMkLst>
        </pc:picChg>
      </pc:sldChg>
      <pc:sldChg chg="delSp mod delAnim">
        <pc:chgData name="Lisa Plater" userId="3108f9e6-46bb-406e-962f-36880693622a" providerId="ADAL" clId="{71B58370-13D2-48EA-BDD4-89AB2374055A}" dt="2023-05-18T19:06:28.001" v="14" actId="478"/>
        <pc:sldMkLst>
          <pc:docMk/>
          <pc:sldMk cId="330502565" sldId="273"/>
        </pc:sldMkLst>
        <pc:picChg chg="del">
          <ac:chgData name="Lisa Plater" userId="3108f9e6-46bb-406e-962f-36880693622a" providerId="ADAL" clId="{71B58370-13D2-48EA-BDD4-89AB2374055A}" dt="2023-05-18T19:06:28.001" v="14" actId="478"/>
          <ac:picMkLst>
            <pc:docMk/>
            <pc:sldMk cId="330502565" sldId="273"/>
            <ac:picMk id="5" creationId="{FAFA7A26-CC70-4E84-27AD-2E6DC786C586}"/>
          </ac:picMkLst>
        </pc:picChg>
      </pc:sldChg>
      <pc:sldChg chg="delSp mod delAnim">
        <pc:chgData name="Lisa Plater" userId="3108f9e6-46bb-406e-962f-36880693622a" providerId="ADAL" clId="{71B58370-13D2-48EA-BDD4-89AB2374055A}" dt="2023-05-18T19:06:31.293" v="15" actId="478"/>
        <pc:sldMkLst>
          <pc:docMk/>
          <pc:sldMk cId="2042027753" sldId="274"/>
        </pc:sldMkLst>
        <pc:picChg chg="del">
          <ac:chgData name="Lisa Plater" userId="3108f9e6-46bb-406e-962f-36880693622a" providerId="ADAL" clId="{71B58370-13D2-48EA-BDD4-89AB2374055A}" dt="2023-05-18T19:06:31.293" v="15" actId="478"/>
          <ac:picMkLst>
            <pc:docMk/>
            <pc:sldMk cId="2042027753" sldId="274"/>
            <ac:picMk id="17" creationId="{ACF976D5-1FFD-3758-0640-70DAEA7C1058}"/>
          </ac:picMkLst>
        </pc:picChg>
      </pc:sldChg>
      <pc:sldChg chg="delSp mod delAnim">
        <pc:chgData name="Lisa Plater" userId="3108f9e6-46bb-406e-962f-36880693622a" providerId="ADAL" clId="{71B58370-13D2-48EA-BDD4-89AB2374055A}" dt="2023-05-18T19:06:34.096" v="16" actId="478"/>
        <pc:sldMkLst>
          <pc:docMk/>
          <pc:sldMk cId="714880120" sldId="275"/>
        </pc:sldMkLst>
        <pc:picChg chg="del">
          <ac:chgData name="Lisa Plater" userId="3108f9e6-46bb-406e-962f-36880693622a" providerId="ADAL" clId="{71B58370-13D2-48EA-BDD4-89AB2374055A}" dt="2023-05-18T19:06:34.096" v="16" actId="478"/>
          <ac:picMkLst>
            <pc:docMk/>
            <pc:sldMk cId="714880120" sldId="275"/>
            <ac:picMk id="16" creationId="{BAA9DCE2-AF30-EBB2-609F-D313E9DB145E}"/>
          </ac:picMkLst>
        </pc:picChg>
      </pc:sldChg>
      <pc:sldChg chg="delSp mod delAnim">
        <pc:chgData name="Lisa Plater" userId="3108f9e6-46bb-406e-962f-36880693622a" providerId="ADAL" clId="{71B58370-13D2-48EA-BDD4-89AB2374055A}" dt="2023-05-18T19:06:41.786" v="18" actId="478"/>
        <pc:sldMkLst>
          <pc:docMk/>
          <pc:sldMk cId="1334232746" sldId="277"/>
        </pc:sldMkLst>
        <pc:picChg chg="del">
          <ac:chgData name="Lisa Plater" userId="3108f9e6-46bb-406e-962f-36880693622a" providerId="ADAL" clId="{71B58370-13D2-48EA-BDD4-89AB2374055A}" dt="2023-05-18T19:06:41.786" v="18" actId="478"/>
          <ac:picMkLst>
            <pc:docMk/>
            <pc:sldMk cId="1334232746" sldId="277"/>
            <ac:picMk id="22" creationId="{B7F8A2A5-6F7C-0DE0-EFF0-698EF0D16493}"/>
          </ac:picMkLst>
        </pc:picChg>
      </pc:sldChg>
      <pc:sldChg chg="delSp mod delAnim">
        <pc:chgData name="Lisa Plater" userId="3108f9e6-46bb-406e-962f-36880693622a" providerId="ADAL" clId="{71B58370-13D2-48EA-BDD4-89AB2374055A}" dt="2023-05-18T19:06:46.353" v="19" actId="478"/>
        <pc:sldMkLst>
          <pc:docMk/>
          <pc:sldMk cId="1191623741" sldId="278"/>
        </pc:sldMkLst>
        <pc:picChg chg="del">
          <ac:chgData name="Lisa Plater" userId="3108f9e6-46bb-406e-962f-36880693622a" providerId="ADAL" clId="{71B58370-13D2-48EA-BDD4-89AB2374055A}" dt="2023-05-18T19:06:46.353" v="19" actId="478"/>
          <ac:picMkLst>
            <pc:docMk/>
            <pc:sldMk cId="1191623741" sldId="278"/>
            <ac:picMk id="14" creationId="{D844C689-2576-3E9B-B713-1170686DFB39}"/>
          </ac:picMkLst>
        </pc:picChg>
      </pc:sldChg>
      <pc:sldChg chg="delSp mod delAnim">
        <pc:chgData name="Lisa Plater" userId="3108f9e6-46bb-406e-962f-36880693622a" providerId="ADAL" clId="{71B58370-13D2-48EA-BDD4-89AB2374055A}" dt="2023-05-18T19:06:57.207" v="22" actId="478"/>
        <pc:sldMkLst>
          <pc:docMk/>
          <pc:sldMk cId="2110147772" sldId="281"/>
        </pc:sldMkLst>
        <pc:picChg chg="del">
          <ac:chgData name="Lisa Plater" userId="3108f9e6-46bb-406e-962f-36880693622a" providerId="ADAL" clId="{71B58370-13D2-48EA-BDD4-89AB2374055A}" dt="2023-05-18T19:06:57.207" v="22" actId="478"/>
          <ac:picMkLst>
            <pc:docMk/>
            <pc:sldMk cId="2110147772" sldId="281"/>
            <ac:picMk id="9" creationId="{EB4FD8DF-CF62-E87B-86C9-8E9BD8C47687}"/>
          </ac:picMkLst>
        </pc:picChg>
      </pc:sldChg>
      <pc:sldChg chg="delSp mod delAnim">
        <pc:chgData name="Lisa Plater" userId="3108f9e6-46bb-406e-962f-36880693622a" providerId="ADAL" clId="{71B58370-13D2-48EA-BDD4-89AB2374055A}" dt="2023-05-18T19:07:36.989" v="29" actId="478"/>
        <pc:sldMkLst>
          <pc:docMk/>
          <pc:sldMk cId="3683453266" sldId="289"/>
        </pc:sldMkLst>
        <pc:picChg chg="del">
          <ac:chgData name="Lisa Plater" userId="3108f9e6-46bb-406e-962f-36880693622a" providerId="ADAL" clId="{71B58370-13D2-48EA-BDD4-89AB2374055A}" dt="2023-05-18T19:07:36.989" v="29" actId="478"/>
          <ac:picMkLst>
            <pc:docMk/>
            <pc:sldMk cId="3683453266" sldId="289"/>
            <ac:picMk id="13" creationId="{CAE4012B-A2E3-D7A2-2401-4DFCD59DED79}"/>
          </ac:picMkLst>
        </pc:picChg>
      </pc:sldChg>
      <pc:sldChg chg="delSp mod delAnim">
        <pc:chgData name="Lisa Plater" userId="3108f9e6-46bb-406e-962f-36880693622a" providerId="ADAL" clId="{71B58370-13D2-48EA-BDD4-89AB2374055A}" dt="2023-05-18T19:05:44.426" v="2" actId="478"/>
        <pc:sldMkLst>
          <pc:docMk/>
          <pc:sldMk cId="2902947963" sldId="290"/>
        </pc:sldMkLst>
        <pc:picChg chg="del">
          <ac:chgData name="Lisa Plater" userId="3108f9e6-46bb-406e-962f-36880693622a" providerId="ADAL" clId="{71B58370-13D2-48EA-BDD4-89AB2374055A}" dt="2023-05-18T19:05:44.426" v="2" actId="478"/>
          <ac:picMkLst>
            <pc:docMk/>
            <pc:sldMk cId="2902947963" sldId="290"/>
            <ac:picMk id="22" creationId="{F294F6FB-5AEE-A1E8-29BB-DA671D475907}"/>
          </ac:picMkLst>
        </pc:picChg>
      </pc:sldChg>
      <pc:sldChg chg="delSp mod delAnim">
        <pc:chgData name="Lisa Plater" userId="3108f9e6-46bb-406e-962f-36880693622a" providerId="ADAL" clId="{71B58370-13D2-48EA-BDD4-89AB2374055A}" dt="2023-05-18T19:05:47.330" v="3" actId="478"/>
        <pc:sldMkLst>
          <pc:docMk/>
          <pc:sldMk cId="4043022346" sldId="291"/>
        </pc:sldMkLst>
        <pc:picChg chg="del">
          <ac:chgData name="Lisa Plater" userId="3108f9e6-46bb-406e-962f-36880693622a" providerId="ADAL" clId="{71B58370-13D2-48EA-BDD4-89AB2374055A}" dt="2023-05-18T19:05:47.330" v="3" actId="478"/>
          <ac:picMkLst>
            <pc:docMk/>
            <pc:sldMk cId="4043022346" sldId="291"/>
            <ac:picMk id="16" creationId="{A0F32414-2EED-BC48-5318-DCAFBBC55260}"/>
          </ac:picMkLst>
        </pc:picChg>
      </pc:sldChg>
      <pc:sldChg chg="delSp mod delAnim">
        <pc:chgData name="Lisa Plater" userId="3108f9e6-46bb-406e-962f-36880693622a" providerId="ADAL" clId="{71B58370-13D2-48EA-BDD4-89AB2374055A}" dt="2023-05-18T19:06:38.572" v="17" actId="478"/>
        <pc:sldMkLst>
          <pc:docMk/>
          <pc:sldMk cId="3135958355" sldId="294"/>
        </pc:sldMkLst>
        <pc:picChg chg="del">
          <ac:chgData name="Lisa Plater" userId="3108f9e6-46bb-406e-962f-36880693622a" providerId="ADAL" clId="{71B58370-13D2-48EA-BDD4-89AB2374055A}" dt="2023-05-18T19:06:38.572" v="17" actId="478"/>
          <ac:picMkLst>
            <pc:docMk/>
            <pc:sldMk cId="3135958355" sldId="294"/>
            <ac:picMk id="26" creationId="{7B3C4A3A-9DFD-4F10-9AD5-269015A05B4B}"/>
          </ac:picMkLst>
        </pc:picChg>
      </pc:sldChg>
      <pc:sldChg chg="delSp mod delAnim">
        <pc:chgData name="Lisa Plater" userId="3108f9e6-46bb-406e-962f-36880693622a" providerId="ADAL" clId="{71B58370-13D2-48EA-BDD4-89AB2374055A}" dt="2023-05-18T19:07:30.156" v="27" actId="478"/>
        <pc:sldMkLst>
          <pc:docMk/>
          <pc:sldMk cId="500335131" sldId="299"/>
        </pc:sldMkLst>
        <pc:picChg chg="del">
          <ac:chgData name="Lisa Plater" userId="3108f9e6-46bb-406e-962f-36880693622a" providerId="ADAL" clId="{71B58370-13D2-48EA-BDD4-89AB2374055A}" dt="2023-05-18T19:07:30.156" v="27" actId="478"/>
          <ac:picMkLst>
            <pc:docMk/>
            <pc:sldMk cId="500335131" sldId="299"/>
            <ac:picMk id="29" creationId="{7E73D9E3-6B3E-26F9-C734-4FB48F6EBA93}"/>
          </ac:picMkLst>
        </pc:picChg>
      </pc:sldChg>
      <pc:sldChg chg="delSp mod delAnim">
        <pc:chgData name="Lisa Plater" userId="3108f9e6-46bb-406e-962f-36880693622a" providerId="ADAL" clId="{71B58370-13D2-48EA-BDD4-89AB2374055A}" dt="2023-05-18T19:07:34.121" v="28" actId="478"/>
        <pc:sldMkLst>
          <pc:docMk/>
          <pc:sldMk cId="1957966683" sldId="300"/>
        </pc:sldMkLst>
        <pc:picChg chg="del">
          <ac:chgData name="Lisa Plater" userId="3108f9e6-46bb-406e-962f-36880693622a" providerId="ADAL" clId="{71B58370-13D2-48EA-BDD4-89AB2374055A}" dt="2023-05-18T19:07:34.121" v="28" actId="478"/>
          <ac:picMkLst>
            <pc:docMk/>
            <pc:sldMk cId="1957966683" sldId="300"/>
            <ac:picMk id="32771" creationId="{56820B58-CCF1-7682-75E7-96F63B3B6383}"/>
          </ac:picMkLst>
        </pc:picChg>
      </pc:sldChg>
      <pc:sldChg chg="delSp mod delAnim">
        <pc:chgData name="Lisa Plater" userId="3108f9e6-46bb-406e-962f-36880693622a" providerId="ADAL" clId="{71B58370-13D2-48EA-BDD4-89AB2374055A}" dt="2023-05-18T19:06:01.988" v="7" actId="478"/>
        <pc:sldMkLst>
          <pc:docMk/>
          <pc:sldMk cId="1559161208" sldId="306"/>
        </pc:sldMkLst>
        <pc:picChg chg="del">
          <ac:chgData name="Lisa Plater" userId="3108f9e6-46bb-406e-962f-36880693622a" providerId="ADAL" clId="{71B58370-13D2-48EA-BDD4-89AB2374055A}" dt="2023-05-18T19:06:01.988" v="7" actId="478"/>
          <ac:picMkLst>
            <pc:docMk/>
            <pc:sldMk cId="1559161208" sldId="306"/>
            <ac:picMk id="22" creationId="{350A6AF5-C701-77C7-9600-44C343E4EA62}"/>
          </ac:picMkLst>
        </pc:picChg>
      </pc:sldChg>
      <pc:sldChg chg="delSp mod delAnim">
        <pc:chgData name="Lisa Plater" userId="3108f9e6-46bb-406e-962f-36880693622a" providerId="ADAL" clId="{71B58370-13D2-48EA-BDD4-89AB2374055A}" dt="2023-05-18T19:05:52.524" v="4" actId="478"/>
        <pc:sldMkLst>
          <pc:docMk/>
          <pc:sldMk cId="3004839793" sldId="307"/>
        </pc:sldMkLst>
        <pc:picChg chg="del">
          <ac:chgData name="Lisa Plater" userId="3108f9e6-46bb-406e-962f-36880693622a" providerId="ADAL" clId="{71B58370-13D2-48EA-BDD4-89AB2374055A}" dt="2023-05-18T19:05:52.524" v="4" actId="478"/>
          <ac:picMkLst>
            <pc:docMk/>
            <pc:sldMk cId="3004839793" sldId="307"/>
            <ac:picMk id="11" creationId="{01B62600-A26E-517A-29EB-404F921E74A1}"/>
          </ac:picMkLst>
        </pc:picChg>
      </pc:sldChg>
      <pc:sldChg chg="delSp mod delAnim">
        <pc:chgData name="Lisa Plater" userId="3108f9e6-46bb-406e-962f-36880693622a" providerId="ADAL" clId="{71B58370-13D2-48EA-BDD4-89AB2374055A}" dt="2023-05-18T19:06:49.309" v="20" actId="478"/>
        <pc:sldMkLst>
          <pc:docMk/>
          <pc:sldMk cId="166673335" sldId="319"/>
        </pc:sldMkLst>
        <pc:picChg chg="del">
          <ac:chgData name="Lisa Plater" userId="3108f9e6-46bb-406e-962f-36880693622a" providerId="ADAL" clId="{71B58370-13D2-48EA-BDD4-89AB2374055A}" dt="2023-05-18T19:06:49.309" v="20" actId="478"/>
          <ac:picMkLst>
            <pc:docMk/>
            <pc:sldMk cId="166673335" sldId="319"/>
            <ac:picMk id="20" creationId="{DDA04ACF-3A2E-C0B5-CCC8-3DC247F3BC09}"/>
          </ac:picMkLst>
        </pc:picChg>
      </pc:sldChg>
      <pc:sldChg chg="delSp mod delAnim">
        <pc:chgData name="Lisa Plater" userId="3108f9e6-46bb-406e-962f-36880693622a" providerId="ADAL" clId="{71B58370-13D2-48EA-BDD4-89AB2374055A}" dt="2023-05-18T19:06:53.413" v="21" actId="478"/>
        <pc:sldMkLst>
          <pc:docMk/>
          <pc:sldMk cId="235907105" sldId="320"/>
        </pc:sldMkLst>
        <pc:picChg chg="del">
          <ac:chgData name="Lisa Plater" userId="3108f9e6-46bb-406e-962f-36880693622a" providerId="ADAL" clId="{71B58370-13D2-48EA-BDD4-89AB2374055A}" dt="2023-05-18T19:06:53.413" v="21" actId="478"/>
          <ac:picMkLst>
            <pc:docMk/>
            <pc:sldMk cId="235907105" sldId="320"/>
            <ac:picMk id="13" creationId="{90A2329D-EB4C-110E-0541-50A1ED1ED2D0}"/>
          </ac:picMkLst>
        </pc:picChg>
      </pc:sldChg>
      <pc:sldChg chg="delSp mod delAnim">
        <pc:chgData name="Lisa Plater" userId="3108f9e6-46bb-406e-962f-36880693622a" providerId="ADAL" clId="{71B58370-13D2-48EA-BDD4-89AB2374055A}" dt="2023-05-18T19:07:01.846" v="23" actId="478"/>
        <pc:sldMkLst>
          <pc:docMk/>
          <pc:sldMk cId="2996369943" sldId="322"/>
        </pc:sldMkLst>
        <pc:picChg chg="del">
          <ac:chgData name="Lisa Plater" userId="3108f9e6-46bb-406e-962f-36880693622a" providerId="ADAL" clId="{71B58370-13D2-48EA-BDD4-89AB2374055A}" dt="2023-05-18T19:07:01.846" v="23" actId="478"/>
          <ac:picMkLst>
            <pc:docMk/>
            <pc:sldMk cId="2996369943" sldId="322"/>
            <ac:picMk id="28686" creationId="{85B65CFD-CB16-C443-D8E5-182F3005AFCA}"/>
          </ac:picMkLst>
        </pc:picChg>
      </pc:sldChg>
      <pc:sldChg chg="delSp mod delAnim">
        <pc:chgData name="Lisa Plater" userId="3108f9e6-46bb-406e-962f-36880693622a" providerId="ADAL" clId="{71B58370-13D2-48EA-BDD4-89AB2374055A}" dt="2023-05-18T19:05:38.226" v="0" actId="478"/>
        <pc:sldMkLst>
          <pc:docMk/>
          <pc:sldMk cId="3858124114" sldId="326"/>
        </pc:sldMkLst>
        <pc:picChg chg="del">
          <ac:chgData name="Lisa Plater" userId="3108f9e6-46bb-406e-962f-36880693622a" providerId="ADAL" clId="{71B58370-13D2-48EA-BDD4-89AB2374055A}" dt="2023-05-18T19:05:38.226" v="0" actId="478"/>
          <ac:picMkLst>
            <pc:docMk/>
            <pc:sldMk cId="3858124114" sldId="326"/>
            <ac:picMk id="20" creationId="{9B134634-9348-A038-E01C-ED36AA51AA91}"/>
          </ac:picMkLst>
        </pc:picChg>
      </pc:sldChg>
      <pc:sldChg chg="delSp mod delAnim">
        <pc:chgData name="Lisa Plater" userId="3108f9e6-46bb-406e-962f-36880693622a" providerId="ADAL" clId="{71B58370-13D2-48EA-BDD4-89AB2374055A}" dt="2023-05-18T19:06:06.439" v="8" actId="478"/>
        <pc:sldMkLst>
          <pc:docMk/>
          <pc:sldMk cId="596070156" sldId="327"/>
        </pc:sldMkLst>
        <pc:picChg chg="del">
          <ac:chgData name="Lisa Plater" userId="3108f9e6-46bb-406e-962f-36880693622a" providerId="ADAL" clId="{71B58370-13D2-48EA-BDD4-89AB2374055A}" dt="2023-05-18T19:06:06.439" v="8" actId="478"/>
          <ac:picMkLst>
            <pc:docMk/>
            <pc:sldMk cId="596070156" sldId="327"/>
            <ac:picMk id="10254" creationId="{B76B1CC6-6327-DC62-3C89-580E3650ACDD}"/>
          </ac:picMkLst>
        </pc:picChg>
      </pc:sldChg>
      <pc:sldChg chg="delSp mod delAnim">
        <pc:chgData name="Lisa Plater" userId="3108f9e6-46bb-406e-962f-36880693622a" providerId="ADAL" clId="{71B58370-13D2-48EA-BDD4-89AB2374055A}" dt="2023-05-18T19:07:04.928" v="24" actId="478"/>
        <pc:sldMkLst>
          <pc:docMk/>
          <pc:sldMk cId="2608515214" sldId="328"/>
        </pc:sldMkLst>
        <pc:picChg chg="del">
          <ac:chgData name="Lisa Plater" userId="3108f9e6-46bb-406e-962f-36880693622a" providerId="ADAL" clId="{71B58370-13D2-48EA-BDD4-89AB2374055A}" dt="2023-05-18T19:07:04.928" v="24" actId="478"/>
          <ac:picMkLst>
            <pc:docMk/>
            <pc:sldMk cId="2608515214" sldId="328"/>
            <ac:picMk id="32779" creationId="{E09EFEDD-E795-0D0E-C3BD-181CFDB767E8}"/>
          </ac:picMkLst>
        </pc:picChg>
      </pc:sldChg>
      <pc:sldChg chg="delSp mod delAnim">
        <pc:chgData name="Lisa Plater" userId="3108f9e6-46bb-406e-962f-36880693622a" providerId="ADAL" clId="{71B58370-13D2-48EA-BDD4-89AB2374055A}" dt="2023-05-18T19:07:09.468" v="25" actId="478"/>
        <pc:sldMkLst>
          <pc:docMk/>
          <pc:sldMk cId="1112027531" sldId="329"/>
        </pc:sldMkLst>
        <pc:picChg chg="del">
          <ac:chgData name="Lisa Plater" userId="3108f9e6-46bb-406e-962f-36880693622a" providerId="ADAL" clId="{71B58370-13D2-48EA-BDD4-89AB2374055A}" dt="2023-05-18T19:07:09.468" v="25" actId="478"/>
          <ac:picMkLst>
            <pc:docMk/>
            <pc:sldMk cId="1112027531" sldId="329"/>
            <ac:picMk id="26" creationId="{7BED8664-5E4A-1BB8-7734-652330469DF8}"/>
          </ac:picMkLst>
        </pc:picChg>
      </pc:sldChg>
      <pc:sldChg chg="delSp mod delAnim">
        <pc:chgData name="Lisa Plater" userId="3108f9e6-46bb-406e-962f-36880693622a" providerId="ADAL" clId="{71B58370-13D2-48EA-BDD4-89AB2374055A}" dt="2023-05-18T19:07:27.490" v="26" actId="478"/>
        <pc:sldMkLst>
          <pc:docMk/>
          <pc:sldMk cId="1808180731" sldId="330"/>
        </pc:sldMkLst>
        <pc:picChg chg="del">
          <ac:chgData name="Lisa Plater" userId="3108f9e6-46bb-406e-962f-36880693622a" providerId="ADAL" clId="{71B58370-13D2-48EA-BDD4-89AB2374055A}" dt="2023-05-18T19:07:27.490" v="26" actId="478"/>
          <ac:picMkLst>
            <pc:docMk/>
            <pc:sldMk cId="1808180731" sldId="330"/>
            <ac:picMk id="12" creationId="{92635D87-3CE2-EDBB-5C05-EEC886DB68C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Arial Regular"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Arial Regular" charset="0"/>
              </a:defRPr>
            </a:lvl1pPr>
          </a:lstStyle>
          <a:p>
            <a:fld id="{F0FE224B-FDE5-43DC-808C-0F1D259E1232}" type="datetimeFigureOut">
              <a:rPr lang="en-US" smtClean="0"/>
              <a:pPr/>
              <a:t>5/18/2023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Arial Regular"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Arial Regular" charset="0"/>
              </a:defRPr>
            </a:lvl1pPr>
          </a:lstStyle>
          <a:p>
            <a:fld id="{8DF9F85C-CFA2-4A4B-939C-A2732295CDD5}" type="slidenum">
              <a:rPr lang="en-US" smtClean="0"/>
              <a:pPr/>
              <a:t>‹#›</a:t>
            </a:fld>
            <a:endParaRPr lang="en-US" dirty="0"/>
          </a:p>
        </p:txBody>
      </p:sp>
    </p:spTree>
    <p:extLst>
      <p:ext uri="{BB962C8B-B14F-4D97-AF65-F5344CB8AC3E}">
        <p14:creationId xmlns:p14="http://schemas.microsoft.com/office/powerpoint/2010/main" val="343440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charset="0"/>
        <a:ea typeface="+mn-ea"/>
        <a:cs typeface="+mn-cs"/>
      </a:defRPr>
    </a:lvl1pPr>
    <a:lvl2pPr marL="457200" algn="l" defTabSz="914400" rtl="0" eaLnBrk="1" latinLnBrk="0" hangingPunct="1">
      <a:defRPr sz="1200" b="0" i="0" kern="1200">
        <a:solidFill>
          <a:schemeClr val="tx1"/>
        </a:solidFill>
        <a:latin typeface="Arial Regular" charset="0"/>
        <a:ea typeface="+mn-ea"/>
        <a:cs typeface="+mn-cs"/>
      </a:defRPr>
    </a:lvl2pPr>
    <a:lvl3pPr marL="914400" algn="l" defTabSz="914400" rtl="0" eaLnBrk="1" latinLnBrk="0" hangingPunct="1">
      <a:defRPr sz="1200" b="0" i="0" kern="1200">
        <a:solidFill>
          <a:schemeClr val="tx1"/>
        </a:solidFill>
        <a:latin typeface="Arial Regular" charset="0"/>
        <a:ea typeface="+mn-ea"/>
        <a:cs typeface="+mn-cs"/>
      </a:defRPr>
    </a:lvl3pPr>
    <a:lvl4pPr marL="1371600" algn="l" defTabSz="914400" rtl="0" eaLnBrk="1" latinLnBrk="0" hangingPunct="1">
      <a:defRPr sz="1200" b="0" i="0" kern="1200">
        <a:solidFill>
          <a:schemeClr val="tx1"/>
        </a:solidFill>
        <a:latin typeface="Arial Regular" charset="0"/>
        <a:ea typeface="+mn-ea"/>
        <a:cs typeface="+mn-cs"/>
      </a:defRPr>
    </a:lvl4pPr>
    <a:lvl5pPr marL="1828800" algn="l" defTabSz="914400" rtl="0" eaLnBrk="1" latinLnBrk="0" hangingPunct="1">
      <a:defRPr sz="1200" b="0" i="0" kern="1200">
        <a:solidFill>
          <a:schemeClr val="tx1"/>
        </a:solidFill>
        <a:latin typeface="Arial Regular"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59" eaLnBrk="0" hangingPunct="0">
              <a:defRPr>
                <a:solidFill>
                  <a:schemeClr val="tx1"/>
                </a:solidFill>
                <a:latin typeface="Arial" charset="0"/>
                <a:ea typeface="ＭＳ Ｐゴシック" pitchFamily="34" charset="-128"/>
              </a:defRPr>
            </a:lvl1pPr>
            <a:lvl2pPr marL="742868" indent="-285718" defTabSz="931759" eaLnBrk="0" hangingPunct="0">
              <a:defRPr>
                <a:solidFill>
                  <a:schemeClr val="tx1"/>
                </a:solidFill>
                <a:latin typeface="Arial" charset="0"/>
                <a:ea typeface="ＭＳ Ｐゴシック" pitchFamily="34" charset="-128"/>
              </a:defRPr>
            </a:lvl2pPr>
            <a:lvl3pPr marL="1142874" indent="-228574" defTabSz="931759" eaLnBrk="0" hangingPunct="0">
              <a:defRPr>
                <a:solidFill>
                  <a:schemeClr val="tx1"/>
                </a:solidFill>
                <a:latin typeface="Arial" charset="0"/>
                <a:ea typeface="ＭＳ Ｐゴシック" pitchFamily="34" charset="-128"/>
              </a:defRPr>
            </a:lvl3pPr>
            <a:lvl4pPr marL="1600023" indent="-228574" defTabSz="931759" eaLnBrk="0" hangingPunct="0">
              <a:defRPr>
                <a:solidFill>
                  <a:schemeClr val="tx1"/>
                </a:solidFill>
                <a:latin typeface="Arial" charset="0"/>
                <a:ea typeface="ＭＳ Ｐゴシック" pitchFamily="34" charset="-128"/>
              </a:defRPr>
            </a:lvl4pPr>
            <a:lvl5pPr marL="2057174" indent="-228574" defTabSz="931759" eaLnBrk="0" hangingPunct="0">
              <a:defRPr>
                <a:solidFill>
                  <a:schemeClr val="tx1"/>
                </a:solidFill>
                <a:latin typeface="Arial" charset="0"/>
                <a:ea typeface="ＭＳ Ｐゴシック" pitchFamily="34" charset="-128"/>
              </a:defRPr>
            </a:lvl5pPr>
            <a:lvl6pPr marL="2514322" indent="-228574" defTabSz="931759"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470" indent="-228574" defTabSz="931759"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8621" indent="-228574" defTabSz="931759"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5770" indent="-228574" defTabSz="931759"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5CAA1840-41A4-4322-A15C-021E1BEB1AFC}" type="slidenum">
              <a:rPr lang="en-US" smtClean="0">
                <a:ea typeface="Arial Regular" charset="0"/>
              </a:rPr>
              <a:pPr/>
              <a:t>1</a:t>
            </a:fld>
            <a:endParaRPr lang="en-US" dirty="0">
              <a:ea typeface="Arial Regular"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anose="020B0604020202020204" pitchFamily="34" charset="0"/>
                <a:ea typeface="Arial Regular" charset="0"/>
                <a:cs typeface="Arial" panose="020B0604020202020204" pitchFamily="34" charset="0"/>
              </a:rPr>
              <a:t>Welcome and thank you for taking the time to learn about the new Group Registered Retirement Savings Plan (RRSP)</a:t>
            </a:r>
            <a:r>
              <a:rPr lang="en-US" baseline="0" dirty="0">
                <a:latin typeface="Arial" panose="020B0604020202020204" pitchFamily="34" charset="0"/>
                <a:ea typeface="Arial Regular" charset="0"/>
                <a:cs typeface="Arial" panose="020B0604020202020204" pitchFamily="34" charset="0"/>
              </a:rPr>
              <a:t> </a:t>
            </a:r>
            <a:r>
              <a:rPr lang="en-US" dirty="0">
                <a:latin typeface="Arial" panose="020B0604020202020204" pitchFamily="34" charset="0"/>
                <a:ea typeface="Arial Regular" charset="0"/>
                <a:cs typeface="Arial" panose="020B0604020202020204" pitchFamily="34" charset="0"/>
              </a:rPr>
              <a:t>and Tax-Free Savings Account (TFSA)</a:t>
            </a:r>
            <a:r>
              <a:rPr lang="en-US" baseline="0" dirty="0">
                <a:latin typeface="Arial" panose="020B0604020202020204" pitchFamily="34" charset="0"/>
                <a:ea typeface="Arial Regular" charset="0"/>
                <a:cs typeface="Arial" panose="020B0604020202020204" pitchFamily="34" charset="0"/>
              </a:rPr>
              <a:t> </a:t>
            </a:r>
            <a:r>
              <a:rPr lang="en-US" dirty="0">
                <a:latin typeface="Arial" panose="020B0604020202020204" pitchFamily="34" charset="0"/>
                <a:ea typeface="Arial Regular" charset="0"/>
                <a:cs typeface="Arial" panose="020B0604020202020204" pitchFamily="34" charset="0"/>
              </a:rPr>
              <a:t>that is being offered to you through your employer and Sun Life.</a:t>
            </a:r>
          </a:p>
          <a:p>
            <a:endParaRPr lang="en-US" dirty="0">
              <a:latin typeface="Arial" panose="020B0604020202020204" pitchFamily="34" charset="0"/>
              <a:ea typeface="Arial Regular" charset="0"/>
              <a:cs typeface="Arial" panose="020B0604020202020204" pitchFamily="34" charset="0"/>
            </a:endParaRPr>
          </a:p>
          <a:p>
            <a:r>
              <a:rPr lang="en-US" dirty="0">
                <a:latin typeface="Arial" panose="020B0604020202020204" pitchFamily="34" charset="0"/>
                <a:ea typeface="Arial Regular" charset="0"/>
                <a:cs typeface="Arial" panose="020B0604020202020204" pitchFamily="34" charset="0"/>
              </a:rPr>
              <a:t>This is a very valuable benefit and we encourage you to take full advantage of it.  The specific rules of the plan will be provided to you by your employer.  This presentation will take approximately 20 minutes and will tell you what you need to know about the plan and how to enrol. </a:t>
            </a:r>
          </a:p>
          <a:p>
            <a:r>
              <a:rPr lang="en-US" dirty="0">
                <a:latin typeface="Arial" panose="020B0604020202020204" pitchFamily="34" charset="0"/>
                <a:ea typeface="Arial Regular" charset="0"/>
                <a:cs typeface="Arial" panose="020B0604020202020204" pitchFamily="34" charset="0"/>
              </a:rPr>
              <a:t> </a:t>
            </a:r>
          </a:p>
          <a:p>
            <a:pPr eaLnBrk="1" hangingPunct="1">
              <a:buFontTx/>
              <a:buChar char="•"/>
            </a:pPr>
            <a:endParaRPr lang="en-US" dirty="0">
              <a:ea typeface="Arial Regular" charset="0"/>
            </a:endParaRPr>
          </a:p>
          <a:p>
            <a:pPr eaLnBrk="1" hangingPunct="1"/>
            <a:endParaRPr lang="en-US" dirty="0">
              <a:ea typeface="Arial Regular" charset="0"/>
            </a:endParaRPr>
          </a:p>
          <a:p>
            <a:pPr eaLnBrk="1" hangingPunct="1"/>
            <a:endParaRPr lang="en-US" dirty="0">
              <a:ea typeface="Arial Regular" charset="0"/>
            </a:endParaRPr>
          </a:p>
        </p:txBody>
      </p:sp>
    </p:spTree>
    <p:extLst>
      <p:ext uri="{BB962C8B-B14F-4D97-AF65-F5344CB8AC3E}">
        <p14:creationId xmlns:p14="http://schemas.microsoft.com/office/powerpoint/2010/main" val="294791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263581EF-8AC3-4E88-9D0A-F7DA563C3245}" type="slidenum">
              <a:rPr lang="en-US" smtClean="0">
                <a:ea typeface="Arial Regular" charset="0"/>
              </a:rPr>
              <a:pPr/>
              <a:t>10</a:t>
            </a:fld>
            <a:endParaRPr lang="en-US" dirty="0">
              <a:ea typeface="Arial Regular"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894522" y="4272197"/>
            <a:ext cx="5028579"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panose="020B0604020202020204" pitchFamily="34" charset="0"/>
                <a:ea typeface="Arial Regular" charset="0"/>
                <a:cs typeface="Arial" panose="020B0604020202020204" pitchFamily="34" charset="0"/>
              </a:rPr>
              <a:t>As a member of a group plan, you will have access to a range of different investment options.   In this section we will take a closer look at what they are.</a:t>
            </a:r>
          </a:p>
          <a:p>
            <a:pPr eaLnBrk="1" hangingPunct="1"/>
            <a:endParaRPr lang="en-US" dirty="0">
              <a:ea typeface="Arial Regular" charset="0"/>
            </a:endParaRPr>
          </a:p>
          <a:p>
            <a:pPr eaLnBrk="1" hangingPunct="1"/>
            <a:endParaRPr lang="en-US" dirty="0">
              <a:ea typeface="Arial Regular" charset="0"/>
            </a:endParaRPr>
          </a:p>
        </p:txBody>
      </p:sp>
    </p:spTree>
    <p:extLst>
      <p:ext uri="{BB962C8B-B14F-4D97-AF65-F5344CB8AC3E}">
        <p14:creationId xmlns:p14="http://schemas.microsoft.com/office/powerpoint/2010/main" val="369743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E880F6FB-8983-4D1A-85DB-9E2A0CD5E439}" type="slidenum">
              <a:rPr lang="en-US" smtClean="0">
                <a:ea typeface="Arial Regular" charset="0"/>
              </a:rPr>
              <a:pPr/>
              <a:t>11</a:t>
            </a:fld>
            <a:endParaRPr lang="en-US" dirty="0">
              <a:ea typeface="Arial Regular"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685800" y="4191000"/>
            <a:ext cx="54864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50" dirty="0">
                <a:latin typeface="Arial" panose="020B0604020202020204" pitchFamily="34" charset="0"/>
                <a:ea typeface="Arial Regular" charset="0"/>
                <a:cs typeface="Arial" panose="020B0604020202020204" pitchFamily="34" charset="0"/>
              </a:rPr>
              <a:t>Investment Risk is often defined as the volatility of returns on an investment.  Since certain asset classes can have diverse returns year by year, day by day, or even hour by hour, you need to establish your ability to withstand the volatility of your investments.  One of the main principles of investing is that in order to achieve higher returns, you will need to take on more risk.  This chart shows the relationship between investment risk and return.  Let’s take a look at the different asset classes – starting with Guaranteed funds.</a:t>
            </a:r>
          </a:p>
          <a:p>
            <a:r>
              <a:rPr lang="en-US" sz="1050" dirty="0">
                <a:latin typeface="Arial" panose="020B0604020202020204" pitchFamily="34" charset="0"/>
                <a:ea typeface="Arial Regular" charset="0"/>
                <a:cs typeface="Arial" panose="020B0604020202020204" pitchFamily="34" charset="0"/>
              </a:rPr>
              <a:t>These funds are not suitable for long-term investing as the returns you earn are low.  Over the long term, they may not be able to keep pace with the inflation rate.   </a:t>
            </a:r>
          </a:p>
          <a:p>
            <a:r>
              <a:rPr lang="en-US" sz="1050" dirty="0">
                <a:latin typeface="Arial" panose="020B0604020202020204" pitchFamily="34" charset="0"/>
                <a:ea typeface="Arial Regular" charset="0"/>
                <a:cs typeface="Arial" panose="020B0604020202020204" pitchFamily="34" charset="0"/>
              </a:rPr>
              <a:t>Next, we have bond funds.  Bond funds fluctuate in value compared to guaranteed funds, increasing the level of investment risk. Bonds have 2 types of risks associated with them.  The first type is credit risk or default risk.  </a:t>
            </a:r>
          </a:p>
          <a:p>
            <a:r>
              <a:rPr lang="en-US" sz="1050" dirty="0">
                <a:latin typeface="Arial" panose="020B0604020202020204" pitchFamily="34" charset="0"/>
                <a:ea typeface="Arial Regular" charset="0"/>
                <a:cs typeface="Arial" panose="020B0604020202020204" pitchFamily="34" charset="0"/>
              </a:rPr>
              <a:t>Bonds are loans so there is a chance that the government or company will not be able to pay your principle back. The second type of risk is interest rate risk. Interest rates have an inverse relationship with bond prices – when interest rates rise, bond prices fall.  When interest rates fall, bond prices rise. </a:t>
            </a:r>
          </a:p>
          <a:p>
            <a:endParaRPr lang="en-US" sz="1050" dirty="0">
              <a:latin typeface="Arial" panose="020B0604020202020204" pitchFamily="34" charset="0"/>
              <a:ea typeface="Arial Regular" charset="0"/>
              <a:cs typeface="Arial" panose="020B0604020202020204" pitchFamily="34" charset="0"/>
            </a:endParaRPr>
          </a:p>
          <a:p>
            <a:r>
              <a:rPr lang="en-US" sz="1050" dirty="0">
                <a:latin typeface="Arial" panose="020B0604020202020204" pitchFamily="34" charset="0"/>
                <a:ea typeface="Arial Regular" charset="0"/>
                <a:cs typeface="Arial" panose="020B0604020202020204" pitchFamily="34" charset="0"/>
              </a:rPr>
              <a:t>Balanced funds fluctuate in value and have a higher level of investment risk than bond funds but lower than equity funds.  The potential for return on these funds is higher than that of bond funds and lower than that of equity funds.</a:t>
            </a:r>
          </a:p>
          <a:p>
            <a:endParaRPr lang="en-US" sz="1050" dirty="0">
              <a:latin typeface="Arial" panose="020B0604020202020204" pitchFamily="34" charset="0"/>
              <a:ea typeface="Arial Regular" charset="0"/>
              <a:cs typeface="Arial" panose="020B0604020202020204" pitchFamily="34" charset="0"/>
            </a:endParaRPr>
          </a:p>
          <a:p>
            <a:r>
              <a:rPr lang="en-US" sz="1050" dirty="0">
                <a:latin typeface="Arial" panose="020B0604020202020204" pitchFamily="34" charset="0"/>
                <a:ea typeface="Arial Regular" charset="0"/>
                <a:cs typeface="Arial" panose="020B0604020202020204" pitchFamily="34" charset="0"/>
              </a:rPr>
              <a:t>Equities are considered to be the most volatile investment option to invest in as they are subject to market risk.  Market risk is not knowing what is going to happen in the marketplace – events like the Tech Bubble in 2000, 9/11 in 2001, or the credit crisis in 2008 are good examples. Even though equity funds fluctuate more than other investment options, they offer the greatest potential for long term growth.</a:t>
            </a:r>
          </a:p>
          <a:p>
            <a:pPr eaLnBrk="1" hangingPunct="1"/>
            <a:endParaRPr lang="en-US" sz="1100" dirty="0">
              <a:ea typeface="Arial Regular" charset="0"/>
            </a:endParaRPr>
          </a:p>
          <a:p>
            <a:pPr eaLnBrk="1" hangingPunct="1"/>
            <a:endParaRPr lang="en-US" sz="1100" dirty="0">
              <a:ea typeface="Arial Regular" charset="0"/>
            </a:endParaRPr>
          </a:p>
        </p:txBody>
      </p:sp>
    </p:spTree>
    <p:extLst>
      <p:ext uri="{BB962C8B-B14F-4D97-AF65-F5344CB8AC3E}">
        <p14:creationId xmlns:p14="http://schemas.microsoft.com/office/powerpoint/2010/main" val="1613990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D0056F60-2F12-4379-94F0-3F2EE2FD6AB2}" type="slidenum">
              <a:rPr lang="en-US" smtClean="0">
                <a:ea typeface="Arial Regular" charset="0"/>
              </a:rPr>
              <a:pPr/>
              <a:t>12</a:t>
            </a:fld>
            <a:endParaRPr lang="en-US" dirty="0">
              <a:ea typeface="Arial Regular"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dirty="0">
                <a:latin typeface="Arial" panose="020B0604020202020204" pitchFamily="34" charset="0"/>
                <a:ea typeface="Arial Regular" charset="0"/>
                <a:cs typeface="Arial" panose="020B0604020202020204" pitchFamily="34" charset="0"/>
              </a:rPr>
              <a:t>You can decide to build your own portfolio mix, by picking from a menu of investment funds or you can choose a pre-built portfolio.  You can change your selection at any time by contacting Sun Life.</a:t>
            </a:r>
          </a:p>
          <a:p>
            <a:r>
              <a:rPr lang="en-US" sz="1100" dirty="0">
                <a:latin typeface="Arial" panose="020B0604020202020204" pitchFamily="34" charset="0"/>
                <a:ea typeface="Arial Regular" charset="0"/>
                <a:cs typeface="Arial" panose="020B0604020202020204" pitchFamily="34" charset="0"/>
              </a:rPr>
              <a:t> </a:t>
            </a:r>
          </a:p>
          <a:p>
            <a:r>
              <a:rPr lang="en-US" sz="1100" dirty="0">
                <a:latin typeface="Arial" panose="020B0604020202020204" pitchFamily="34" charset="0"/>
                <a:ea typeface="Arial Regular" charset="0"/>
                <a:cs typeface="Arial" panose="020B0604020202020204" pitchFamily="34" charset="0"/>
              </a:rPr>
              <a:t>With the pre-built portfolio options, you are directed to a single fund that’s designed to be a one-stop investment solution.  For example, the Granite Target Date funds are structured to coincide with a key life event such as retirement and have a portfolio asset mix that adjusts automatically as you get closer to your goal. </a:t>
            </a:r>
            <a:endParaRPr lang="en-US" sz="800" dirty="0">
              <a:solidFill>
                <a:srgbClr val="000000"/>
              </a:solidFill>
              <a:ea typeface="Arial Regular" charset="0"/>
            </a:endParaRPr>
          </a:p>
          <a:p>
            <a:pPr eaLnBrk="1" hangingPunct="1">
              <a:buFontTx/>
              <a:buNone/>
            </a:pPr>
            <a:endParaRPr lang="en-US" sz="1000" dirty="0">
              <a:solidFill>
                <a:srgbClr val="000000"/>
              </a:solidFill>
              <a:ea typeface="Arial Regular"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When you first enrol in the plan you will be automatically invested in the Granite Target Date Funds for the RRSP and a bond fund for the TFSA.  At any point after this you may change your investments if you choose.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buFontTx/>
              <a:buNone/>
            </a:pPr>
            <a:endParaRPr lang="en-US" sz="1000" dirty="0">
              <a:solidFill>
                <a:srgbClr val="000000"/>
              </a:solidFill>
              <a:ea typeface="Arial Regular" charset="0"/>
            </a:endParaRPr>
          </a:p>
        </p:txBody>
      </p:sp>
    </p:spTree>
    <p:extLst>
      <p:ext uri="{BB962C8B-B14F-4D97-AF65-F5344CB8AC3E}">
        <p14:creationId xmlns:p14="http://schemas.microsoft.com/office/powerpoint/2010/main" val="1468774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698D341E-BE9B-4320-994A-32ADB39D5AA8}" type="slidenum">
              <a:rPr lang="en-US" smtClean="0">
                <a:ea typeface="Arial Regular" charset="0"/>
              </a:rPr>
              <a:pPr/>
              <a:t>13</a:t>
            </a:fld>
            <a:endParaRPr lang="en-US" dirty="0">
              <a:ea typeface="Arial Regular"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685800" y="4267200"/>
            <a:ext cx="5486400" cy="45720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dirty="0">
                <a:latin typeface="Arial" panose="020B0604020202020204" pitchFamily="34" charset="0"/>
                <a:cs typeface="Arial" panose="020B0604020202020204" pitchFamily="34" charset="0"/>
              </a:rPr>
              <a:t>The Granite Target Date Funds are designed to align with differing life stages based on the length of time until retirement. </a:t>
            </a:r>
          </a:p>
          <a:p>
            <a:pPr>
              <a:defRPr/>
            </a:pPr>
            <a:r>
              <a:rPr lang="en-US" sz="1200" dirty="0">
                <a:latin typeface="Arial" panose="020B0604020202020204" pitchFamily="34" charset="0"/>
                <a:cs typeface="Arial" panose="020B0604020202020204" pitchFamily="34" charset="0"/>
              </a:rPr>
              <a:t> </a:t>
            </a:r>
          </a:p>
          <a:p>
            <a:pPr>
              <a:defRPr/>
            </a:pPr>
            <a:r>
              <a:rPr lang="en-US" sz="1200" dirty="0">
                <a:latin typeface="Arial" panose="020B0604020202020204" pitchFamily="34" charset="0"/>
                <a:cs typeface="Arial" panose="020B0604020202020204" pitchFamily="34" charset="0"/>
              </a:rPr>
              <a:t>Granite Target Date Funds offer a mix of different fund managers who:</a:t>
            </a:r>
          </a:p>
          <a:p>
            <a:pPr marL="171431" indent="-171431">
              <a:buFont typeface="Arial" pitchFamily="34" charset="0"/>
              <a:buChar char="•"/>
              <a:defRPr/>
            </a:pPr>
            <a:r>
              <a:rPr lang="en-US" sz="1200" dirty="0">
                <a:latin typeface="Arial" panose="020B0604020202020204" pitchFamily="34" charset="0"/>
                <a:cs typeface="Arial" panose="020B0604020202020204" pitchFamily="34" charset="0"/>
              </a:rPr>
              <a:t>Have shown superior performance over the long-term, and </a:t>
            </a:r>
          </a:p>
          <a:p>
            <a:pPr marL="171431" indent="-171431">
              <a:buFont typeface="Arial" pitchFamily="34" charset="0"/>
              <a:buChar char="•"/>
              <a:defRPr/>
            </a:pPr>
            <a:r>
              <a:rPr lang="en-US" sz="1200" dirty="0">
                <a:latin typeface="Arial" panose="020B0604020202020204" pitchFamily="34" charset="0"/>
                <a:cs typeface="Arial" panose="020B0604020202020204" pitchFamily="34" charset="0"/>
              </a:rPr>
              <a:t>Have proven expertise in their asset class or investment style. </a:t>
            </a:r>
          </a:p>
          <a:p>
            <a:pPr>
              <a:defRPr/>
            </a:pPr>
            <a:r>
              <a:rPr lang="en-US" sz="1200" dirty="0">
                <a:latin typeface="Arial" panose="020B0604020202020204" pitchFamily="34" charset="0"/>
                <a:cs typeface="Arial" panose="020B0604020202020204" pitchFamily="34" charset="0"/>
              </a:rPr>
              <a:t> </a:t>
            </a:r>
          </a:p>
          <a:p>
            <a:pPr algn="l">
              <a:defRPr/>
            </a:pPr>
            <a:r>
              <a:rPr lang="en-US" sz="1200" dirty="0">
                <a:latin typeface="Arial" panose="020B0604020202020204" pitchFamily="34" charset="0"/>
                <a:cs typeface="Arial" panose="020B0604020202020204" pitchFamily="34" charset="0"/>
              </a:rPr>
              <a:t>The funds focus on a target retirement or maturity date with an asset mix that changes automatically throughout the life of each fund.  As the fund draws closer to maturity (or the date of the fund), higher risk investments such as equities will decrease and the lower risk investments such as fixed income will increase.  </a:t>
            </a:r>
          </a:p>
          <a:p>
            <a:pPr algn="l">
              <a:defRPr/>
            </a:pPr>
            <a:endParaRPr lang="en-US" sz="1200" dirty="0">
              <a:latin typeface="Arial" panose="020B0604020202020204" pitchFamily="34" charset="0"/>
              <a:cs typeface="Arial" panose="020B0604020202020204" pitchFamily="34" charset="0"/>
            </a:endParaRPr>
          </a:p>
          <a:p>
            <a:pPr algn="l">
              <a:defRPr/>
            </a:pPr>
            <a:r>
              <a:rPr lang="en-US" sz="1200" dirty="0">
                <a:latin typeface="Arial" panose="020B0604020202020204" pitchFamily="34" charset="0"/>
                <a:cs typeface="Arial" panose="020B0604020202020204" pitchFamily="34" charset="0"/>
              </a:rPr>
              <a:t>Your RRSP investments </a:t>
            </a:r>
            <a:r>
              <a:rPr lang="en-US" sz="1200" dirty="0">
                <a:latin typeface="Arial" panose="020B0604020202020204" pitchFamily="34" charset="0"/>
                <a:ea typeface="Arial Regular" charset="0"/>
                <a:cs typeface="Arial" panose="020B0604020202020204" pitchFamily="34" charset="0"/>
              </a:rPr>
              <a:t>will initially be invested in the Sun Life Granite Target Date Funds that matures just prior to your 65</a:t>
            </a:r>
            <a:r>
              <a:rPr lang="en-US" sz="1200" baseline="30000" dirty="0">
                <a:latin typeface="Arial" panose="020B0604020202020204" pitchFamily="34" charset="0"/>
                <a:ea typeface="Arial Regular" charset="0"/>
                <a:cs typeface="Arial" panose="020B0604020202020204" pitchFamily="34" charset="0"/>
              </a:rPr>
              <a:t>th</a:t>
            </a:r>
            <a:r>
              <a:rPr lang="en-US" sz="1200" dirty="0">
                <a:latin typeface="Arial" panose="020B0604020202020204" pitchFamily="34" charset="0"/>
                <a:ea typeface="Arial Regular" charset="0"/>
                <a:cs typeface="Arial" panose="020B0604020202020204" pitchFamily="34" charset="0"/>
              </a:rPr>
              <a:t> birthday. </a:t>
            </a:r>
            <a:r>
              <a:rPr lang="en-US" sz="1200" dirty="0">
                <a:latin typeface="Arial" panose="020B0604020202020204" pitchFamily="34" charset="0"/>
                <a:cs typeface="Arial" panose="020B0604020202020204" pitchFamily="34" charset="0"/>
              </a:rPr>
              <a:t>  </a:t>
            </a:r>
          </a:p>
          <a:p>
            <a:pPr algn="l">
              <a:defRPr/>
            </a:pPr>
            <a:endParaRPr lang="en-US" sz="1200" dirty="0">
              <a:latin typeface="Arial" panose="020B0604020202020204" pitchFamily="34" charset="0"/>
              <a:cs typeface="Arial" panose="020B0604020202020204" pitchFamily="34" charset="0"/>
            </a:endParaRPr>
          </a:p>
          <a:p>
            <a:r>
              <a:rPr lang="en-CA" sz="1200" dirty="0">
                <a:latin typeface="Arial" panose="020B0604020202020204" pitchFamily="34" charset="0"/>
                <a:ea typeface="Arial Regular" charset="0"/>
                <a:cs typeface="Arial" panose="020B0604020202020204" pitchFamily="34" charset="0"/>
              </a:rPr>
              <a:t>For example:</a:t>
            </a:r>
            <a:endParaRPr lang="en-US" sz="1200" dirty="0">
              <a:latin typeface="Arial" panose="020B0604020202020204" pitchFamily="34" charset="0"/>
              <a:ea typeface="Arial Regular" charset="0"/>
              <a:cs typeface="Arial" panose="020B0604020202020204" pitchFamily="34" charset="0"/>
            </a:endParaRPr>
          </a:p>
          <a:p>
            <a:r>
              <a:rPr lang="en-CA" sz="1200" dirty="0">
                <a:latin typeface="Arial" panose="020B0604020202020204" pitchFamily="34" charset="0"/>
                <a:ea typeface="Arial Regular" charset="0"/>
                <a:cs typeface="Arial" panose="020B0604020202020204" pitchFamily="34" charset="0"/>
              </a:rPr>
              <a:t>If you are a plan member who expects to retire in 2038, you would invest in the 2035 Granite Target Date Fund. This is the </a:t>
            </a:r>
            <a:r>
              <a:rPr lang="en-US" sz="1200" dirty="0">
                <a:latin typeface="Arial" panose="020B0604020202020204" pitchFamily="34" charset="0"/>
                <a:ea typeface="Arial Regular" charset="0"/>
                <a:cs typeface="Arial" panose="020B0604020202020204" pitchFamily="34" charset="0"/>
              </a:rPr>
              <a:t>target date fund with a maturity date occurring just prior to your expected retirement date. </a:t>
            </a:r>
          </a:p>
          <a:p>
            <a:r>
              <a:rPr lang="en-US" dirty="0">
                <a:ea typeface="Arial Regular" charset="0"/>
              </a:rPr>
              <a:t> </a:t>
            </a:r>
          </a:p>
          <a:p>
            <a:r>
              <a:rPr lang="en-US" sz="1600" dirty="0">
                <a:ea typeface="Arial Regular" charset="0"/>
              </a:rPr>
              <a:t> </a:t>
            </a:r>
          </a:p>
          <a:p>
            <a:pPr eaLnBrk="1" hangingPunct="1"/>
            <a:endParaRPr lang="en-US" sz="1200" dirty="0">
              <a:ea typeface="Arial Regular" charset="0"/>
            </a:endParaRPr>
          </a:p>
        </p:txBody>
      </p:sp>
    </p:spTree>
    <p:extLst>
      <p:ext uri="{BB962C8B-B14F-4D97-AF65-F5344CB8AC3E}">
        <p14:creationId xmlns:p14="http://schemas.microsoft.com/office/powerpoint/2010/main" val="372499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18331725-3603-460D-BFB1-533B44C54A9A}" type="slidenum">
              <a:rPr lang="en-US" smtClean="0">
                <a:ea typeface="Arial Regular" charset="0"/>
              </a:rPr>
              <a:pPr/>
              <a:t>14</a:t>
            </a:fld>
            <a:endParaRPr lang="en-US" dirty="0">
              <a:ea typeface="Arial Regular" charset="0"/>
            </a:endParaRPr>
          </a:p>
        </p:txBody>
      </p:sp>
      <p:sp>
        <p:nvSpPr>
          <p:cNvPr id="53251"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latin typeface="Arial" panose="020B0604020202020204" pitchFamily="34" charset="0"/>
                <a:cs typeface="Arial" panose="020B0604020202020204" pitchFamily="34" charset="0"/>
              </a:rPr>
              <a:t>No one investment style, asset class or geographic region consistently out-performs year after year.</a:t>
            </a:r>
          </a:p>
          <a:p>
            <a:pPr>
              <a:defRPr/>
            </a:pPr>
            <a:r>
              <a:rPr lang="en-US" dirty="0">
                <a:latin typeface="Arial" panose="020B0604020202020204" pitchFamily="34" charset="0"/>
                <a:cs typeface="Arial" panose="020B0604020202020204" pitchFamily="34" charset="0"/>
              </a:rPr>
              <a:t>Diversification means: </a:t>
            </a:r>
          </a:p>
          <a:p>
            <a:pPr marL="171431" indent="-171431">
              <a:buFont typeface="Arial" pitchFamily="34" charset="0"/>
              <a:buChar char="•"/>
              <a:defRPr/>
            </a:pPr>
            <a:r>
              <a:rPr lang="en-US" dirty="0">
                <a:latin typeface="Arial" panose="020B0604020202020204" pitchFamily="34" charset="0"/>
                <a:cs typeface="Arial" panose="020B0604020202020204" pitchFamily="34" charset="0"/>
              </a:rPr>
              <a:t>Lowering your overall investment risk by investing in a variety of: </a:t>
            </a:r>
          </a:p>
          <a:p>
            <a:pPr marL="628580" lvl="1" indent="-171431">
              <a:buFont typeface="Arial" pitchFamily="34" charset="0"/>
              <a:buChar char="•"/>
              <a:defRPr/>
            </a:pPr>
            <a:r>
              <a:rPr lang="en-US" dirty="0">
                <a:latin typeface="Arial" panose="020B0604020202020204" pitchFamily="34" charset="0"/>
                <a:cs typeface="Arial" panose="020B0604020202020204" pitchFamily="34" charset="0"/>
              </a:rPr>
              <a:t>Asset classes, such as guaranteed funds, bonds and equities </a:t>
            </a:r>
          </a:p>
          <a:p>
            <a:pPr marL="628580" lvl="1" indent="-171431">
              <a:buFont typeface="Arial" pitchFamily="34" charset="0"/>
              <a:buChar char="•"/>
              <a:defRPr/>
            </a:pPr>
            <a:r>
              <a:rPr lang="en-US" dirty="0">
                <a:latin typeface="Arial" panose="020B0604020202020204" pitchFamily="34" charset="0"/>
                <a:cs typeface="Arial" panose="020B0604020202020204" pitchFamily="34" charset="0"/>
              </a:rPr>
              <a:t>Management styles, as well as </a:t>
            </a:r>
          </a:p>
          <a:p>
            <a:pPr marL="628580" lvl="1" indent="-171431">
              <a:buFont typeface="Arial" pitchFamily="34" charset="0"/>
              <a:buChar char="•"/>
              <a:defRPr/>
            </a:pPr>
            <a:r>
              <a:rPr lang="en-US" dirty="0">
                <a:latin typeface="Arial" panose="020B0604020202020204" pitchFamily="34" charset="0"/>
                <a:cs typeface="Arial" panose="020B0604020202020204" pitchFamily="34" charset="0"/>
              </a:rPr>
              <a:t>Different countries or regions </a:t>
            </a:r>
          </a:p>
          <a:p>
            <a:pPr>
              <a:defRPr/>
            </a:pPr>
            <a:r>
              <a:rPr lang="en-US" dirty="0">
                <a:latin typeface="Arial" panose="020B0604020202020204" pitchFamily="34" charset="0"/>
                <a:cs typeface="Arial" panose="020B0604020202020204" pitchFamily="34" charset="0"/>
              </a:rPr>
              <a:t> </a:t>
            </a:r>
          </a:p>
          <a:p>
            <a:pPr>
              <a:defRPr/>
            </a:pPr>
            <a:r>
              <a:rPr lang="en-US" dirty="0">
                <a:latin typeface="Arial" panose="020B0604020202020204" pitchFamily="34" charset="0"/>
                <a:cs typeface="Arial" panose="020B0604020202020204" pitchFamily="34" charset="0"/>
              </a:rPr>
              <a:t>Choosing a variety of investments can reduce your risk of loss and increase your potential for higher investment returns. Diversifying your portfolio by different fund categories, referred to as an "asset allocation" strategy, is a key part of your investment decision.</a:t>
            </a:r>
          </a:p>
          <a:p>
            <a:pPr eaLnBrk="1" hangingPunct="1">
              <a:defRPr/>
            </a:pPr>
            <a:endParaRPr lang="en-US" dirty="0">
              <a:ea typeface="Arial Regular" charset="0"/>
            </a:endParaRPr>
          </a:p>
        </p:txBody>
      </p:sp>
    </p:spTree>
    <p:extLst>
      <p:ext uri="{BB962C8B-B14F-4D97-AF65-F5344CB8AC3E}">
        <p14:creationId xmlns:p14="http://schemas.microsoft.com/office/powerpoint/2010/main" val="1170470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519817F3-AFA5-4F0C-B32E-DEB613583F4C}" type="slidenum">
              <a:rPr lang="en-US" smtClean="0">
                <a:ea typeface="Arial Regular" charset="0"/>
              </a:rPr>
              <a:pPr/>
              <a:t>15</a:t>
            </a:fld>
            <a:endParaRPr lang="en-US" dirty="0">
              <a:ea typeface="Arial Regular"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panose="020B0604020202020204" pitchFamily="34" charset="0"/>
                <a:ea typeface="Arial Regular" charset="0"/>
                <a:cs typeface="Arial" panose="020B0604020202020204" pitchFamily="34" charset="0"/>
              </a:rPr>
              <a:t>As a member of a SunAdvantage my savings Group RRSP</a:t>
            </a:r>
            <a:r>
              <a:rPr lang="en-US" baseline="0" dirty="0">
                <a:latin typeface="Arial" panose="020B0604020202020204" pitchFamily="34" charset="0"/>
                <a:ea typeface="Arial Regular" charset="0"/>
                <a:cs typeface="Arial" panose="020B0604020202020204" pitchFamily="34" charset="0"/>
              </a:rPr>
              <a:t> and</a:t>
            </a:r>
            <a:r>
              <a:rPr lang="en-US" dirty="0">
                <a:latin typeface="Arial" panose="020B0604020202020204" pitchFamily="34" charset="0"/>
                <a:ea typeface="Arial Regular" charset="0"/>
                <a:cs typeface="Arial" panose="020B0604020202020204" pitchFamily="34" charset="0"/>
              </a:rPr>
              <a:t> TFSA, you can access your account in many ways.  These include </a:t>
            </a:r>
            <a:r>
              <a:rPr lang="en-US" b="1" dirty="0">
                <a:latin typeface="Arial" panose="020B0604020202020204" pitchFamily="34" charset="0"/>
                <a:ea typeface="Arial Regular" charset="0"/>
                <a:cs typeface="Arial" panose="020B0604020202020204" pitchFamily="34" charset="0"/>
              </a:rPr>
              <a:t>mysunlife.ca</a:t>
            </a:r>
            <a:r>
              <a:rPr lang="en-US" dirty="0">
                <a:latin typeface="Arial" panose="020B0604020202020204" pitchFamily="34" charset="0"/>
                <a:ea typeface="Arial Regular" charset="0"/>
                <a:cs typeface="Arial" panose="020B0604020202020204" pitchFamily="34" charset="0"/>
              </a:rPr>
              <a:t>, the toll-free Sun Life Client Care Centre and account statements.  Let’s discuss each of these in more detail.</a:t>
            </a:r>
          </a:p>
          <a:p>
            <a:pPr eaLnBrk="1" hangingPunct="1"/>
            <a:endParaRPr lang="en-US" dirty="0">
              <a:ea typeface="Arial Regular" charset="0"/>
            </a:endParaRPr>
          </a:p>
          <a:p>
            <a:pPr eaLnBrk="1" hangingPunct="1"/>
            <a:endParaRPr lang="en-US" dirty="0">
              <a:ea typeface="Arial Regular" charset="0"/>
            </a:endParaRPr>
          </a:p>
        </p:txBody>
      </p:sp>
    </p:spTree>
    <p:extLst>
      <p:ext uri="{BB962C8B-B14F-4D97-AF65-F5344CB8AC3E}">
        <p14:creationId xmlns:p14="http://schemas.microsoft.com/office/powerpoint/2010/main" val="1141890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latin typeface="Arial" panose="020B0604020202020204" pitchFamily="34" charset="0"/>
                <a:cs typeface="Arial" panose="020B0604020202020204" pitchFamily="34" charset="0"/>
              </a:rPr>
              <a:t>The Sun Life Client Care Centre number is 1-877-SUN-LIFE.  It provides 24 hour automated phone account access and live representatives available from 8 am to 8 pm ET.  Close to 200 languages are supported.  The Client Care Centre provides support and processing of your questions, account changes, fund changes, website assistance as well as information on the investment options you have available to you. Fees may be charged for certain transactions. </a:t>
            </a:r>
          </a:p>
          <a:p>
            <a:pPr>
              <a:defRPr/>
            </a:pPr>
            <a:endParaRPr lang="en-US" dirty="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2D998408-689E-4AC4-95E5-F516BA99F2B0}" type="slidenum">
              <a:rPr lang="en-US" smtClean="0">
                <a:ea typeface="Arial Regular" charset="0"/>
              </a:rPr>
              <a:pPr/>
              <a:t>16</a:t>
            </a:fld>
            <a:endParaRPr lang="en-US" dirty="0">
              <a:ea typeface="Arial Regular" charset="0"/>
            </a:endParaRPr>
          </a:p>
        </p:txBody>
      </p:sp>
    </p:spTree>
    <p:extLst>
      <p:ext uri="{BB962C8B-B14F-4D97-AF65-F5344CB8AC3E}">
        <p14:creationId xmlns:p14="http://schemas.microsoft.com/office/powerpoint/2010/main" val="1835545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latin typeface="Arial" panose="020B0604020202020204" pitchFamily="34" charset="0"/>
                <a:cs typeface="Arial" panose="020B0604020202020204" pitchFamily="34" charset="0"/>
              </a:rPr>
              <a:t>Sun Life’s Plan Member Website is</a:t>
            </a:r>
            <a:r>
              <a:rPr lang="en-US" baseline="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mysunlife.ca.  </a:t>
            </a:r>
            <a:r>
              <a:rPr lang="en-US" dirty="0">
                <a:latin typeface="Arial" panose="020B0604020202020204" pitchFamily="34" charset="0"/>
                <a:cs typeface="Arial" panose="020B0604020202020204" pitchFamily="34" charset="0"/>
              </a:rPr>
              <a:t>Your account will be set up within 10 business days from the receipt of your enrolment form by Sun Life.  The website allows you to transact in your account, learn about retirement, and view investment research.</a:t>
            </a:r>
          </a:p>
          <a:p>
            <a:pPr>
              <a:defRPr/>
            </a:pPr>
            <a:r>
              <a:rPr lang="en-US" dirty="0">
                <a:latin typeface="Arial" panose="020B0604020202020204" pitchFamily="34" charset="0"/>
                <a:cs typeface="Arial" panose="020B0604020202020204" pitchFamily="34" charset="0"/>
              </a:rPr>
              <a:t> </a:t>
            </a:r>
          </a:p>
          <a:p>
            <a:pPr>
              <a:defRPr/>
            </a:pPr>
            <a:r>
              <a:rPr lang="en-US" dirty="0">
                <a:latin typeface="Arial" panose="020B0604020202020204" pitchFamily="34" charset="0"/>
                <a:cs typeface="Arial" panose="020B0604020202020204" pitchFamily="34" charset="0"/>
              </a:rPr>
              <a:t>Highlights include:</a:t>
            </a:r>
          </a:p>
          <a:p>
            <a:pPr>
              <a:defRPr/>
            </a:pPr>
            <a:r>
              <a:rPr lang="en-US" dirty="0">
                <a:latin typeface="Arial" panose="020B0604020202020204" pitchFamily="34" charset="0"/>
                <a:cs typeface="Arial" panose="020B0604020202020204" pitchFamily="34" charset="0"/>
              </a:rPr>
              <a:t> </a:t>
            </a:r>
          </a:p>
          <a:p>
            <a:pPr marL="171431" indent="-171431">
              <a:buFont typeface="Arial" pitchFamily="34" charset="0"/>
              <a:buChar char="•"/>
              <a:defRPr/>
            </a:pPr>
            <a:r>
              <a:rPr lang="en-US" dirty="0">
                <a:latin typeface="Arial" panose="020B0604020202020204" pitchFamily="34" charset="0"/>
                <a:cs typeface="Arial" panose="020B0604020202020204" pitchFamily="34" charset="0"/>
              </a:rPr>
              <a:t>Viewing your investments and account balances</a:t>
            </a:r>
          </a:p>
          <a:p>
            <a:pPr marL="171431" indent="-171431">
              <a:buFont typeface="Arial" pitchFamily="34" charset="0"/>
              <a:buChar char="•"/>
              <a:defRPr/>
            </a:pPr>
            <a:r>
              <a:rPr lang="en-US" dirty="0">
                <a:latin typeface="Arial" panose="020B0604020202020204" pitchFamily="34" charset="0"/>
                <a:cs typeface="Arial" panose="020B0604020202020204" pitchFamily="34" charset="0"/>
              </a:rPr>
              <a:t>Getting a summary of all your contributions</a:t>
            </a:r>
          </a:p>
          <a:p>
            <a:pPr marL="171431" indent="-171431">
              <a:buFont typeface="Arial" pitchFamily="34" charset="0"/>
              <a:buChar char="•"/>
              <a:defRPr/>
            </a:pPr>
            <a:r>
              <a:rPr lang="en-US" dirty="0">
                <a:latin typeface="Arial" panose="020B0604020202020204" pitchFamily="34" charset="0"/>
                <a:cs typeface="Arial" panose="020B0604020202020204" pitchFamily="34" charset="0"/>
              </a:rPr>
              <a:t>Moving money between funds</a:t>
            </a:r>
          </a:p>
          <a:p>
            <a:pPr marL="171431" indent="-171431">
              <a:buFont typeface="Arial" pitchFamily="34" charset="0"/>
              <a:buChar char="•"/>
              <a:defRPr/>
            </a:pPr>
            <a:r>
              <a:rPr lang="en-US" dirty="0">
                <a:latin typeface="Arial" panose="020B0604020202020204" pitchFamily="34" charset="0"/>
                <a:cs typeface="Arial" panose="020B0604020202020204" pitchFamily="34" charset="0"/>
              </a:rPr>
              <a:t>Viewing tax slips and receipts</a:t>
            </a:r>
          </a:p>
          <a:p>
            <a:pPr marL="171431" indent="-171431">
              <a:buFont typeface="Arial" pitchFamily="34" charset="0"/>
              <a:buChar char="•"/>
              <a:defRPr/>
            </a:pPr>
            <a:r>
              <a:rPr lang="en-US" dirty="0">
                <a:latin typeface="Arial" panose="020B0604020202020204" pitchFamily="34" charset="0"/>
                <a:cs typeface="Arial" panose="020B0604020202020204" pitchFamily="34" charset="0"/>
              </a:rPr>
              <a:t>Accessing fund performance information</a:t>
            </a:r>
          </a:p>
          <a:p>
            <a:pPr marL="171431" indent="-171431">
              <a:buFont typeface="Arial" pitchFamily="34" charset="0"/>
              <a:buChar char="•"/>
              <a:defRPr/>
            </a:pPr>
            <a:r>
              <a:rPr lang="en-US" dirty="0">
                <a:latin typeface="Arial" panose="020B0604020202020204" pitchFamily="34" charset="0"/>
                <a:cs typeface="Arial" panose="020B0604020202020204" pitchFamily="34" charset="0"/>
              </a:rPr>
              <a:t>Updating your future investment instructions</a:t>
            </a:r>
          </a:p>
          <a:p>
            <a:pPr marL="171431" indent="-171431">
              <a:buFont typeface="Arial" pitchFamily="34" charset="0"/>
              <a:buChar char="•"/>
              <a:defRPr/>
            </a:pPr>
            <a:r>
              <a:rPr lang="en-US" dirty="0">
                <a:latin typeface="Arial" panose="020B0604020202020204" pitchFamily="34" charset="0"/>
                <a:cs typeface="Arial" panose="020B0604020202020204" pitchFamily="34" charset="0"/>
              </a:rPr>
              <a:t>Updating your beneficiary</a:t>
            </a:r>
          </a:p>
          <a:p>
            <a:pPr marL="171431" indent="-171431">
              <a:buFont typeface="Arial" pitchFamily="34" charset="0"/>
              <a:buChar char="•"/>
              <a:defRPr/>
            </a:pPr>
            <a:r>
              <a:rPr lang="en-US" dirty="0">
                <a:latin typeface="Arial" panose="020B0604020202020204" pitchFamily="34" charset="0"/>
                <a:cs typeface="Arial" panose="020B0604020202020204" pitchFamily="34" charset="0"/>
              </a:rPr>
              <a:t>Making Lump sum contributions</a:t>
            </a:r>
          </a:p>
          <a:p>
            <a:pPr marL="171431" indent="-171431">
              <a:buFont typeface="Arial" pitchFamily="34" charset="0"/>
              <a:buChar char="•"/>
              <a:defRPr/>
            </a:pPr>
            <a:r>
              <a:rPr lang="en-US" dirty="0">
                <a:latin typeface="Arial" panose="020B0604020202020204" pitchFamily="34" charset="0"/>
                <a:cs typeface="Arial" panose="020B0604020202020204" pitchFamily="34" charset="0"/>
              </a:rPr>
              <a:t>Reading newsletters, and </a:t>
            </a:r>
          </a:p>
          <a:p>
            <a:pPr marL="171431" indent="-171431">
              <a:buFont typeface="Arial" pitchFamily="34" charset="0"/>
              <a:buChar char="•"/>
              <a:defRPr/>
            </a:pPr>
            <a:r>
              <a:rPr lang="en-US" dirty="0">
                <a:latin typeface="Arial" panose="020B0604020202020204" pitchFamily="34" charset="0"/>
                <a:cs typeface="Arial" panose="020B0604020202020204" pitchFamily="34" charset="0"/>
              </a:rPr>
              <a:t>Viewing your past account statements</a:t>
            </a:r>
          </a:p>
          <a:p>
            <a:pPr>
              <a:defRPr/>
            </a:pPr>
            <a:endParaRPr lang="en-US" dirty="0">
              <a:solidFill>
                <a:prstClr val="black"/>
              </a:solidFill>
              <a:ea typeface="+mn-ea"/>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6828DE50-BF21-4FAF-BBED-9C8A6B09ADA3}" type="slidenum">
              <a:rPr lang="en-US" smtClean="0">
                <a:ea typeface="Arial Regular" charset="0"/>
              </a:rPr>
              <a:pPr/>
              <a:t>17</a:t>
            </a:fld>
            <a:endParaRPr lang="en-US" dirty="0">
              <a:ea typeface="Arial Regular" charset="0"/>
            </a:endParaRPr>
          </a:p>
        </p:txBody>
      </p:sp>
    </p:spTree>
    <p:extLst>
      <p:ext uri="{BB962C8B-B14F-4D97-AF65-F5344CB8AC3E}">
        <p14:creationId xmlns:p14="http://schemas.microsoft.com/office/powerpoint/2010/main" val="1408125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36254565-6F36-4772-A256-2A8D9BAC8D9E}" type="slidenum">
              <a:rPr lang="en-US" smtClean="0">
                <a:ea typeface="Arial Regular" charset="0"/>
              </a:rPr>
              <a:pPr/>
              <a:t>18</a:t>
            </a:fld>
            <a:endParaRPr lang="en-US" dirty="0">
              <a:ea typeface="Arial Regular"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14711" y="4344025"/>
            <a:ext cx="5048767" cy="4799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anose="020B0604020202020204" pitchFamily="34" charset="0"/>
                <a:ea typeface="Arial Regular" charset="0"/>
                <a:cs typeface="Arial" panose="020B0604020202020204" pitchFamily="34" charset="0"/>
              </a:rPr>
              <a:t>There are a number of tools on </a:t>
            </a:r>
            <a:r>
              <a:rPr lang="en-US" b="1" dirty="0">
                <a:latin typeface="Arial" panose="020B0604020202020204" pitchFamily="34" charset="0"/>
                <a:ea typeface="Arial Regular" charset="0"/>
                <a:cs typeface="Arial" panose="020B0604020202020204" pitchFamily="34" charset="0"/>
              </a:rPr>
              <a:t>mysunlife.ca</a:t>
            </a:r>
            <a:r>
              <a:rPr lang="en-US" dirty="0">
                <a:latin typeface="Arial" panose="020B0604020202020204" pitchFamily="34" charset="0"/>
                <a:ea typeface="Arial Regular" charset="0"/>
                <a:cs typeface="Arial" panose="020B0604020202020204" pitchFamily="34" charset="0"/>
              </a:rPr>
              <a:t> that you are encouraged to use.</a:t>
            </a:r>
          </a:p>
          <a:p>
            <a:endParaRPr lang="en-US" dirty="0">
              <a:latin typeface="Arial" panose="020B0604020202020204" pitchFamily="34" charset="0"/>
              <a:ea typeface="Arial Regular" charset="0"/>
              <a:cs typeface="Arial" panose="020B0604020202020204" pitchFamily="34" charset="0"/>
            </a:endParaRPr>
          </a:p>
          <a:p>
            <a:r>
              <a:rPr lang="en-US" dirty="0">
                <a:latin typeface="Arial" panose="020B0604020202020204" pitchFamily="34" charset="0"/>
                <a:ea typeface="Arial Regular" charset="0"/>
                <a:cs typeface="Arial" panose="020B0604020202020204" pitchFamily="34" charset="0"/>
              </a:rPr>
              <a:t>You should complete the Asset Allocation Tool on </a:t>
            </a:r>
            <a:r>
              <a:rPr lang="en-US" b="1" dirty="0">
                <a:latin typeface="Arial" panose="020B0604020202020204" pitchFamily="34" charset="0"/>
                <a:ea typeface="Arial Regular" charset="0"/>
                <a:cs typeface="Arial" panose="020B0604020202020204" pitchFamily="34" charset="0"/>
              </a:rPr>
              <a:t>mysunlife.ca</a:t>
            </a:r>
            <a:r>
              <a:rPr lang="en-US" dirty="0">
                <a:latin typeface="Arial" panose="020B0604020202020204" pitchFamily="34" charset="0"/>
                <a:ea typeface="Arial Regular" charset="0"/>
                <a:cs typeface="Arial" panose="020B0604020202020204" pitchFamily="34" charset="0"/>
              </a:rPr>
              <a:t> to help you determine your tolerance for risk and how you should invest. Or, you can complete the Investment risk profiler which is included in the enrolment guide. </a:t>
            </a:r>
          </a:p>
          <a:p>
            <a:r>
              <a:rPr lang="en-US" dirty="0">
                <a:latin typeface="Arial" panose="020B0604020202020204" pitchFamily="34" charset="0"/>
                <a:ea typeface="Arial Regular" charset="0"/>
                <a:cs typeface="Arial" panose="020B0604020202020204" pitchFamily="34" charset="0"/>
              </a:rPr>
              <a:t>Use the Retirement Planner to help understand your retirement income goals and to determine if you are saving enough.</a:t>
            </a:r>
          </a:p>
        </p:txBody>
      </p:sp>
    </p:spTree>
    <p:extLst>
      <p:ext uri="{BB962C8B-B14F-4D97-AF65-F5344CB8AC3E}">
        <p14:creationId xmlns:p14="http://schemas.microsoft.com/office/powerpoint/2010/main" val="1088799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00E53392-8F7D-483E-9351-568FFEB7FD42}" type="slidenum">
              <a:rPr lang="en-US" smtClean="0">
                <a:ea typeface="Arial Regular" charset="0"/>
              </a:rPr>
              <a:pPr/>
              <a:t>19</a:t>
            </a:fld>
            <a:endParaRPr lang="en-US" dirty="0">
              <a:ea typeface="Arial Regular" charset="0"/>
            </a:endParaRPr>
          </a:p>
        </p:txBody>
      </p:sp>
      <p:sp>
        <p:nvSpPr>
          <p:cNvPr id="5837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latin typeface="Arial" panose="020B0604020202020204" pitchFamily="34" charset="0"/>
                <a:cs typeface="Arial" panose="020B0604020202020204" pitchFamily="34" charset="0"/>
              </a:rPr>
              <a:t>Your statement will be mailed to your home annually in December unless you choose to go paperless with Sun Life.  You can go paperless by providing your consent on </a:t>
            </a:r>
            <a:r>
              <a:rPr lang="en-US" b="1" dirty="0">
                <a:latin typeface="Arial" panose="020B0604020202020204" pitchFamily="34" charset="0"/>
                <a:cs typeface="Arial" panose="020B0604020202020204" pitchFamily="34" charset="0"/>
              </a:rPr>
              <a:t>mysunlife.ca</a:t>
            </a:r>
            <a:r>
              <a:rPr lang="en-US" dirty="0">
                <a:latin typeface="Arial" panose="020B0604020202020204" pitchFamily="34" charset="0"/>
                <a:cs typeface="Arial" panose="020B0604020202020204" pitchFamily="34" charset="0"/>
              </a:rPr>
              <a:t>. You will receive email alerts when your statements are available online. The semi-annual account statements can be viewed online, in June and in December. </a:t>
            </a:r>
          </a:p>
          <a:p>
            <a:pPr>
              <a:defRPr/>
            </a:pPr>
            <a:r>
              <a:rPr lang="en-US" dirty="0">
                <a:latin typeface="Arial" panose="020B0604020202020204" pitchFamily="34" charset="0"/>
                <a:cs typeface="Arial" panose="020B0604020202020204" pitchFamily="34" charset="0"/>
              </a:rPr>
              <a:t> </a:t>
            </a:r>
          </a:p>
          <a:p>
            <a:pPr>
              <a:defRPr/>
            </a:pPr>
            <a:r>
              <a:rPr lang="en-US" dirty="0">
                <a:latin typeface="Arial" panose="020B0604020202020204" pitchFamily="34" charset="0"/>
                <a:cs typeface="Arial" panose="020B0604020202020204" pitchFamily="34" charset="0"/>
              </a:rPr>
              <a:t>You’ll find that it’s easy to read and contains:</a:t>
            </a:r>
          </a:p>
          <a:p>
            <a:pPr marL="171431" indent="-171431">
              <a:buFont typeface="Arial" pitchFamily="34" charset="0"/>
              <a:buChar char="•"/>
              <a:defRPr/>
            </a:pPr>
            <a:r>
              <a:rPr lang="en-US" dirty="0">
                <a:latin typeface="Arial" panose="020B0604020202020204" pitchFamily="34" charset="0"/>
                <a:cs typeface="Arial" panose="020B0604020202020204" pitchFamily="34" charset="0"/>
              </a:rPr>
              <a:t>Personal rate of return</a:t>
            </a:r>
          </a:p>
          <a:p>
            <a:pPr marL="171431" indent="-171431">
              <a:buFont typeface="Arial" pitchFamily="34" charset="0"/>
              <a:buChar char="•"/>
              <a:defRPr/>
            </a:pPr>
            <a:r>
              <a:rPr lang="en-US" dirty="0">
                <a:latin typeface="Arial" panose="020B0604020202020204" pitchFamily="34" charset="0"/>
                <a:cs typeface="Arial" panose="020B0604020202020204" pitchFamily="34" charset="0"/>
              </a:rPr>
              <a:t>Transaction history</a:t>
            </a:r>
          </a:p>
          <a:p>
            <a:pPr marL="171431" indent="-171431">
              <a:buFont typeface="Arial" pitchFamily="34" charset="0"/>
              <a:buChar char="•"/>
              <a:defRPr/>
            </a:pPr>
            <a:r>
              <a:rPr lang="en-US" dirty="0">
                <a:latin typeface="Arial" panose="020B0604020202020204" pitchFamily="34" charset="0"/>
                <a:cs typeface="Arial" panose="020B0604020202020204" pitchFamily="34" charset="0"/>
              </a:rPr>
              <a:t>Plan information and</a:t>
            </a:r>
          </a:p>
          <a:p>
            <a:pPr marL="171431" indent="-171431">
              <a:buFont typeface="Arial" pitchFamily="34" charset="0"/>
              <a:buChar char="•"/>
              <a:defRPr/>
            </a:pPr>
            <a:r>
              <a:rPr lang="en-US" dirty="0">
                <a:latin typeface="Arial" panose="020B0604020202020204" pitchFamily="34" charset="0"/>
                <a:cs typeface="Arial" panose="020B0604020202020204" pitchFamily="34" charset="0"/>
              </a:rPr>
              <a:t>A Bulletin board</a:t>
            </a:r>
          </a:p>
          <a:p>
            <a:pPr>
              <a:defRPr/>
            </a:pPr>
            <a:r>
              <a:rPr lang="en-US" dirty="0">
                <a:latin typeface="Arial" panose="020B0604020202020204" pitchFamily="34" charset="0"/>
                <a:cs typeface="Arial" panose="020B0604020202020204" pitchFamily="34" charset="0"/>
              </a:rPr>
              <a:t> </a:t>
            </a:r>
          </a:p>
          <a:p>
            <a:pPr>
              <a:defRPr/>
            </a:pPr>
            <a:r>
              <a:rPr lang="en-US" dirty="0">
                <a:latin typeface="Arial" panose="020B0604020202020204" pitchFamily="34" charset="0"/>
                <a:cs typeface="Arial" panose="020B0604020202020204" pitchFamily="34" charset="0"/>
              </a:rPr>
              <a:t>You will also be receiving tax slips and receipts for contributions or withdrawals you have made. These will be mailed to your home unless you’ve chosen to go paperless. Duplicates can also be printed from </a:t>
            </a:r>
            <a:r>
              <a:rPr lang="en-US" b="1" dirty="0">
                <a:latin typeface="Arial" panose="020B0604020202020204" pitchFamily="34" charset="0"/>
                <a:cs typeface="Arial" panose="020B0604020202020204" pitchFamily="34" charset="0"/>
              </a:rPr>
              <a:t>mysunlife.ca</a:t>
            </a:r>
            <a:r>
              <a:rPr lang="en-US" dirty="0">
                <a:latin typeface="Arial" panose="020B0604020202020204" pitchFamily="34" charset="0"/>
                <a:cs typeface="Arial" panose="020B0604020202020204" pitchFamily="34" charset="0"/>
              </a:rPr>
              <a:t>.</a:t>
            </a:r>
          </a:p>
          <a:p>
            <a:pPr>
              <a:defRPr/>
            </a:pPr>
            <a:r>
              <a:rPr lang="en-US" dirty="0">
                <a:latin typeface="Arial" panose="020B0604020202020204" pitchFamily="34" charset="0"/>
                <a:cs typeface="Arial" panose="020B0604020202020204" pitchFamily="34" charset="0"/>
              </a:rPr>
              <a:t>Receipts for contributions are produced twice per year (For contributions made in the first 60 days of the new year, as well as for contributions made from March to December).</a:t>
            </a:r>
          </a:p>
          <a:p>
            <a:pPr>
              <a:defRPr/>
            </a:pPr>
            <a:endParaRPr lang="en-US"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Be sure and keep your home address information up to date with Sun Life.</a:t>
            </a:r>
          </a:p>
        </p:txBody>
      </p:sp>
    </p:spTree>
    <p:extLst>
      <p:ext uri="{BB962C8B-B14F-4D97-AF65-F5344CB8AC3E}">
        <p14:creationId xmlns:p14="http://schemas.microsoft.com/office/powerpoint/2010/main" val="742922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601CECE4-2B08-4549-A367-5CF707BCB4A0}" type="slidenum">
              <a:rPr lang="en-US" smtClean="0">
                <a:ea typeface="Arial Regular" charset="0"/>
              </a:rPr>
              <a:pPr/>
              <a:t>2</a:t>
            </a:fld>
            <a:endParaRPr lang="en-US" dirty="0">
              <a:ea typeface="Arial Regular"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panose="020B0604020202020204" pitchFamily="34" charset="0"/>
                <a:ea typeface="Arial Regular" charset="0"/>
                <a:cs typeface="Arial" panose="020B0604020202020204" pitchFamily="34" charset="0"/>
              </a:rPr>
              <a:t>Let’s start by talking about your role as a plan member and look at the sources of income you will have at retirement.</a:t>
            </a:r>
          </a:p>
          <a:p>
            <a:pPr eaLnBrk="1" hangingPunct="1"/>
            <a:endParaRPr lang="en-US" dirty="0">
              <a:ea typeface="Arial Regular" charset="0"/>
            </a:endParaRPr>
          </a:p>
          <a:p>
            <a:pPr eaLnBrk="1" hangingPunct="1"/>
            <a:endParaRPr lang="en-US" dirty="0">
              <a:ea typeface="Arial Regular" charset="0"/>
            </a:endParaRPr>
          </a:p>
        </p:txBody>
      </p:sp>
    </p:spTree>
    <p:extLst>
      <p:ext uri="{BB962C8B-B14F-4D97-AF65-F5344CB8AC3E}">
        <p14:creationId xmlns:p14="http://schemas.microsoft.com/office/powerpoint/2010/main" val="321798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F74BA22A-B568-41D1-8C54-B8B2D41A137D}" type="slidenum">
              <a:rPr lang="en-US" smtClean="0">
                <a:ea typeface="Arial Regular" charset="0"/>
              </a:rPr>
              <a:pPr/>
              <a:t>20</a:t>
            </a:fld>
            <a:endParaRPr lang="en-US" dirty="0">
              <a:ea typeface="Arial Regular"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ea typeface="Arial Regular" charset="0"/>
                <a:cs typeface="Arial" panose="020B0604020202020204" pitchFamily="34" charset="0"/>
              </a:rPr>
              <a:t>Let’s take a look at what happens to your money when you make a withdrawal, terminate employment, or retire.  </a:t>
            </a:r>
          </a:p>
          <a:p>
            <a:pPr eaLnBrk="1" hangingPunct="1"/>
            <a:endParaRPr lang="en-US" dirty="0">
              <a:ea typeface="Arial Regular" charset="0"/>
            </a:endParaRPr>
          </a:p>
        </p:txBody>
      </p:sp>
    </p:spTree>
    <p:extLst>
      <p:ext uri="{BB962C8B-B14F-4D97-AF65-F5344CB8AC3E}">
        <p14:creationId xmlns:p14="http://schemas.microsoft.com/office/powerpoint/2010/main" val="832416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latin typeface="Arial" panose="020B0604020202020204" pitchFamily="34" charset="0"/>
                <a:cs typeface="Arial" panose="020B0604020202020204" pitchFamily="34" charset="0"/>
              </a:rPr>
              <a:t>Check with your employer to see if any withdrawal restrictions apply while you are employed. It’s important to note that this plan has been set up to allow you to save for the long term. Any cash withdrawal from an RRSP will have to be reported as income on your income tax return and is subject to withholding tax.</a:t>
            </a:r>
          </a:p>
          <a:p>
            <a:pPr>
              <a:defRPr/>
            </a:pPr>
            <a:r>
              <a:rPr lang="en-US" dirty="0">
                <a:latin typeface="Arial" panose="020B0604020202020204" pitchFamily="34" charset="0"/>
                <a:cs typeface="Arial" panose="020B0604020202020204" pitchFamily="34" charset="0"/>
              </a:rPr>
              <a:t> </a:t>
            </a:r>
          </a:p>
          <a:p>
            <a:pPr>
              <a:defRPr/>
            </a:pPr>
            <a:r>
              <a:rPr lang="en-CA" dirty="0">
                <a:latin typeface="Arial" panose="020B0604020202020204" pitchFamily="34" charset="0"/>
                <a:cs typeface="Arial" panose="020B0604020202020204" pitchFamily="34" charset="0"/>
              </a:rPr>
              <a:t>If your plan allows it, you can withdraw non-locked-in money from your Group RRSP account under </a:t>
            </a:r>
            <a:r>
              <a:rPr lang="en-CA" b="1" dirty="0">
                <a:latin typeface="Arial" panose="020B0604020202020204" pitchFamily="34" charset="0"/>
                <a:cs typeface="Arial" panose="020B0604020202020204" pitchFamily="34" charset="0"/>
              </a:rPr>
              <a:t>my savings</a:t>
            </a:r>
            <a:r>
              <a:rPr lang="en-CA" dirty="0">
                <a:latin typeface="Arial" panose="020B0604020202020204" pitchFamily="34" charset="0"/>
                <a:cs typeface="Arial" panose="020B0604020202020204" pitchFamily="34" charset="0"/>
              </a:rPr>
              <a:t>. A $25 fee will apply for each withdrawal, including withdrawals under a Home Buyers’ Plan or a Lifelong Learning Plan. </a:t>
            </a:r>
          </a:p>
          <a:p>
            <a:pPr>
              <a:defRPr/>
            </a:pPr>
            <a:endParaRPr lang="en-US" dirty="0">
              <a:latin typeface="Arial" panose="020B0604020202020204" pitchFamily="34" charset="0"/>
              <a:cs typeface="Arial" panose="020B0604020202020204" pitchFamily="34" charset="0"/>
            </a:endParaRPr>
          </a:p>
          <a:p>
            <a:pPr defTabSz="931723">
              <a:defRPr/>
            </a:pPr>
            <a:r>
              <a:rPr lang="en-CA" dirty="0">
                <a:latin typeface="Arial" panose="020B0604020202020204" pitchFamily="34" charset="0"/>
                <a:cs typeface="Arial" panose="020B0604020202020204" pitchFamily="34" charset="0"/>
              </a:rPr>
              <a:t>The first withdrawal from your TFSA in each calendar year is free. A $25 fee will apply for any additional withdrawals during the year. </a:t>
            </a:r>
            <a:endParaRPr lang="en-US"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 </a:t>
            </a:r>
          </a:p>
          <a:p>
            <a:pPr>
              <a:defRPr/>
            </a:pPr>
            <a:r>
              <a:rPr lang="en-US" dirty="0">
                <a:latin typeface="Arial" panose="020B0604020202020204" pitchFamily="34" charset="0"/>
                <a:cs typeface="Arial" panose="020B0604020202020204" pitchFamily="34" charset="0"/>
              </a:rPr>
              <a:t>A $75 withdrawal fee will be charged if you terminate employment and move your balances to another financial institution.</a:t>
            </a:r>
          </a:p>
          <a:p>
            <a:pPr>
              <a:defRPr/>
            </a:pPr>
            <a:r>
              <a:rPr lang="en-US" dirty="0">
                <a:latin typeface="Arial" panose="020B0604020202020204" pitchFamily="34" charset="0"/>
                <a:cs typeface="Arial" panose="020B0604020202020204" pitchFamily="34" charset="0"/>
              </a:rPr>
              <a:t> </a:t>
            </a:r>
          </a:p>
          <a:p>
            <a:pPr>
              <a:defRPr/>
            </a:pPr>
            <a:r>
              <a:rPr lang="en-CA" dirty="0">
                <a:latin typeface="Arial" panose="020B0604020202020204" pitchFamily="34" charset="0"/>
                <a:cs typeface="Arial" panose="020B0604020202020204" pitchFamily="34" charset="0"/>
              </a:rPr>
              <a:t>Withdrawals or transfers from guaranteed funds prior to maturity are paid at market value. Death benefits are paid without a market value adjustment. </a:t>
            </a:r>
          </a:p>
          <a:p>
            <a:pPr>
              <a:defRPr/>
            </a:pPr>
            <a:endParaRPr lang="en-CA" dirty="0">
              <a:latin typeface="Arial" panose="020B0604020202020204" pitchFamily="34" charset="0"/>
              <a:cs typeface="Arial" panose="020B0604020202020204" pitchFamily="34" charset="0"/>
            </a:endParaRPr>
          </a:p>
          <a:p>
            <a:pPr>
              <a:defRPr/>
            </a:pPr>
            <a:r>
              <a:rPr lang="en-GB" dirty="0">
                <a:latin typeface="Arial" panose="020B0604020202020204" pitchFamily="34" charset="0"/>
                <a:cs typeface="Arial" panose="020B0604020202020204" pitchFamily="34" charset="0"/>
              </a:rPr>
              <a:t>Withdrawals from a Milestone Fund prior to the maturity of that fund are calculated at the current market value of the fund, not the guaranteed maturity value.</a:t>
            </a:r>
            <a:endParaRPr lang="en-US" dirty="0">
              <a:latin typeface="Arial" panose="020B0604020202020204" pitchFamily="34" charset="0"/>
              <a:cs typeface="Arial" panose="020B0604020202020204" pitchFamily="34" charset="0"/>
            </a:endParaRPr>
          </a:p>
          <a:p>
            <a:pPr marL="230163" indent="-230163">
              <a:lnSpc>
                <a:spcPct val="125000"/>
              </a:lnSpc>
              <a:spcBef>
                <a:spcPct val="0"/>
              </a:spcBef>
              <a:spcAft>
                <a:spcPct val="60000"/>
              </a:spcAft>
              <a:buClr>
                <a:srgbClr val="345629"/>
              </a:buClr>
              <a:buSzPct val="75000"/>
              <a:buFont typeface="Times" pitchFamily="18" charset="0"/>
              <a:buChar char="•"/>
              <a:defRPr/>
            </a:pPr>
            <a:endParaRPr lang="en-GB" sz="1100" kern="0" dirty="0">
              <a:solidFill>
                <a:srgbClr val="000000"/>
              </a:solidFill>
              <a:latin typeface="Arial"/>
              <a:ea typeface="Arial Regular" charset="0"/>
            </a:endParaRPr>
          </a:p>
          <a:p>
            <a:pPr>
              <a:defRPr/>
            </a:pPr>
            <a:endParaRPr lang="en-US" dirty="0"/>
          </a:p>
          <a:p>
            <a:pPr>
              <a:defRPr/>
            </a:pPr>
            <a:endParaRPr lang="en-US" dirty="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59" eaLnBrk="0" hangingPunct="0">
              <a:defRPr>
                <a:solidFill>
                  <a:schemeClr val="tx1"/>
                </a:solidFill>
                <a:latin typeface="Arial" charset="0"/>
                <a:ea typeface="ＭＳ Ｐゴシック" pitchFamily="34" charset="-128"/>
              </a:defRPr>
            </a:lvl1pPr>
            <a:lvl2pPr marL="742868" indent="-285718" defTabSz="931759" eaLnBrk="0" hangingPunct="0">
              <a:defRPr>
                <a:solidFill>
                  <a:schemeClr val="tx1"/>
                </a:solidFill>
                <a:latin typeface="Arial" charset="0"/>
                <a:ea typeface="ＭＳ Ｐゴシック" pitchFamily="34" charset="-128"/>
              </a:defRPr>
            </a:lvl2pPr>
            <a:lvl3pPr marL="1142874" indent="-228574" defTabSz="931759" eaLnBrk="0" hangingPunct="0">
              <a:defRPr>
                <a:solidFill>
                  <a:schemeClr val="tx1"/>
                </a:solidFill>
                <a:latin typeface="Arial" charset="0"/>
                <a:ea typeface="ＭＳ Ｐゴシック" pitchFamily="34" charset="-128"/>
              </a:defRPr>
            </a:lvl3pPr>
            <a:lvl4pPr marL="1600023" indent="-228574" defTabSz="931759" eaLnBrk="0" hangingPunct="0">
              <a:defRPr>
                <a:solidFill>
                  <a:schemeClr val="tx1"/>
                </a:solidFill>
                <a:latin typeface="Arial" charset="0"/>
                <a:ea typeface="ＭＳ Ｐゴシック" pitchFamily="34" charset="-128"/>
              </a:defRPr>
            </a:lvl4pPr>
            <a:lvl5pPr marL="2057174" indent="-228574" defTabSz="931759" eaLnBrk="0" hangingPunct="0">
              <a:defRPr>
                <a:solidFill>
                  <a:schemeClr val="tx1"/>
                </a:solidFill>
                <a:latin typeface="Arial" charset="0"/>
                <a:ea typeface="ＭＳ Ｐゴシック" pitchFamily="34" charset="-128"/>
              </a:defRPr>
            </a:lvl5pPr>
            <a:lvl6pPr marL="2514322" indent="-228574" defTabSz="931759"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470" indent="-228574" defTabSz="931759"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8621" indent="-228574" defTabSz="931759"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5770" indent="-228574" defTabSz="931759"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59E7F08C-D622-45CF-9200-95F06C14F2E5}" type="slidenum">
              <a:rPr lang="en-US" smtClean="0">
                <a:ea typeface="Arial Regular" charset="0"/>
              </a:rPr>
              <a:pPr/>
              <a:t>21</a:t>
            </a:fld>
            <a:endParaRPr lang="en-US" dirty="0">
              <a:ea typeface="Arial Regular" charset="0"/>
            </a:endParaRPr>
          </a:p>
        </p:txBody>
      </p:sp>
    </p:spTree>
    <p:extLst>
      <p:ext uri="{BB962C8B-B14F-4D97-AF65-F5344CB8AC3E}">
        <p14:creationId xmlns:p14="http://schemas.microsoft.com/office/powerpoint/2010/main" val="1711588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59" eaLnBrk="0" hangingPunct="0">
              <a:defRPr>
                <a:solidFill>
                  <a:schemeClr val="tx1"/>
                </a:solidFill>
                <a:latin typeface="Arial" charset="0"/>
                <a:ea typeface="ＭＳ Ｐゴシック" pitchFamily="34" charset="-128"/>
              </a:defRPr>
            </a:lvl1pPr>
            <a:lvl2pPr marL="742868" indent="-285718" defTabSz="931759" eaLnBrk="0" hangingPunct="0">
              <a:defRPr>
                <a:solidFill>
                  <a:schemeClr val="tx1"/>
                </a:solidFill>
                <a:latin typeface="Arial" charset="0"/>
                <a:ea typeface="ＭＳ Ｐゴシック" pitchFamily="34" charset="-128"/>
              </a:defRPr>
            </a:lvl2pPr>
            <a:lvl3pPr marL="1142874" indent="-228574" defTabSz="931759" eaLnBrk="0" hangingPunct="0">
              <a:defRPr>
                <a:solidFill>
                  <a:schemeClr val="tx1"/>
                </a:solidFill>
                <a:latin typeface="Arial" charset="0"/>
                <a:ea typeface="ＭＳ Ｐゴシック" pitchFamily="34" charset="-128"/>
              </a:defRPr>
            </a:lvl3pPr>
            <a:lvl4pPr marL="1600023" indent="-228574" defTabSz="931759" eaLnBrk="0" hangingPunct="0">
              <a:defRPr>
                <a:solidFill>
                  <a:schemeClr val="tx1"/>
                </a:solidFill>
                <a:latin typeface="Arial" charset="0"/>
                <a:ea typeface="ＭＳ Ｐゴシック" pitchFamily="34" charset="-128"/>
              </a:defRPr>
            </a:lvl4pPr>
            <a:lvl5pPr marL="2057174" indent="-228574" defTabSz="931759" eaLnBrk="0" hangingPunct="0">
              <a:defRPr>
                <a:solidFill>
                  <a:schemeClr val="tx1"/>
                </a:solidFill>
                <a:latin typeface="Arial" charset="0"/>
                <a:ea typeface="ＭＳ Ｐゴシック" pitchFamily="34" charset="-128"/>
              </a:defRPr>
            </a:lvl5pPr>
            <a:lvl6pPr marL="2514322" indent="-228574" defTabSz="931759"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470" indent="-228574" defTabSz="931759"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8621" indent="-228574" defTabSz="931759"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5770" indent="-228574" defTabSz="931759"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AF46D8F5-4C93-45BB-91D7-F850DC6B1B53}" type="slidenum">
              <a:rPr lang="en-US" smtClean="0">
                <a:ea typeface="Arial Regular" charset="0"/>
              </a:rPr>
              <a:pPr/>
              <a:t>22</a:t>
            </a:fld>
            <a:endParaRPr lang="en-US" dirty="0">
              <a:ea typeface="Arial Regular"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dirty="0">
                <a:latin typeface="Arial" panose="020B0604020202020204" pitchFamily="34" charset="0"/>
                <a:ea typeface="Arial Regular" charset="0"/>
                <a:cs typeface="Arial" panose="020B0604020202020204" pitchFamily="34" charset="0"/>
              </a:rPr>
              <a:t>If you end your employment with your employer, or you retire, Sun Life will send you an information package outlining your options.  </a:t>
            </a:r>
          </a:p>
          <a:p>
            <a:r>
              <a:rPr lang="en-US" sz="1100" dirty="0">
                <a:latin typeface="Arial" panose="020B0604020202020204" pitchFamily="34" charset="0"/>
                <a:ea typeface="Arial Regular" charset="0"/>
                <a:cs typeface="Arial" panose="020B0604020202020204" pitchFamily="34" charset="0"/>
              </a:rPr>
              <a:t> </a:t>
            </a:r>
          </a:p>
          <a:p>
            <a:r>
              <a:rPr lang="en-US" sz="1100" dirty="0">
                <a:latin typeface="Arial" panose="020B0604020202020204" pitchFamily="34" charset="0"/>
                <a:ea typeface="Arial Regular" charset="0"/>
                <a:cs typeface="Arial" panose="020B0604020202020204" pitchFamily="34" charset="0"/>
              </a:rPr>
              <a:t>At termination you may leave your account with Sun Life and it will be transferred to an account in your own name in the “Group Choices Plan”.  </a:t>
            </a:r>
          </a:p>
          <a:p>
            <a:endParaRPr lang="en-CA" sz="1100" dirty="0">
              <a:latin typeface="Arial" panose="020B0604020202020204" pitchFamily="34" charset="0"/>
              <a:cs typeface="Arial" panose="020B0604020202020204" pitchFamily="34" charset="0"/>
            </a:endParaRPr>
          </a:p>
          <a:p>
            <a:r>
              <a:rPr lang="en-CA" sz="1100" dirty="0">
                <a:latin typeface="Arial" panose="020B0604020202020204" pitchFamily="34" charset="0"/>
                <a:cs typeface="Arial" panose="020B0604020202020204" pitchFamily="34" charset="0"/>
              </a:rPr>
              <a:t>The Group Choices Plan is the “default” option if you do not give Sun Life instructions within 90 days after you end your employment. In such a case, Sun Life will automatically transfer your RRSP assets to the Group Choices Plan RRSP and your TFSA balance to the Group Choices Plan TFSA and invest your savings in the same investment funds. </a:t>
            </a:r>
          </a:p>
          <a:p>
            <a:endParaRPr lang="en-CA" sz="1100" dirty="0">
              <a:latin typeface="Arial" panose="020B0604020202020204" pitchFamily="34" charset="0"/>
              <a:cs typeface="Arial" panose="020B0604020202020204" pitchFamily="34" charset="0"/>
            </a:endParaRPr>
          </a:p>
          <a:p>
            <a:r>
              <a:rPr lang="en-CA" sz="1100" dirty="0">
                <a:latin typeface="Arial" panose="020B0604020202020204" pitchFamily="34" charset="0"/>
                <a:cs typeface="Arial" panose="020B0604020202020204" pitchFamily="34" charset="0"/>
              </a:rPr>
              <a:t>In the event one of your current investment funds is not available under the Group Choices Plan, the money in that fund will be transferred as indicated by the transition package that you will receive upon termination of employment. You can access </a:t>
            </a:r>
            <a:r>
              <a:rPr lang="en-CA" sz="1100" b="1" dirty="0">
                <a:latin typeface="Arial" panose="020B0604020202020204" pitchFamily="34" charset="0"/>
                <a:cs typeface="Arial" panose="020B0604020202020204" pitchFamily="34" charset="0"/>
              </a:rPr>
              <a:t>mysunlife.ca</a:t>
            </a:r>
            <a:r>
              <a:rPr lang="en-CA" sz="1100" dirty="0">
                <a:latin typeface="Arial" panose="020B0604020202020204" pitchFamily="34" charset="0"/>
                <a:cs typeface="Arial" panose="020B0604020202020204" pitchFamily="34" charset="0"/>
              </a:rPr>
              <a:t> to update the investment options in your retirement portfolio any time with no additional charge.</a:t>
            </a:r>
          </a:p>
          <a:p>
            <a:endParaRPr lang="en-CA" sz="1100" dirty="0">
              <a:latin typeface="Arial" panose="020B0604020202020204" pitchFamily="34" charset="0"/>
              <a:cs typeface="Arial" panose="020B0604020202020204" pitchFamily="34" charset="0"/>
            </a:endParaRPr>
          </a:p>
          <a:p>
            <a:r>
              <a:rPr lang="en-CA" sz="1100" dirty="0">
                <a:latin typeface="Arial" panose="020B0604020202020204" pitchFamily="34" charset="0"/>
                <a:cs typeface="Arial" panose="020B0604020202020204" pitchFamily="34" charset="0"/>
              </a:rPr>
              <a:t>If you’re ready to turn your retirement savings into retirement income, Sun Life has a free easy-to-read retirement information kit that can help you – just call and they will mail it to you.  Call toll-free 1-866-224-3906, option 1.</a:t>
            </a:r>
          </a:p>
          <a:p>
            <a:endParaRPr lang="en-CA" sz="1100" dirty="0">
              <a:latin typeface="Arial" panose="020B0604020202020204" pitchFamily="34" charset="0"/>
              <a:cs typeface="Arial" panose="020B0604020202020204" pitchFamily="34" charset="0"/>
            </a:endParaRPr>
          </a:p>
          <a:p>
            <a:r>
              <a:rPr lang="en-CA" sz="1100" dirty="0">
                <a:latin typeface="Arial" panose="020B0604020202020204" pitchFamily="34" charset="0"/>
                <a:cs typeface="Arial" panose="020B0604020202020204" pitchFamily="34" charset="0"/>
              </a:rPr>
              <a:t>For personalized attention and solutions regarding your retirement, Sun Life recommends that you contact the Plan Advisor that services your </a:t>
            </a:r>
            <a:r>
              <a:rPr lang="en-CA" sz="1100" b="1" dirty="0">
                <a:latin typeface="Arial" panose="020B0604020202020204" pitchFamily="34" charset="0"/>
                <a:cs typeface="Arial" panose="020B0604020202020204" pitchFamily="34" charset="0"/>
              </a:rPr>
              <a:t>my savings </a:t>
            </a:r>
            <a:r>
              <a:rPr lang="en-CA" sz="1100" dirty="0">
                <a:latin typeface="Arial" panose="020B0604020202020204" pitchFamily="34" charset="0"/>
                <a:cs typeface="Arial" panose="020B0604020202020204" pitchFamily="34" charset="0"/>
              </a:rPr>
              <a:t>plan.</a:t>
            </a:r>
            <a:endParaRPr lang="en-US" sz="1100" dirty="0">
              <a:latin typeface="Arial" panose="020B0604020202020204" pitchFamily="34" charset="0"/>
              <a:ea typeface="Arial Regular" charset="0"/>
              <a:cs typeface="Arial" panose="020B0604020202020204" pitchFamily="34" charset="0"/>
            </a:endParaRPr>
          </a:p>
        </p:txBody>
      </p:sp>
    </p:spTree>
    <p:extLst>
      <p:ext uri="{BB962C8B-B14F-4D97-AF65-F5344CB8AC3E}">
        <p14:creationId xmlns:p14="http://schemas.microsoft.com/office/powerpoint/2010/main" val="11237116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94651CC5-99A9-4AF3-A058-34A6BFCB0249}" type="slidenum">
              <a:rPr lang="en-US" smtClean="0">
                <a:ea typeface="Arial Regular" charset="0"/>
              </a:rPr>
              <a:pPr/>
              <a:t>23</a:t>
            </a:fld>
            <a:endParaRPr lang="en-US" dirty="0">
              <a:ea typeface="Arial Regular"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panose="020B0604020202020204" pitchFamily="34" charset="0"/>
                <a:ea typeface="Arial Regular" charset="0"/>
                <a:cs typeface="Arial" panose="020B0604020202020204" pitchFamily="34" charset="0"/>
              </a:rPr>
              <a:t>Let’s get you enrolled.</a:t>
            </a:r>
          </a:p>
        </p:txBody>
      </p:sp>
    </p:spTree>
    <p:extLst>
      <p:ext uri="{BB962C8B-B14F-4D97-AF65-F5344CB8AC3E}">
        <p14:creationId xmlns:p14="http://schemas.microsoft.com/office/powerpoint/2010/main" val="12500056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59" eaLnBrk="0" hangingPunct="0">
              <a:defRPr>
                <a:solidFill>
                  <a:schemeClr val="tx1"/>
                </a:solidFill>
                <a:latin typeface="Arial" charset="0"/>
                <a:ea typeface="ＭＳ Ｐゴシック" pitchFamily="34" charset="-128"/>
              </a:defRPr>
            </a:lvl1pPr>
            <a:lvl2pPr marL="742868" indent="-285718" defTabSz="931759" eaLnBrk="0" hangingPunct="0">
              <a:defRPr>
                <a:solidFill>
                  <a:schemeClr val="tx1"/>
                </a:solidFill>
                <a:latin typeface="Arial" charset="0"/>
                <a:ea typeface="ＭＳ Ｐゴシック" pitchFamily="34" charset="-128"/>
              </a:defRPr>
            </a:lvl2pPr>
            <a:lvl3pPr marL="1142874" indent="-228574" defTabSz="931759" eaLnBrk="0" hangingPunct="0">
              <a:defRPr>
                <a:solidFill>
                  <a:schemeClr val="tx1"/>
                </a:solidFill>
                <a:latin typeface="Arial" charset="0"/>
                <a:ea typeface="ＭＳ Ｐゴシック" pitchFamily="34" charset="-128"/>
              </a:defRPr>
            </a:lvl3pPr>
            <a:lvl4pPr marL="1600023" indent="-228574" defTabSz="931759" eaLnBrk="0" hangingPunct="0">
              <a:defRPr>
                <a:solidFill>
                  <a:schemeClr val="tx1"/>
                </a:solidFill>
                <a:latin typeface="Arial" charset="0"/>
                <a:ea typeface="ＭＳ Ｐゴシック" pitchFamily="34" charset="-128"/>
              </a:defRPr>
            </a:lvl4pPr>
            <a:lvl5pPr marL="2057174" indent="-228574" defTabSz="931759" eaLnBrk="0" hangingPunct="0">
              <a:defRPr>
                <a:solidFill>
                  <a:schemeClr val="tx1"/>
                </a:solidFill>
                <a:latin typeface="Arial" charset="0"/>
                <a:ea typeface="ＭＳ Ｐゴシック" pitchFamily="34" charset="-128"/>
              </a:defRPr>
            </a:lvl5pPr>
            <a:lvl6pPr marL="2514322" indent="-228574" defTabSz="931759"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470" indent="-228574" defTabSz="931759"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8621" indent="-228574" defTabSz="931759"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5770" indent="-228574" defTabSz="931759"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C15BAD53-9ADA-4819-B573-B6A7F2007494}" type="slidenum">
              <a:rPr lang="en-US" smtClean="0">
                <a:ea typeface="Arial Regular" charset="0"/>
              </a:rPr>
              <a:pPr/>
              <a:t>24</a:t>
            </a:fld>
            <a:endParaRPr lang="en-US" dirty="0">
              <a:ea typeface="Arial Regular"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914402" y="4343400"/>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anose="020B0604020202020204" pitchFamily="34" charset="0"/>
                <a:ea typeface="Arial Regular" charset="0"/>
                <a:cs typeface="Arial" panose="020B0604020202020204" pitchFamily="34" charset="0"/>
              </a:rPr>
              <a:t>Use the enrolment forms provided in the workbook to enrol.</a:t>
            </a:r>
            <a:r>
              <a:rPr lang="en-US" baseline="0" dirty="0">
                <a:latin typeface="Arial" panose="020B0604020202020204" pitchFamily="34" charset="0"/>
                <a:ea typeface="Arial Regular" charset="0"/>
                <a:cs typeface="Arial" panose="020B0604020202020204" pitchFamily="34" charset="0"/>
              </a:rPr>
              <a:t> </a:t>
            </a:r>
            <a:r>
              <a:rPr lang="en-US" dirty="0">
                <a:latin typeface="Arial" panose="020B0604020202020204" pitchFamily="34" charset="0"/>
                <a:ea typeface="Arial Regular" charset="0"/>
                <a:cs typeface="Arial" panose="020B0604020202020204" pitchFamily="34" charset="0"/>
              </a:rPr>
              <a:t>For a spousal account to be established, you must first complete an enrolment form to establish your account, and then your spouse must also complete a spousal enrolment form. The total of all amounts contributed to your own RRSP plus a spousal RRSP may not exceed your RRSP contribution limit for the year. The benefit of contributing to a Spousal RRSP is that when money is taken out of the Spousal RRSP in retirement, it’s taxed in your spouse’s or partner’s hands, not yours. So, if they are in a lower tax bracket in retirement, your overall family tax bill will be lower. Talk to your plan advisor about tax planning opportunities.</a:t>
            </a:r>
          </a:p>
          <a:p>
            <a:endParaRPr lang="en-US" dirty="0">
              <a:latin typeface="Arial" panose="020B0604020202020204" pitchFamily="34" charset="0"/>
              <a:ea typeface="Arial Regular" charset="0"/>
              <a:cs typeface="Arial" panose="020B0604020202020204" pitchFamily="34" charset="0"/>
            </a:endParaRPr>
          </a:p>
          <a:p>
            <a:r>
              <a:rPr lang="en-US" dirty="0">
                <a:latin typeface="Arial" panose="020B0604020202020204" pitchFamily="34" charset="0"/>
                <a:ea typeface="Arial Regular" charset="0"/>
                <a:cs typeface="Arial" panose="020B0604020202020204" pitchFamily="34" charset="0"/>
              </a:rPr>
              <a:t>The </a:t>
            </a:r>
            <a:r>
              <a:rPr lang="en-US" b="1" dirty="0">
                <a:latin typeface="Arial" panose="020B0604020202020204" pitchFamily="34" charset="0"/>
                <a:ea typeface="Arial Regular" charset="0"/>
                <a:cs typeface="Arial" panose="020B0604020202020204" pitchFamily="34" charset="0"/>
              </a:rPr>
              <a:t>my savings product </a:t>
            </a:r>
            <a:r>
              <a:rPr lang="en-US" dirty="0">
                <a:latin typeface="Arial" panose="020B0604020202020204" pitchFamily="34" charset="0"/>
                <a:ea typeface="Arial Regular" charset="0"/>
                <a:cs typeface="Arial" panose="020B0604020202020204" pitchFamily="34" charset="0"/>
              </a:rPr>
              <a:t>has been designed to make this entire process ‘quick and easy’… simply fill out the required documentation.  Contributions to the RRSP, and any transferred assets, will be automatically directed to the Granite</a:t>
            </a:r>
            <a:r>
              <a:rPr lang="en-US" baseline="0" dirty="0">
                <a:latin typeface="Arial" panose="020B0604020202020204" pitchFamily="34" charset="0"/>
                <a:ea typeface="Arial Regular" charset="0"/>
                <a:cs typeface="Arial" panose="020B0604020202020204" pitchFamily="34" charset="0"/>
              </a:rPr>
              <a:t> Target Date</a:t>
            </a:r>
            <a:r>
              <a:rPr lang="en-US" dirty="0">
                <a:latin typeface="Arial" panose="020B0604020202020204" pitchFamily="34" charset="0"/>
                <a:ea typeface="Arial Regular" charset="0"/>
                <a:cs typeface="Arial" panose="020B0604020202020204" pitchFamily="34" charset="0"/>
              </a:rPr>
              <a:t> Fund with the maturity date occurring just prior to your 65</a:t>
            </a:r>
            <a:r>
              <a:rPr lang="en-US" baseline="30000" dirty="0">
                <a:latin typeface="Arial" panose="020B0604020202020204" pitchFamily="34" charset="0"/>
                <a:ea typeface="Arial Regular" charset="0"/>
                <a:cs typeface="Arial" panose="020B0604020202020204" pitchFamily="34" charset="0"/>
              </a:rPr>
              <a:t>th</a:t>
            </a:r>
            <a:r>
              <a:rPr lang="en-US" dirty="0">
                <a:latin typeface="Arial" panose="020B0604020202020204" pitchFamily="34" charset="0"/>
                <a:ea typeface="Arial Regular" charset="0"/>
                <a:cs typeface="Arial" panose="020B0604020202020204" pitchFamily="34" charset="0"/>
              </a:rPr>
              <a:t> birthday. This fund is provided as a temporary investment, and you are encouraged to assess different investment options based on your risk profile.  </a:t>
            </a:r>
          </a:p>
          <a:p>
            <a:endParaRPr lang="en-US" dirty="0">
              <a:ea typeface="Arial Regular" charset="0"/>
            </a:endParaRPr>
          </a:p>
        </p:txBody>
      </p:sp>
    </p:spTree>
    <p:extLst>
      <p:ext uri="{BB962C8B-B14F-4D97-AF65-F5344CB8AC3E}">
        <p14:creationId xmlns:p14="http://schemas.microsoft.com/office/powerpoint/2010/main" val="119703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eaLnBrk="0" hangingPunct="0">
              <a:defRPr>
                <a:solidFill>
                  <a:schemeClr val="tx1"/>
                </a:solidFill>
                <a:latin typeface="Arial" charset="0"/>
                <a:ea typeface="ＭＳ Ｐゴシック" pitchFamily="34" charset="-128"/>
              </a:defRPr>
            </a:lvl1pPr>
            <a:lvl2pPr marL="742909" indent="-285734" defTabSz="931811" eaLnBrk="0" hangingPunct="0">
              <a:defRPr>
                <a:solidFill>
                  <a:schemeClr val="tx1"/>
                </a:solidFill>
                <a:latin typeface="Arial" charset="0"/>
                <a:ea typeface="ＭＳ Ｐゴシック" pitchFamily="34" charset="-128"/>
              </a:defRPr>
            </a:lvl2pPr>
            <a:lvl3pPr marL="1142937" indent="-228587" defTabSz="931811" eaLnBrk="0" hangingPunct="0">
              <a:defRPr>
                <a:solidFill>
                  <a:schemeClr val="tx1"/>
                </a:solidFill>
                <a:latin typeface="Arial" charset="0"/>
                <a:ea typeface="ＭＳ Ｐゴシック" pitchFamily="34" charset="-128"/>
              </a:defRPr>
            </a:lvl3pPr>
            <a:lvl4pPr marL="1600111" indent="-228587" defTabSz="931811" eaLnBrk="0" hangingPunct="0">
              <a:defRPr>
                <a:solidFill>
                  <a:schemeClr val="tx1"/>
                </a:solidFill>
                <a:latin typeface="Arial" charset="0"/>
                <a:ea typeface="ＭＳ Ｐゴシック" pitchFamily="34" charset="-128"/>
              </a:defRPr>
            </a:lvl4pPr>
            <a:lvl5pPr marL="2057287" indent="-228587" defTabSz="931811" eaLnBrk="0" hangingPunct="0">
              <a:defRPr>
                <a:solidFill>
                  <a:schemeClr val="tx1"/>
                </a:solidFill>
                <a:latin typeface="Arial" charset="0"/>
                <a:ea typeface="ＭＳ Ｐゴシック" pitchFamily="34" charset="-128"/>
              </a:defRPr>
            </a:lvl5pPr>
            <a:lvl6pPr marL="2514461" indent="-228587" defTabSz="93181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635" indent="-228587" defTabSz="93181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8811" indent="-228587" defTabSz="93181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5985" indent="-228587" defTabSz="93181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1A79D632-075D-4105-8336-EB749BB59308}" type="slidenum">
              <a:rPr lang="en-US" smtClean="0"/>
              <a:pPr/>
              <a:t>25</a:t>
            </a:fld>
            <a:endParaRPr lang="en-US" dirty="0"/>
          </a:p>
        </p:txBody>
      </p:sp>
      <p:sp>
        <p:nvSpPr>
          <p:cNvPr id="63491"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latin typeface="Arial" panose="020B0604020202020204" pitchFamily="34" charset="0"/>
                <a:ea typeface="ＭＳ Ｐゴシック" pitchFamily="34" charset="-128"/>
                <a:cs typeface="Arial" panose="020B0604020202020204" pitchFamily="34" charset="0"/>
              </a:rPr>
              <a:t>First, we will look at how to enrol in the RRSP. </a:t>
            </a:r>
          </a:p>
          <a:p>
            <a:pPr>
              <a:defRPr/>
            </a:pPr>
            <a:r>
              <a:rPr lang="en-US" dirty="0">
                <a:latin typeface="Arial" panose="020B0604020202020204" pitchFamily="34" charset="0"/>
                <a:ea typeface="ＭＳ Ｐゴシック" pitchFamily="34" charset="-128"/>
                <a:cs typeface="Arial" panose="020B0604020202020204" pitchFamily="34" charset="0"/>
              </a:rPr>
              <a:t> </a:t>
            </a:r>
          </a:p>
          <a:p>
            <a:pPr>
              <a:defRPr/>
            </a:pPr>
            <a:r>
              <a:rPr lang="en-US" dirty="0">
                <a:latin typeface="Arial" panose="020B0604020202020204" pitchFamily="34" charset="0"/>
                <a:ea typeface="ＭＳ Ｐゴシック" pitchFamily="34" charset="-128"/>
                <a:cs typeface="Arial" panose="020B0604020202020204" pitchFamily="34" charset="0"/>
              </a:rPr>
              <a:t>Select an account type:  Do this by checking one of the two boxes under RSP account type. This is either an RSP for you, or a Spousal RSP, where you are the contributor, but your spouse or partner is the owner or annuitant. </a:t>
            </a:r>
          </a:p>
          <a:p>
            <a:pPr>
              <a:defRPr/>
            </a:pPr>
            <a:endParaRPr lang="en-US" dirty="0">
              <a:latin typeface="Arial" panose="020B0604020202020204" pitchFamily="34" charset="0"/>
              <a:ea typeface="ＭＳ Ｐゴシック" pitchFamily="34" charset="-128"/>
              <a:cs typeface="Arial" panose="020B0604020202020204" pitchFamily="34" charset="0"/>
            </a:endParaRPr>
          </a:p>
          <a:p>
            <a:pPr>
              <a:defRPr/>
            </a:pPr>
            <a:r>
              <a:rPr lang="en-US" dirty="0">
                <a:latin typeface="Arial" panose="020B0604020202020204" pitchFamily="34" charset="0"/>
                <a:ea typeface="ＭＳ Ｐゴシック" pitchFamily="34" charset="-128"/>
                <a:cs typeface="Arial" panose="020B0604020202020204" pitchFamily="34" charset="0"/>
              </a:rPr>
              <a:t>In Section 1 – Enter in your company name, your company’s client id and plan number assigned by Sun Life (if your plan is brand new these numbers may not be available, otherwise your employer can provide this information).</a:t>
            </a:r>
            <a:r>
              <a:rPr lang="en-US" strike="sngStrike" dirty="0">
                <a:latin typeface="Arial" panose="020B0604020202020204" pitchFamily="34" charset="0"/>
                <a:cs typeface="Arial" panose="020B0604020202020204" pitchFamily="34" charset="0"/>
              </a:rPr>
              <a:t> </a:t>
            </a:r>
          </a:p>
          <a:p>
            <a:pPr>
              <a:defRPr/>
            </a:pPr>
            <a:endParaRPr lang="en-US" dirty="0">
              <a:latin typeface="Arial" panose="020B0604020202020204" pitchFamily="34" charset="0"/>
              <a:ea typeface="ＭＳ Ｐゴシック" pitchFamily="34" charset="-128"/>
              <a:cs typeface="Arial" panose="020B0604020202020204" pitchFamily="34" charset="0"/>
            </a:endParaRPr>
          </a:p>
          <a:p>
            <a:pPr>
              <a:defRPr/>
            </a:pPr>
            <a:r>
              <a:rPr lang="en-US" dirty="0">
                <a:latin typeface="Arial" panose="020B0604020202020204" pitchFamily="34" charset="0"/>
                <a:ea typeface="ＭＳ Ｐゴシック" pitchFamily="34" charset="-128"/>
                <a:cs typeface="Arial" panose="020B0604020202020204" pitchFamily="34" charset="0"/>
              </a:rPr>
              <a:t>Section 2 – Is where you will enter your name, address and Social Insurance Number. </a:t>
            </a:r>
          </a:p>
          <a:p>
            <a:pPr>
              <a:defRPr/>
            </a:pPr>
            <a:endParaRPr lang="en-US" dirty="0">
              <a:latin typeface="Arial" panose="020B0604020202020204" pitchFamily="34" charset="0"/>
              <a:ea typeface="ＭＳ Ｐゴシック" pitchFamily="34" charset="-128"/>
              <a:cs typeface="Arial" panose="020B0604020202020204" pitchFamily="34" charset="0"/>
            </a:endParaRPr>
          </a:p>
          <a:p>
            <a:pPr>
              <a:defRPr/>
            </a:pPr>
            <a:r>
              <a:rPr lang="en-US" dirty="0">
                <a:latin typeface="Arial" panose="020B0604020202020204" pitchFamily="34" charset="0"/>
                <a:ea typeface="ＭＳ Ｐゴシック" pitchFamily="34" charset="-128"/>
                <a:cs typeface="Arial" panose="020B0604020202020204" pitchFamily="34" charset="0"/>
              </a:rPr>
              <a:t>And in Section 3 – You will need to enter the date you are enrolling in the RSP and the date you started your employment. If you are enrolling in the Spousal RSP, leave this section blank. </a:t>
            </a:r>
          </a:p>
          <a:p>
            <a:pPr>
              <a:defRPr/>
            </a:pPr>
            <a:endParaRPr lang="en-US" dirty="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eaLnBrk="0" hangingPunct="0">
              <a:defRPr>
                <a:solidFill>
                  <a:schemeClr val="tx1"/>
                </a:solidFill>
                <a:latin typeface="Arial" charset="0"/>
                <a:ea typeface="ＭＳ Ｐゴシック" pitchFamily="34" charset="-128"/>
              </a:defRPr>
            </a:lvl1pPr>
            <a:lvl2pPr marL="742909" indent="-285734" defTabSz="931811" eaLnBrk="0" hangingPunct="0">
              <a:defRPr>
                <a:solidFill>
                  <a:schemeClr val="tx1"/>
                </a:solidFill>
                <a:latin typeface="Arial" charset="0"/>
                <a:ea typeface="ＭＳ Ｐゴシック" pitchFamily="34" charset="-128"/>
              </a:defRPr>
            </a:lvl2pPr>
            <a:lvl3pPr marL="1142937" indent="-228587" defTabSz="931811" eaLnBrk="0" hangingPunct="0">
              <a:defRPr>
                <a:solidFill>
                  <a:schemeClr val="tx1"/>
                </a:solidFill>
                <a:latin typeface="Arial" charset="0"/>
                <a:ea typeface="ＭＳ Ｐゴシック" pitchFamily="34" charset="-128"/>
              </a:defRPr>
            </a:lvl3pPr>
            <a:lvl4pPr marL="1600111" indent="-228587" defTabSz="931811" eaLnBrk="0" hangingPunct="0">
              <a:defRPr>
                <a:solidFill>
                  <a:schemeClr val="tx1"/>
                </a:solidFill>
                <a:latin typeface="Arial" charset="0"/>
                <a:ea typeface="ＭＳ Ｐゴシック" pitchFamily="34" charset="-128"/>
              </a:defRPr>
            </a:lvl4pPr>
            <a:lvl5pPr marL="2057287" indent="-228587" defTabSz="931811" eaLnBrk="0" hangingPunct="0">
              <a:defRPr>
                <a:solidFill>
                  <a:schemeClr val="tx1"/>
                </a:solidFill>
                <a:latin typeface="Arial" charset="0"/>
                <a:ea typeface="ＭＳ Ｐゴシック" pitchFamily="34" charset="-128"/>
              </a:defRPr>
            </a:lvl5pPr>
            <a:lvl6pPr marL="2514461" indent="-228587" defTabSz="93181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635" indent="-228587" defTabSz="93181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8811" indent="-228587" defTabSz="93181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5985" indent="-228587" defTabSz="93181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19F7ADB2-12FA-4ECE-BA76-769EE3C74EC9}" type="slidenum">
              <a:rPr lang="en-US" smtClean="0"/>
              <a:pPr/>
              <a:t>26</a:t>
            </a:fld>
            <a:endParaRPr lang="en-US"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anose="020B0604020202020204" pitchFamily="34" charset="0"/>
                <a:cs typeface="Arial" panose="020B0604020202020204" pitchFamily="34" charset="0"/>
              </a:rPr>
              <a:t>Section 4 – only needs to be completed if you are opening a spousal account.  Your name, SIN and ID number need to be filled in.  If you are not opening a spousal account, leave this section blank.</a:t>
            </a:r>
          </a:p>
          <a:p>
            <a:endParaRPr lang="en-US" dirty="0">
              <a:latin typeface="Arial" panose="020B0604020202020204" pitchFamily="34" charset="0"/>
              <a:ea typeface="ＭＳ Ｐゴシック" pitchFamily="34" charset="-128"/>
              <a:cs typeface="Arial" panose="020B0604020202020204" pitchFamily="34" charset="0"/>
            </a:endParaRPr>
          </a:p>
          <a:p>
            <a:r>
              <a:rPr lang="en-US" dirty="0">
                <a:latin typeface="Arial" panose="020B0604020202020204" pitchFamily="34" charset="0"/>
                <a:ea typeface="ＭＳ Ｐゴシック" pitchFamily="34" charset="-128"/>
                <a:cs typeface="Arial" panose="020B0604020202020204" pitchFamily="34" charset="0"/>
              </a:rPr>
              <a:t>Section 5 – is where you may assign a beneficiary.  If you don’t complete this section, the account beneficiary will be defaulted to your estate.  Beneficiaries can be changed</a:t>
            </a:r>
            <a:r>
              <a:rPr lang="en-US" baseline="0" dirty="0">
                <a:latin typeface="Arial" panose="020B0604020202020204" pitchFamily="34" charset="0"/>
                <a:ea typeface="ＭＳ Ｐゴシック" pitchFamily="34" charset="-128"/>
                <a:cs typeface="Arial" panose="020B0604020202020204" pitchFamily="34" charset="0"/>
              </a:rPr>
              <a:t> online via </a:t>
            </a:r>
            <a:r>
              <a:rPr lang="en-US" b="1" baseline="0" dirty="0">
                <a:latin typeface="Arial" panose="020B0604020202020204" pitchFamily="34" charset="0"/>
                <a:ea typeface="ＭＳ Ｐゴシック" pitchFamily="34" charset="-128"/>
                <a:cs typeface="Arial" panose="020B0604020202020204" pitchFamily="34" charset="0"/>
              </a:rPr>
              <a:t>mysunlife.ca</a:t>
            </a:r>
            <a:r>
              <a:rPr lang="en-US" baseline="0" dirty="0">
                <a:latin typeface="Arial" panose="020B0604020202020204" pitchFamily="34" charset="0"/>
                <a:ea typeface="ＭＳ Ｐゴシック" pitchFamily="34" charset="-128"/>
                <a:cs typeface="Arial" panose="020B0604020202020204" pitchFamily="34" charset="0"/>
              </a:rPr>
              <a:t> at any time. </a:t>
            </a:r>
            <a:r>
              <a:rPr lang="en-US" dirty="0">
                <a:latin typeface="Arial" panose="020B0604020202020204" pitchFamily="34" charset="0"/>
                <a:ea typeface="ＭＳ Ｐゴシック" pitchFamily="34" charset="-128"/>
                <a:cs typeface="Arial" panose="020B0604020202020204" pitchFamily="34" charset="0"/>
              </a:rPr>
              <a:t>It is up to you to let Sun Life know if you would like to change your beneficiary information.</a:t>
            </a:r>
          </a:p>
          <a:p>
            <a:r>
              <a:rPr lang="en-US" dirty="0">
                <a:latin typeface="Arial" panose="020B0604020202020204" pitchFamily="34" charset="0"/>
                <a:ea typeface="ＭＳ Ｐゴシック" pitchFamily="34" charset="-128"/>
                <a:cs typeface="Arial" panose="020B0604020202020204" pitchFamily="34" charset="0"/>
              </a:rPr>
              <a:t> </a:t>
            </a:r>
          </a:p>
          <a:p>
            <a:r>
              <a:rPr lang="en-US" dirty="0">
                <a:latin typeface="Arial" panose="020B0604020202020204" pitchFamily="34" charset="0"/>
                <a:ea typeface="ＭＳ Ｐゴシック" pitchFamily="34" charset="-128"/>
                <a:cs typeface="Arial" panose="020B0604020202020204" pitchFamily="34" charset="0"/>
              </a:rPr>
              <a:t>You may also assign a contingent or secondary beneficiary by completing Section 6. This is the beneficiary that would apply if the beneficiary you identified in Section 5 predeceases you. </a:t>
            </a:r>
          </a:p>
          <a:p>
            <a:endParaRPr lang="en-US" dirty="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eaLnBrk="0" hangingPunct="0">
              <a:defRPr>
                <a:solidFill>
                  <a:schemeClr val="tx1"/>
                </a:solidFill>
                <a:latin typeface="Arial" charset="0"/>
                <a:ea typeface="ＭＳ Ｐゴシック" pitchFamily="34" charset="-128"/>
              </a:defRPr>
            </a:lvl1pPr>
            <a:lvl2pPr marL="742909" indent="-285734" defTabSz="931811" eaLnBrk="0" hangingPunct="0">
              <a:defRPr>
                <a:solidFill>
                  <a:schemeClr val="tx1"/>
                </a:solidFill>
                <a:latin typeface="Arial" charset="0"/>
                <a:ea typeface="ＭＳ Ｐゴシック" pitchFamily="34" charset="-128"/>
              </a:defRPr>
            </a:lvl2pPr>
            <a:lvl3pPr marL="1142937" indent="-228587" defTabSz="931811" eaLnBrk="0" hangingPunct="0">
              <a:defRPr>
                <a:solidFill>
                  <a:schemeClr val="tx1"/>
                </a:solidFill>
                <a:latin typeface="Arial" charset="0"/>
                <a:ea typeface="ＭＳ Ｐゴシック" pitchFamily="34" charset="-128"/>
              </a:defRPr>
            </a:lvl3pPr>
            <a:lvl4pPr marL="1600111" indent="-228587" defTabSz="931811" eaLnBrk="0" hangingPunct="0">
              <a:defRPr>
                <a:solidFill>
                  <a:schemeClr val="tx1"/>
                </a:solidFill>
                <a:latin typeface="Arial" charset="0"/>
                <a:ea typeface="ＭＳ Ｐゴシック" pitchFamily="34" charset="-128"/>
              </a:defRPr>
            </a:lvl4pPr>
            <a:lvl5pPr marL="2057287" indent="-228587" defTabSz="931811" eaLnBrk="0" hangingPunct="0">
              <a:defRPr>
                <a:solidFill>
                  <a:schemeClr val="tx1"/>
                </a:solidFill>
                <a:latin typeface="Arial" charset="0"/>
                <a:ea typeface="ＭＳ Ｐゴシック" pitchFamily="34" charset="-128"/>
              </a:defRPr>
            </a:lvl5pPr>
            <a:lvl6pPr marL="2514461" indent="-228587" defTabSz="93181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635" indent="-228587" defTabSz="93181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8811" indent="-228587" defTabSz="93181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5985" indent="-228587" defTabSz="93181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735773E4-DAD1-436F-ACC1-39A8F4D91066}" type="slidenum">
              <a:rPr lang="en-US" smtClean="0"/>
              <a:pPr/>
              <a:t>27</a:t>
            </a:fld>
            <a:endParaRPr lang="en-US"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anose="020B0604020202020204" pitchFamily="34" charset="0"/>
                <a:ea typeface="ＭＳ Ｐゴシック" pitchFamily="34" charset="-128"/>
                <a:cs typeface="Arial" panose="020B0604020202020204" pitchFamily="34" charset="0"/>
              </a:rPr>
              <a:t>In section 7, you will authorize your employer to deduct a percentage or dollar amount from your pay.  This amount will be remitted every pay cycle to Sun Life.  To update or change the amount, you will need to contact the payroll person in your organization.  Choose from one of the three options: either split the contributions between your account and your spousal account; allocate 100% to your spousal account; or allocate 100% to your account.   </a:t>
            </a:r>
          </a:p>
          <a:p>
            <a:pPr eaLnBrk="1" hangingPunct="1"/>
            <a:endParaRPr lang="en-US" dirty="0">
              <a:ea typeface="ＭＳ Ｐゴシック" pitchFamily="34" charset="-128"/>
            </a:endParaRPr>
          </a:p>
          <a:p>
            <a:pPr eaLnBrk="1" hangingPunct="1"/>
            <a:endParaRPr lang="en-US" dirty="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eaLnBrk="0" hangingPunct="0">
              <a:defRPr>
                <a:solidFill>
                  <a:schemeClr val="tx1"/>
                </a:solidFill>
                <a:latin typeface="Arial" charset="0"/>
                <a:ea typeface="ＭＳ Ｐゴシック" pitchFamily="34" charset="-128"/>
              </a:defRPr>
            </a:lvl1pPr>
            <a:lvl2pPr marL="742909" indent="-285734" defTabSz="931811" eaLnBrk="0" hangingPunct="0">
              <a:defRPr>
                <a:solidFill>
                  <a:schemeClr val="tx1"/>
                </a:solidFill>
                <a:latin typeface="Arial" charset="0"/>
                <a:ea typeface="ＭＳ Ｐゴシック" pitchFamily="34" charset="-128"/>
              </a:defRPr>
            </a:lvl2pPr>
            <a:lvl3pPr marL="1142937" indent="-228587" defTabSz="931811" eaLnBrk="0" hangingPunct="0">
              <a:defRPr>
                <a:solidFill>
                  <a:schemeClr val="tx1"/>
                </a:solidFill>
                <a:latin typeface="Arial" charset="0"/>
                <a:ea typeface="ＭＳ Ｐゴシック" pitchFamily="34" charset="-128"/>
              </a:defRPr>
            </a:lvl3pPr>
            <a:lvl4pPr marL="1600111" indent="-228587" defTabSz="931811" eaLnBrk="0" hangingPunct="0">
              <a:defRPr>
                <a:solidFill>
                  <a:schemeClr val="tx1"/>
                </a:solidFill>
                <a:latin typeface="Arial" charset="0"/>
                <a:ea typeface="ＭＳ Ｐゴシック" pitchFamily="34" charset="-128"/>
              </a:defRPr>
            </a:lvl4pPr>
            <a:lvl5pPr marL="2057287" indent="-228587" defTabSz="931811" eaLnBrk="0" hangingPunct="0">
              <a:defRPr>
                <a:solidFill>
                  <a:schemeClr val="tx1"/>
                </a:solidFill>
                <a:latin typeface="Arial" charset="0"/>
                <a:ea typeface="ＭＳ Ｐゴシック" pitchFamily="34" charset="-128"/>
              </a:defRPr>
            </a:lvl5pPr>
            <a:lvl6pPr marL="2514461" indent="-228587" defTabSz="93181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635" indent="-228587" defTabSz="93181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8811" indent="-228587" defTabSz="93181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5985" indent="-228587" defTabSz="93181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5FE000ED-6D13-4C9C-A4C3-64607B907A85}" type="slidenum">
              <a:rPr lang="en-US" smtClean="0"/>
              <a:pPr/>
              <a:t>28</a:t>
            </a:fld>
            <a:endParaRPr lang="en-US"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anose="020B0604020202020204" pitchFamily="34" charset="0"/>
                <a:ea typeface="ＭＳ Ｐゴシック" pitchFamily="34" charset="-128"/>
                <a:cs typeface="Arial" panose="020B0604020202020204" pitchFamily="34" charset="0"/>
              </a:rPr>
              <a:t>Lastly, read the authorization statement,</a:t>
            </a:r>
            <a:r>
              <a:rPr lang="en-US" baseline="0" dirty="0">
                <a:latin typeface="Arial" panose="020B0604020202020204" pitchFamily="34" charset="0"/>
                <a:ea typeface="ＭＳ Ｐゴシック" pitchFamily="34" charset="-128"/>
                <a:cs typeface="Arial" panose="020B0604020202020204" pitchFamily="34" charset="0"/>
              </a:rPr>
              <a:t> include the name of your plan sponsor (or your employer) and </a:t>
            </a:r>
            <a:r>
              <a:rPr lang="en-US" dirty="0">
                <a:latin typeface="Arial" panose="020B0604020202020204" pitchFamily="34" charset="0"/>
                <a:ea typeface="ＭＳ Ｐゴシック" pitchFamily="34" charset="-128"/>
                <a:cs typeface="Arial" panose="020B0604020202020204" pitchFamily="34" charset="0"/>
              </a:rPr>
              <a:t>sign and date the enrolment form.  Give the completed form to your payroll or HR contact.  In 5 to 10 business days, Sun Life will send you an access id and password for </a:t>
            </a:r>
            <a:r>
              <a:rPr lang="en-US" b="1" dirty="0">
                <a:latin typeface="Arial" panose="020B0604020202020204" pitchFamily="34" charset="0"/>
                <a:ea typeface="ＭＳ Ｐゴシック" pitchFamily="34" charset="-128"/>
                <a:cs typeface="Arial" panose="020B0604020202020204" pitchFamily="34" charset="0"/>
              </a:rPr>
              <a:t>mysunlife.ca</a:t>
            </a:r>
            <a:r>
              <a:rPr lang="en-US" dirty="0">
                <a:latin typeface="Arial" panose="020B0604020202020204" pitchFamily="34" charset="0"/>
                <a:ea typeface="ＭＳ Ｐゴシック" pitchFamily="34" charset="-128"/>
                <a:cs typeface="Arial" panose="020B0604020202020204" pitchFamily="34" charset="0"/>
              </a:rPr>
              <a:t>.  You will be able to go online and change your investment selection or contact the Sun Life Client Care</a:t>
            </a:r>
            <a:r>
              <a:rPr lang="en-US" baseline="0" dirty="0">
                <a:latin typeface="Arial" panose="020B0604020202020204" pitchFamily="34" charset="0"/>
                <a:ea typeface="ＭＳ Ｐゴシック" pitchFamily="34" charset="-128"/>
                <a:cs typeface="Arial" panose="020B0604020202020204" pitchFamily="34" charset="0"/>
              </a:rPr>
              <a:t> Centre</a:t>
            </a:r>
            <a:r>
              <a:rPr lang="en-US" dirty="0">
                <a:latin typeface="Arial" panose="020B0604020202020204" pitchFamily="34" charset="0"/>
                <a:ea typeface="ＭＳ Ｐゴシック" pitchFamily="34" charset="-128"/>
                <a:cs typeface="Arial" panose="020B0604020202020204" pitchFamily="34" charset="0"/>
              </a:rPr>
              <a:t> and change your selection over the phone.</a:t>
            </a:r>
          </a:p>
          <a:p>
            <a:r>
              <a:rPr lang="en-US" dirty="0">
                <a:latin typeface="Arial" panose="020B0604020202020204" pitchFamily="34" charset="0"/>
                <a:ea typeface="ＭＳ Ｐゴシック" pitchFamily="34" charset="-128"/>
                <a:cs typeface="Arial" panose="020B0604020202020204" pitchFamily="34" charset="0"/>
              </a:rPr>
              <a:t> </a:t>
            </a:r>
          </a:p>
          <a:p>
            <a:r>
              <a:rPr lang="en-US" dirty="0">
                <a:latin typeface="Arial" panose="020B0604020202020204" pitchFamily="34" charset="0"/>
                <a:ea typeface="ＭＳ Ｐゴシック" pitchFamily="34" charset="-128"/>
                <a:cs typeface="Arial" panose="020B0604020202020204" pitchFamily="34" charset="0"/>
              </a:rPr>
              <a:t>Congratulations, you are now enrolled in the Sun Advantage my savings RRSP.</a:t>
            </a:r>
          </a:p>
          <a:p>
            <a:endParaRPr lang="en-US" dirty="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a:buClr>
                <a:prstClr val="white"/>
              </a:buClr>
            </a:pPr>
            <a:fld id="{2C1D5AE8-7ADB-443F-B9BB-51F0B9B2ABCD}" type="slidenum">
              <a:rPr lang="en-US">
                <a:solidFill>
                  <a:prstClr val="black"/>
                </a:solidFill>
                <a:ea typeface="Arial Regular" charset="0"/>
              </a:rPr>
              <a:pPr>
                <a:buClr>
                  <a:prstClr val="white"/>
                </a:buClr>
              </a:pPr>
              <a:t>29</a:t>
            </a:fld>
            <a:endParaRPr lang="en-US" dirty="0">
              <a:solidFill>
                <a:prstClr val="black"/>
              </a:solidFill>
              <a:ea typeface="Arial Regular"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anose="020B0604020202020204" pitchFamily="34" charset="0"/>
                <a:ea typeface="ＭＳ Ｐゴシック" pitchFamily="34" charset="-128"/>
                <a:cs typeface="Arial" panose="020B0604020202020204" pitchFamily="34" charset="0"/>
              </a:rPr>
              <a:t>If you are interested</a:t>
            </a:r>
            <a:r>
              <a:rPr lang="en-US" baseline="0" dirty="0">
                <a:latin typeface="Arial" panose="020B0604020202020204" pitchFamily="34" charset="0"/>
                <a:ea typeface="ＭＳ Ｐゴシック" pitchFamily="34" charset="-128"/>
                <a:cs typeface="Arial" panose="020B0604020202020204" pitchFamily="34" charset="0"/>
              </a:rPr>
              <a:t> in enrolling in the TFSA, the steps will be similar to the RSP enrolment form.  There is one key difference, however.  Contributions will not be made via payroll deduction but are done through a direct debit from your checking account.  You will be asked to provide checking account information on the application form.  </a:t>
            </a:r>
          </a:p>
          <a:p>
            <a:endParaRPr lang="en-US" baseline="0" dirty="0">
              <a:latin typeface="Arial" panose="020B0604020202020204" pitchFamily="34" charset="0"/>
              <a:ea typeface="ＭＳ Ｐゴシック" pitchFamily="34" charset="-128"/>
              <a:cs typeface="Arial" panose="020B0604020202020204" pitchFamily="34" charset="0"/>
            </a:endParaRPr>
          </a:p>
          <a:p>
            <a:r>
              <a:rPr lang="en-US" baseline="0" dirty="0">
                <a:latin typeface="Arial" panose="020B0604020202020204" pitchFamily="34" charset="0"/>
                <a:ea typeface="ＭＳ Ｐゴシック" pitchFamily="34" charset="-128"/>
                <a:cs typeface="Arial" panose="020B0604020202020204" pitchFamily="34" charset="0"/>
              </a:rPr>
              <a:t>Give the completed form, and a copy of a cheque marked VOID to your payroll or HR contact.  </a:t>
            </a:r>
          </a:p>
          <a:p>
            <a:endParaRPr lang="en-US" baseline="0" dirty="0">
              <a:latin typeface="Arial" panose="020B0604020202020204" pitchFamily="34" charset="0"/>
              <a:ea typeface="ＭＳ Ｐゴシック" pitchFamily="34" charset="-128"/>
              <a:cs typeface="Arial" panose="020B0604020202020204" pitchFamily="34" charset="0"/>
            </a:endParaRPr>
          </a:p>
          <a:p>
            <a:r>
              <a:rPr lang="en-US" baseline="0" dirty="0">
                <a:latin typeface="Arial" panose="020B0604020202020204" pitchFamily="34" charset="0"/>
                <a:ea typeface="ＭＳ Ｐゴシック" pitchFamily="34" charset="-128"/>
                <a:cs typeface="Arial" panose="020B0604020202020204" pitchFamily="34" charset="0"/>
              </a:rPr>
              <a:t>You will be able to go online and make an investment selection or contact the Sun Life Client Care Centre and make a selection over the phone for your </a:t>
            </a:r>
            <a:r>
              <a:rPr lang="en-US" baseline="0" dirty="0" err="1">
                <a:latin typeface="Arial" panose="020B0604020202020204" pitchFamily="34" charset="0"/>
                <a:ea typeface="ＭＳ Ｐゴシック" pitchFamily="34" charset="-128"/>
                <a:cs typeface="Arial" panose="020B0604020202020204" pitchFamily="34" charset="0"/>
              </a:rPr>
              <a:t>SunAdvantage</a:t>
            </a:r>
            <a:r>
              <a:rPr lang="en-US" baseline="0" dirty="0">
                <a:latin typeface="Arial" panose="020B0604020202020204" pitchFamily="34" charset="0"/>
                <a:ea typeface="ＭＳ Ｐゴシック" pitchFamily="34" charset="-128"/>
                <a:cs typeface="Arial" panose="020B0604020202020204" pitchFamily="34" charset="0"/>
              </a:rPr>
              <a:t> TFSA as well.  </a:t>
            </a:r>
            <a:endParaRPr lang="en-US" dirty="0">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1929854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BBD88DF0-E63F-4221-BE83-0CFBF2FAA8A6}" type="slidenum">
              <a:rPr lang="en-US" smtClean="0">
                <a:ea typeface="Arial Regular" charset="0"/>
              </a:rPr>
              <a:pPr/>
              <a:t>3</a:t>
            </a:fld>
            <a:endParaRPr lang="en-US" dirty="0">
              <a:ea typeface="Arial Regular" charset="0"/>
            </a:endParaRPr>
          </a:p>
        </p:txBody>
      </p:sp>
      <p:sp>
        <p:nvSpPr>
          <p:cNvPr id="38915"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latin typeface="Arial" panose="020B0604020202020204" pitchFamily="34" charset="0"/>
                <a:cs typeface="Arial" panose="020B0604020202020204" pitchFamily="34" charset="0"/>
              </a:rPr>
              <a:t>As a member of a group retirement savings plan with more than one investment option, you are responsible for the following:</a:t>
            </a:r>
          </a:p>
          <a:p>
            <a:pPr>
              <a:defRPr/>
            </a:pPr>
            <a:r>
              <a:rPr lang="en-US" dirty="0">
                <a:latin typeface="Arial" panose="020B0604020202020204" pitchFamily="34" charset="0"/>
                <a:cs typeface="Arial" panose="020B0604020202020204" pitchFamily="34" charset="0"/>
              </a:rPr>
              <a:t>Making sure you understand how your plan works.</a:t>
            </a:r>
          </a:p>
          <a:p>
            <a:pPr>
              <a:defRPr/>
            </a:pPr>
            <a:r>
              <a:rPr lang="en-US" dirty="0">
                <a:latin typeface="Arial" panose="020B0604020202020204" pitchFamily="34" charset="0"/>
                <a:cs typeface="Arial" panose="020B0604020202020204" pitchFamily="34" charset="0"/>
              </a:rPr>
              <a:t>Taking advantage of the information and tools available to make your investment decisions.</a:t>
            </a:r>
          </a:p>
          <a:p>
            <a:pPr>
              <a:defRPr/>
            </a:pPr>
            <a:r>
              <a:rPr lang="en-US" dirty="0">
                <a:latin typeface="Arial" panose="020B0604020202020204" pitchFamily="34" charset="0"/>
                <a:cs typeface="Arial" panose="020B0604020202020204" pitchFamily="34" charset="0"/>
              </a:rPr>
              <a:t>Taking advantage of the investment advisory services of your plan advisor if available.</a:t>
            </a:r>
          </a:p>
          <a:p>
            <a:pPr>
              <a:defRPr/>
            </a:pPr>
            <a:r>
              <a:rPr lang="en-US" dirty="0">
                <a:latin typeface="Arial" panose="020B0604020202020204" pitchFamily="34" charset="0"/>
                <a:cs typeface="Arial" panose="020B0604020202020204" pitchFamily="34" charset="0"/>
              </a:rPr>
              <a:t>Making your investment decisions.</a:t>
            </a:r>
          </a:p>
          <a:p>
            <a:pPr>
              <a:defRPr/>
            </a:pPr>
            <a:r>
              <a:rPr lang="en-US" dirty="0">
                <a:latin typeface="Arial" panose="020B0604020202020204" pitchFamily="34" charset="0"/>
                <a:cs typeface="Arial" panose="020B0604020202020204" pitchFamily="34" charset="0"/>
              </a:rPr>
              <a:t>Determining how much you will contribute to your plan.</a:t>
            </a:r>
          </a:p>
          <a:p>
            <a:pPr>
              <a:defRPr/>
            </a:pPr>
            <a:r>
              <a:rPr lang="en-US" dirty="0">
                <a:latin typeface="Arial" panose="020B0604020202020204" pitchFamily="34" charset="0"/>
                <a:cs typeface="Arial" panose="020B0604020202020204" pitchFamily="34" charset="0"/>
              </a:rPr>
              <a:t>Checking to see how your investments are performing.</a:t>
            </a:r>
          </a:p>
          <a:p>
            <a:pPr>
              <a:defRPr/>
            </a:pPr>
            <a:r>
              <a:rPr lang="en-US" dirty="0">
                <a:latin typeface="Arial" panose="020B0604020202020204" pitchFamily="34" charset="0"/>
                <a:cs typeface="Arial" panose="020B0604020202020204" pitchFamily="34" charset="0"/>
              </a:rPr>
              <a:t>Revising your investment strategy if personal circumstances change.</a:t>
            </a:r>
          </a:p>
          <a:p>
            <a:pPr eaLnBrk="1" hangingPunct="1">
              <a:spcBef>
                <a:spcPct val="0"/>
              </a:spcBef>
              <a:spcAft>
                <a:spcPct val="60000"/>
              </a:spcAft>
              <a:buClr>
                <a:srgbClr val="345629"/>
              </a:buClr>
              <a:buSzPct val="75000"/>
              <a:defRPr/>
            </a:pPr>
            <a:endParaRPr lang="en-US" kern="0" dirty="0">
              <a:solidFill>
                <a:srgbClr val="00B0F0"/>
              </a:solidFill>
              <a:latin typeface="Arial" panose="020B0604020202020204" pitchFamily="34" charset="0"/>
              <a:ea typeface="Arial Regular" charset="0"/>
              <a:cs typeface="Arial" panose="020B0604020202020204" pitchFamily="34" charset="0"/>
            </a:endParaRPr>
          </a:p>
          <a:p>
            <a:pPr eaLnBrk="1" hangingPunct="1">
              <a:spcBef>
                <a:spcPct val="0"/>
              </a:spcBef>
              <a:spcAft>
                <a:spcPct val="60000"/>
              </a:spcAft>
              <a:buClr>
                <a:srgbClr val="345629"/>
              </a:buClr>
              <a:buSzPct val="75000"/>
              <a:defRPr/>
            </a:pPr>
            <a:r>
              <a:rPr lang="en-US" kern="0" dirty="0">
                <a:solidFill>
                  <a:srgbClr val="0070C0"/>
                </a:solidFill>
                <a:latin typeface="Arial" panose="020B0604020202020204" pitchFamily="34" charset="0"/>
                <a:ea typeface="Arial Regular" charset="0"/>
                <a:cs typeface="Arial" panose="020B0604020202020204" pitchFamily="34" charset="0"/>
              </a:rPr>
              <a:t>And remember if you need any assistance you can call the Sun Life Client Care Centre.</a:t>
            </a:r>
          </a:p>
          <a:p>
            <a:pPr eaLnBrk="1" hangingPunct="1">
              <a:defRPr/>
            </a:pPr>
            <a:endParaRPr lang="en-US" dirty="0">
              <a:ea typeface="Arial Regular" charset="0"/>
            </a:endParaRPr>
          </a:p>
          <a:p>
            <a:pPr eaLnBrk="1" hangingPunct="1">
              <a:defRPr/>
            </a:pPr>
            <a:endParaRPr lang="en-US" dirty="0">
              <a:ea typeface="Arial Regular" charset="0"/>
            </a:endParaRPr>
          </a:p>
        </p:txBody>
      </p:sp>
    </p:spTree>
    <p:extLst>
      <p:ext uri="{BB962C8B-B14F-4D97-AF65-F5344CB8AC3E}">
        <p14:creationId xmlns:p14="http://schemas.microsoft.com/office/powerpoint/2010/main" val="11102891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3BDB917D-F789-4126-BDF6-D3970D827557}" type="slidenum">
              <a:rPr lang="en-US" smtClean="0">
                <a:ea typeface="Arial Regular" charset="0"/>
              </a:rPr>
              <a:pPr/>
              <a:t>30</a:t>
            </a:fld>
            <a:endParaRPr lang="en-US" dirty="0">
              <a:ea typeface="Arial Regular"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anose="020B0604020202020204" pitchFamily="34" charset="0"/>
                <a:ea typeface="Arial Regular" charset="0"/>
                <a:cs typeface="Arial" panose="020B0604020202020204" pitchFamily="34" charset="0"/>
              </a:rPr>
              <a:t>Thank you once again for taking some time to learn about the retirement plan that is being offered to you through Sun Life and your employer.  Enrol today, to begin saving for your future.</a:t>
            </a:r>
          </a:p>
          <a:p>
            <a:pPr eaLnBrk="1" hangingPunct="1"/>
            <a:endParaRPr lang="en-US" dirty="0">
              <a:ea typeface="Arial Regular" charset="0"/>
            </a:endParaRPr>
          </a:p>
          <a:p>
            <a:pPr eaLnBrk="1" hangingPunct="1"/>
            <a:endParaRPr lang="en-US" dirty="0">
              <a:ea typeface="Arial Regular" charset="0"/>
            </a:endParaRPr>
          </a:p>
        </p:txBody>
      </p:sp>
    </p:spTree>
    <p:extLst>
      <p:ext uri="{BB962C8B-B14F-4D97-AF65-F5344CB8AC3E}">
        <p14:creationId xmlns:p14="http://schemas.microsoft.com/office/powerpoint/2010/main" val="1616926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4EA4FB95-4CF4-49A5-82AC-C47FBCC3C971}" type="slidenum">
              <a:rPr lang="en-US" smtClean="0">
                <a:ea typeface="Arial Regular" charset="0"/>
              </a:rPr>
              <a:pPr/>
              <a:t>4</a:t>
            </a:fld>
            <a:endParaRPr lang="en-US" dirty="0">
              <a:ea typeface="Arial Regular" charset="0"/>
            </a:endParaRPr>
          </a:p>
        </p:txBody>
      </p:sp>
      <p:sp>
        <p:nvSpPr>
          <p:cNvPr id="39939" name="Rectangle 2"/>
          <p:cNvSpPr>
            <a:spLocks noGrp="1" noRot="1" noChangeAspect="1" noChangeArrowheads="1" noTextEdit="1"/>
          </p:cNvSpPr>
          <p:nvPr>
            <p:ph type="sldImg"/>
          </p:nvPr>
        </p:nvSpPr>
        <p:spPr>
          <a:xfrm>
            <a:off x="1163638" y="701675"/>
            <a:ext cx="4529137" cy="3397250"/>
          </a:xfrm>
          <a:ln>
            <a:noFill/>
          </a:ln>
          <a:extLst>
            <a:ext uri="{91240B29-F687-4F45-9708-019B960494DF}">
              <a14:hiddenLine xmlns:a14="http://schemas.microsoft.com/office/drawing/2010/main" w="9525">
                <a:solidFill>
                  <a:srgbClr val="000000"/>
                </a:solidFill>
                <a:miter lim="800000"/>
                <a:headEnd/>
                <a:tailEnd/>
              </a14:hiddenLine>
            </a:ext>
          </a:extLst>
        </p:spPr>
      </p:sp>
      <p:sp>
        <p:nvSpPr>
          <p:cNvPr id="39940" name="Rectangle 3"/>
          <p:cNvSpPr>
            <a:spLocks noGrp="1" noChangeArrowheads="1"/>
          </p:cNvSpPr>
          <p:nvPr>
            <p:ph type="body" idx="1"/>
          </p:nvPr>
        </p:nvSpPr>
        <p:spPr>
          <a:xfrm>
            <a:off x="969065" y="4871803"/>
            <a:ext cx="5292587" cy="38974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43" tIns="46031" rIns="93643" bIns="46031"/>
          <a:lstStyle/>
          <a:p>
            <a:r>
              <a:rPr lang="en-US" dirty="0">
                <a:latin typeface="Arial" panose="020B0604020202020204" pitchFamily="34" charset="0"/>
                <a:ea typeface="Arial Regular" charset="0"/>
                <a:cs typeface="Arial" panose="020B0604020202020204" pitchFamily="34" charset="0"/>
              </a:rPr>
              <a:t>Where is your retirement income going to come from?  In most cases, Canadians need to replace between 60 and 80% of their pre-retirement income to maintain a similar lifestyle in retirement as they had before retirement. So, if you earned $40,000 just before you retired, you would aim to earn between $24,000 and $32,000 after you retire.</a:t>
            </a:r>
          </a:p>
          <a:p>
            <a:r>
              <a:rPr lang="en-US" dirty="0">
                <a:latin typeface="Arial" panose="020B0604020202020204" pitchFamily="34" charset="0"/>
                <a:ea typeface="Arial Regular" charset="0"/>
                <a:cs typeface="Arial" panose="020B0604020202020204" pitchFamily="34" charset="0"/>
              </a:rPr>
              <a:t> </a:t>
            </a:r>
          </a:p>
          <a:p>
            <a:r>
              <a:rPr lang="en-US" dirty="0">
                <a:latin typeface="Arial" panose="020B0604020202020204" pitchFamily="34" charset="0"/>
                <a:ea typeface="Arial Regular" charset="0"/>
                <a:cs typeface="Arial" panose="020B0604020202020204" pitchFamily="34" charset="0"/>
              </a:rPr>
              <a:t>Saving for retirement requires a plan.  Government benefits provide some income as a foundation, but the rest is up to you.  The primary source of retirement income for many Canadians will be their company retirement plan.  It is a very important benefit because it helps you accumulate savings and defer taxes. </a:t>
            </a:r>
          </a:p>
          <a:p>
            <a:pPr eaLnBrk="1" hangingPunct="1"/>
            <a:endParaRPr lang="en-US" dirty="0">
              <a:ea typeface="Arial Regular" charset="0"/>
            </a:endParaRPr>
          </a:p>
        </p:txBody>
      </p:sp>
    </p:spTree>
    <p:extLst>
      <p:ext uri="{BB962C8B-B14F-4D97-AF65-F5344CB8AC3E}">
        <p14:creationId xmlns:p14="http://schemas.microsoft.com/office/powerpoint/2010/main" val="1144402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59" eaLnBrk="0" hangingPunct="0">
              <a:defRPr>
                <a:solidFill>
                  <a:schemeClr val="tx1"/>
                </a:solidFill>
                <a:latin typeface="Arial" charset="0"/>
                <a:ea typeface="ＭＳ Ｐゴシック" pitchFamily="34" charset="-128"/>
              </a:defRPr>
            </a:lvl1pPr>
            <a:lvl2pPr marL="742868" indent="-285718" defTabSz="931759" eaLnBrk="0" hangingPunct="0">
              <a:defRPr>
                <a:solidFill>
                  <a:schemeClr val="tx1"/>
                </a:solidFill>
                <a:latin typeface="Arial" charset="0"/>
                <a:ea typeface="ＭＳ Ｐゴシック" pitchFamily="34" charset="-128"/>
              </a:defRPr>
            </a:lvl2pPr>
            <a:lvl3pPr marL="1142874" indent="-228574" defTabSz="931759" eaLnBrk="0" hangingPunct="0">
              <a:defRPr>
                <a:solidFill>
                  <a:schemeClr val="tx1"/>
                </a:solidFill>
                <a:latin typeface="Arial" charset="0"/>
                <a:ea typeface="ＭＳ Ｐゴシック" pitchFamily="34" charset="-128"/>
              </a:defRPr>
            </a:lvl3pPr>
            <a:lvl4pPr marL="1600023" indent="-228574" defTabSz="931759" eaLnBrk="0" hangingPunct="0">
              <a:defRPr>
                <a:solidFill>
                  <a:schemeClr val="tx1"/>
                </a:solidFill>
                <a:latin typeface="Arial" charset="0"/>
                <a:ea typeface="ＭＳ Ｐゴシック" pitchFamily="34" charset="-128"/>
              </a:defRPr>
            </a:lvl4pPr>
            <a:lvl5pPr marL="2057174" indent="-228574" defTabSz="931759" eaLnBrk="0" hangingPunct="0">
              <a:defRPr>
                <a:solidFill>
                  <a:schemeClr val="tx1"/>
                </a:solidFill>
                <a:latin typeface="Arial" charset="0"/>
                <a:ea typeface="ＭＳ Ｐゴシック" pitchFamily="34" charset="-128"/>
              </a:defRPr>
            </a:lvl5pPr>
            <a:lvl6pPr marL="2514322" indent="-228574" defTabSz="931759"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470" indent="-228574" defTabSz="931759"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8621" indent="-228574" defTabSz="931759"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5770" indent="-228574" defTabSz="931759"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79B12C42-1C6E-4F07-A51D-63C5EA86EAA0}" type="slidenum">
              <a:rPr lang="en-US" smtClean="0">
                <a:ea typeface="Arial Regular" charset="0"/>
              </a:rPr>
              <a:pPr/>
              <a:t>5</a:t>
            </a:fld>
            <a:endParaRPr lang="en-US" dirty="0">
              <a:ea typeface="Arial Regular"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935040" y="4416427"/>
            <a:ext cx="5237162" cy="4727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dirty="0">
                <a:latin typeface="Arial" panose="020B0604020202020204" pitchFamily="34" charset="0"/>
                <a:ea typeface="Arial Regular" charset="0"/>
                <a:cs typeface="Arial" panose="020B0604020202020204" pitchFamily="34" charset="0"/>
              </a:rPr>
              <a:t>Government benefits consist of the Canada Pension Plan (CPP) or Quebec Pension Plan (QPP), which all working individuals contribute to, and Old Age Security, or OAS, which is a non work-related pension paid to Canadians who meet certain age and residency requirements. Let’s take a look at the current year benefits – the chart divides them by age.</a:t>
            </a:r>
          </a:p>
          <a:p>
            <a:endParaRPr lang="en-US" sz="1100" dirty="0">
              <a:latin typeface="Arial" panose="020B0604020202020204" pitchFamily="34" charset="0"/>
              <a:ea typeface="Arial Regular" charset="0"/>
              <a:cs typeface="Arial" panose="020B0604020202020204" pitchFamily="34" charset="0"/>
            </a:endParaRPr>
          </a:p>
          <a:p>
            <a:r>
              <a:rPr lang="en-US" sz="1100" dirty="0">
                <a:latin typeface="Arial" panose="020B0604020202020204" pitchFamily="34" charset="0"/>
                <a:ea typeface="Arial Regular" charset="0"/>
                <a:cs typeface="Arial" panose="020B0604020202020204" pitchFamily="34" charset="0"/>
              </a:rPr>
              <a:t>With the CPP or QPP, there is a maximum monthly pension payable at age 65. This amount is indexed which means it rises each year as the cost-of- living increases.</a:t>
            </a:r>
          </a:p>
          <a:p>
            <a:endParaRPr lang="en-US" sz="1100" dirty="0">
              <a:latin typeface="Arial" panose="020B0604020202020204" pitchFamily="34" charset="0"/>
              <a:ea typeface="Arial Regular" charset="0"/>
              <a:cs typeface="Arial" panose="020B0604020202020204" pitchFamily="34" charset="0"/>
            </a:endParaRPr>
          </a:p>
          <a:p>
            <a:r>
              <a:rPr lang="en-US" sz="1100" dirty="0">
                <a:latin typeface="Arial" panose="020B0604020202020204" pitchFamily="34" charset="0"/>
                <a:ea typeface="Arial Regular" charset="0"/>
                <a:cs typeface="Arial" panose="020B0604020202020204" pitchFamily="34" charset="0"/>
              </a:rPr>
              <a:t>If you’ve lived most of your life in Canada, starting at the age of eligibility, you will likely receive the maximum Old Age Security benefit. This benefit is also indexed, and increases each quarter based on the cost-of-living increases. </a:t>
            </a:r>
            <a:r>
              <a:rPr lang="en-CA" sz="1100" u="none" dirty="0">
                <a:latin typeface="Arial" panose="020B0604020202020204" pitchFamily="34" charset="0"/>
                <a:cs typeface="Arial" panose="020B0604020202020204" pitchFamily="34" charset="0"/>
              </a:rPr>
              <a:t>The age of eligibility for Old Age Security pension is 65.</a:t>
            </a:r>
            <a:endParaRPr lang="en-US" sz="1100" u="none" dirty="0">
              <a:latin typeface="Arial" panose="020B0604020202020204" pitchFamily="34" charset="0"/>
              <a:ea typeface="Arial Regular" charset="0"/>
              <a:cs typeface="Arial" panose="020B0604020202020204" pitchFamily="34" charset="0"/>
            </a:endParaRPr>
          </a:p>
          <a:p>
            <a:endParaRPr lang="en-US" sz="1100" u="none" dirty="0">
              <a:latin typeface="Arial" panose="020B0604020202020204" pitchFamily="34" charset="0"/>
              <a:ea typeface="Arial Regular" charset="0"/>
              <a:cs typeface="Arial" panose="020B0604020202020204" pitchFamily="34" charset="0"/>
            </a:endParaRPr>
          </a:p>
          <a:p>
            <a:r>
              <a:rPr lang="en-US" sz="1100" dirty="0">
                <a:latin typeface="Arial" panose="020B0604020202020204" pitchFamily="34" charset="0"/>
                <a:ea typeface="Arial Regular" charset="0"/>
                <a:cs typeface="Arial" panose="020B0604020202020204" pitchFamily="34" charset="0"/>
              </a:rPr>
              <a:t>These benefits are a good foundation for retirement income, but if you need more it’s up to you to save.</a:t>
            </a:r>
          </a:p>
          <a:p>
            <a:endParaRPr lang="en-US" sz="1100" dirty="0">
              <a:latin typeface="Arial" panose="020B0604020202020204" pitchFamily="34" charset="0"/>
              <a:ea typeface="Arial Regular" charset="0"/>
              <a:cs typeface="Arial" panose="020B0604020202020204" pitchFamily="34" charset="0"/>
            </a:endParaRPr>
          </a:p>
          <a:p>
            <a:r>
              <a:rPr lang="en-US" sz="1100" dirty="0">
                <a:latin typeface="Arial" panose="020B0604020202020204" pitchFamily="34" charset="0"/>
                <a:ea typeface="Arial Regular" charset="0"/>
                <a:cs typeface="Arial" panose="020B0604020202020204" pitchFamily="34" charset="0"/>
              </a:rPr>
              <a:t>The current maximums are shown on this slide.  Depending on your situation you may not receive the maximum. You can consult your CPP or QPP statement for your own estimated payment at age 65. To request a copy of your Canada Pension or Quebec Pension Plan statement, go online at </a:t>
            </a:r>
            <a:r>
              <a:rPr lang="en-US" sz="1100" b="1" dirty="0">
                <a:latin typeface="Arial" panose="020B0604020202020204" pitchFamily="34" charset="0"/>
                <a:ea typeface="Arial Regular" charset="0"/>
                <a:cs typeface="Arial" panose="020B0604020202020204" pitchFamily="34" charset="0"/>
              </a:rPr>
              <a:t>Canada.ca and Retraitequebec.gouv.qc.ca.</a:t>
            </a:r>
            <a:endParaRPr lang="en-US" sz="1100" dirty="0">
              <a:latin typeface="Arial" panose="020B0604020202020204" pitchFamily="34" charset="0"/>
              <a:ea typeface="Arial Regular" charset="0"/>
              <a:cs typeface="Arial" panose="020B0604020202020204" pitchFamily="34" charset="0"/>
            </a:endParaRPr>
          </a:p>
          <a:p>
            <a:r>
              <a:rPr lang="en-US" sz="1100" dirty="0">
                <a:ea typeface="Arial Regular" charset="0"/>
              </a:rPr>
              <a:t> </a:t>
            </a:r>
          </a:p>
          <a:p>
            <a:pPr eaLnBrk="1" hangingPunct="1"/>
            <a:endParaRPr lang="en-US" sz="1100" dirty="0">
              <a:ea typeface="Arial Regular" charset="0"/>
            </a:endParaRPr>
          </a:p>
          <a:p>
            <a:r>
              <a:rPr lang="en-US" dirty="0">
                <a:ea typeface="Arial Regular" charset="0"/>
              </a:rPr>
              <a:t> </a:t>
            </a:r>
          </a:p>
          <a:p>
            <a:pPr eaLnBrk="1" hangingPunct="1"/>
            <a:endParaRPr lang="en-US" dirty="0">
              <a:ea typeface="Arial Regular" charset="0"/>
            </a:endParaRPr>
          </a:p>
          <a:p>
            <a:pPr eaLnBrk="1" hangingPunct="1"/>
            <a:endParaRPr lang="en-US" dirty="0">
              <a:ea typeface="Arial Regular" charset="0"/>
            </a:endParaRPr>
          </a:p>
        </p:txBody>
      </p:sp>
    </p:spTree>
    <p:extLst>
      <p:ext uri="{BB962C8B-B14F-4D97-AF65-F5344CB8AC3E}">
        <p14:creationId xmlns:p14="http://schemas.microsoft.com/office/powerpoint/2010/main" val="1109190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ea typeface="ＭＳ Ｐゴシック" pitchFamily="34" charset="-128"/>
              </a:defRPr>
            </a:lvl1pPr>
            <a:lvl2pPr marL="729057" indent="-280406" defTabSz="914437" eaLnBrk="0" hangingPunct="0">
              <a:defRPr>
                <a:solidFill>
                  <a:schemeClr val="tx1"/>
                </a:solidFill>
                <a:latin typeface="Arial" charset="0"/>
                <a:ea typeface="ＭＳ Ｐゴシック" pitchFamily="34" charset="-128"/>
              </a:defRPr>
            </a:lvl2pPr>
            <a:lvl3pPr marL="1121626" indent="-224325" defTabSz="914437" eaLnBrk="0" hangingPunct="0">
              <a:defRPr>
                <a:solidFill>
                  <a:schemeClr val="tx1"/>
                </a:solidFill>
                <a:latin typeface="Arial" charset="0"/>
                <a:ea typeface="ＭＳ Ｐゴシック" pitchFamily="34" charset="-128"/>
              </a:defRPr>
            </a:lvl3pPr>
            <a:lvl4pPr marL="1570276" indent="-224325" defTabSz="914437" eaLnBrk="0" hangingPunct="0">
              <a:defRPr>
                <a:solidFill>
                  <a:schemeClr val="tx1"/>
                </a:solidFill>
                <a:latin typeface="Arial" charset="0"/>
                <a:ea typeface="ＭＳ Ｐゴシック" pitchFamily="34" charset="-128"/>
              </a:defRPr>
            </a:lvl4pPr>
            <a:lvl5pPr marL="2018927" indent="-224325" defTabSz="914437" eaLnBrk="0" hangingPunct="0">
              <a:defRPr>
                <a:solidFill>
                  <a:schemeClr val="tx1"/>
                </a:solidFill>
                <a:latin typeface="Arial" charset="0"/>
                <a:ea typeface="ＭＳ Ｐゴシック" pitchFamily="34" charset="-128"/>
              </a:defRPr>
            </a:lvl5pPr>
            <a:lvl6pPr marL="246757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16227"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36487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13528" indent="-224325" defTabSz="914437"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8D92159B-299F-417E-86BA-2287764FFBBD}" type="slidenum">
              <a:rPr lang="en-US" smtClean="0">
                <a:ea typeface="Arial Regular" charset="0"/>
              </a:rPr>
              <a:pPr/>
              <a:t>6</a:t>
            </a:fld>
            <a:endParaRPr lang="en-US" dirty="0">
              <a:ea typeface="Arial Regular"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latin typeface="Arial" panose="020B0604020202020204" pitchFamily="34" charset="0"/>
                <a:cs typeface="Arial" panose="020B0604020202020204" pitchFamily="34" charset="0"/>
              </a:rPr>
              <a:t>Contributing to this group RRSP through payroll deduction is an easy and convenient way to save.  It also lowers your taxable income right away.</a:t>
            </a:r>
          </a:p>
          <a:p>
            <a:pPr marL="0" indent="0">
              <a:buFont typeface="Arial" pitchFamily="34" charset="0"/>
              <a:buNone/>
              <a:defRPr/>
            </a:pPr>
            <a:r>
              <a:rPr lang="en-US" dirty="0">
                <a:latin typeface="Arial" panose="020B0604020202020204" pitchFamily="34" charset="0"/>
                <a:cs typeface="Arial" panose="020B0604020202020204" pitchFamily="34" charset="0"/>
              </a:rPr>
              <a:t>The amount of your contribution is deducted from your gross income before provincial and federal taxes are calculated.</a:t>
            </a:r>
          </a:p>
          <a:p>
            <a:pPr marL="0" indent="0">
              <a:buFont typeface="Arial" pitchFamily="34" charset="0"/>
              <a:buNone/>
              <a:defRPr/>
            </a:pPr>
            <a:r>
              <a:rPr lang="en-US" dirty="0">
                <a:latin typeface="Arial" panose="020B0604020202020204" pitchFamily="34" charset="0"/>
                <a:cs typeface="Arial" panose="020B0604020202020204" pitchFamily="34" charset="0"/>
              </a:rPr>
              <a:t>Instead of giving money to the government in the form of taxes all year long (which allows them to collect interest on it), you benefit from it immediately!</a:t>
            </a:r>
          </a:p>
          <a:p>
            <a:pPr>
              <a:defRPr/>
            </a:pPr>
            <a:r>
              <a:rPr lang="en-US" dirty="0">
                <a:latin typeface="Arial" panose="020B0604020202020204" pitchFamily="34" charset="0"/>
                <a:cs typeface="Arial" panose="020B0604020202020204" pitchFamily="34" charset="0"/>
              </a:rPr>
              <a:t>In this example you can see that a $100 contribution into the RRSP only costs you $75 off your take-home pay.</a:t>
            </a:r>
          </a:p>
          <a:p>
            <a:pPr>
              <a:defRPr/>
            </a:pPr>
            <a:endParaRPr lang="en-US" dirty="0"/>
          </a:p>
        </p:txBody>
      </p:sp>
    </p:spTree>
    <p:extLst>
      <p:ext uri="{BB962C8B-B14F-4D97-AF65-F5344CB8AC3E}">
        <p14:creationId xmlns:p14="http://schemas.microsoft.com/office/powerpoint/2010/main" val="2013954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885579" y="8686489"/>
            <a:ext cx="2972421"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Arial" charset="0"/>
                <a:ea typeface="ＭＳ Ｐゴシック" pitchFamily="34" charset="-128"/>
              </a:defRPr>
            </a:lvl1pPr>
            <a:lvl2pPr marL="742950" indent="-285750" defTabSz="931863" eaLnBrk="0" hangingPunct="0">
              <a:defRPr>
                <a:solidFill>
                  <a:schemeClr val="tx1"/>
                </a:solidFill>
                <a:latin typeface="Arial" charset="0"/>
                <a:ea typeface="ＭＳ Ｐゴシック" pitchFamily="34" charset="-128"/>
              </a:defRPr>
            </a:lvl2pPr>
            <a:lvl3pPr marL="1143000" indent="-228600" defTabSz="931863" eaLnBrk="0" hangingPunct="0">
              <a:defRPr>
                <a:solidFill>
                  <a:schemeClr val="tx1"/>
                </a:solidFill>
                <a:latin typeface="Arial" charset="0"/>
                <a:ea typeface="ＭＳ Ｐゴシック" pitchFamily="34" charset="-128"/>
              </a:defRPr>
            </a:lvl3pPr>
            <a:lvl4pPr marL="1600200" indent="-228600" defTabSz="931863" eaLnBrk="0" hangingPunct="0">
              <a:defRPr>
                <a:solidFill>
                  <a:schemeClr val="tx1"/>
                </a:solidFill>
                <a:latin typeface="Arial" charset="0"/>
                <a:ea typeface="ＭＳ Ｐゴシック" pitchFamily="34" charset="-128"/>
              </a:defRPr>
            </a:lvl4pPr>
            <a:lvl5pPr marL="2057400" indent="-228600" defTabSz="931863" eaLnBrk="0" hangingPunct="0">
              <a:defRPr>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algn="r">
              <a:spcAft>
                <a:spcPct val="0"/>
              </a:spcAft>
              <a:buClrTx/>
              <a:buSzTx/>
              <a:buFontTx/>
              <a:buNone/>
            </a:pPr>
            <a:fld id="{B026B823-7BB0-4174-A4BC-7947384FBA21}" type="slidenum">
              <a:rPr lang="en-US" sz="1200">
                <a:ea typeface="Arial Regular" charset="0"/>
              </a:rPr>
              <a:pPr algn="r">
                <a:spcAft>
                  <a:spcPct val="0"/>
                </a:spcAft>
                <a:buClrTx/>
                <a:buSzTx/>
                <a:buFontTx/>
                <a:buNone/>
              </a:pPr>
              <a:t>7</a:t>
            </a:fld>
            <a:endParaRPr lang="en-US" sz="1200" dirty="0">
              <a:ea typeface="Arial Regular"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sz="1200" b="0" i="0" u="none" strike="noStrike" kern="1200" baseline="0" dirty="0">
                <a:solidFill>
                  <a:schemeClr val="tx1"/>
                </a:solidFill>
                <a:latin typeface="Arial" panose="020B0604020202020204" pitchFamily="34" charset="0"/>
                <a:cs typeface="Arial" panose="020B0604020202020204" pitchFamily="34" charset="0"/>
              </a:rPr>
              <a:t>To ensure you don’t over-contribute to your Group RRSP, be sure to refer to the ‘Notice of Assessment’ provided to you by Canada Revenue Agency (or CRA) after you filed your last income tax return. This form has your RRSP contribution limit for the current year. </a:t>
            </a:r>
          </a:p>
          <a:p>
            <a:endParaRPr lang="en-US" dirty="0">
              <a:latin typeface="Arial" panose="020B0604020202020204" pitchFamily="34" charset="0"/>
              <a:ea typeface="Arial Regular" charset="0"/>
              <a:cs typeface="Arial" panose="020B0604020202020204" pitchFamily="34" charset="0"/>
            </a:endParaRPr>
          </a:p>
          <a:p>
            <a:r>
              <a:rPr lang="en-US" dirty="0">
                <a:latin typeface="Arial" panose="020B0604020202020204" pitchFamily="34" charset="0"/>
                <a:ea typeface="Arial Regular" charset="0"/>
                <a:cs typeface="Arial" panose="020B0604020202020204" pitchFamily="34" charset="0"/>
              </a:rPr>
              <a:t>You can see the current limits here. Unused RRSP room is carried forward indefinitely, so you might have more contribution room than you think.</a:t>
            </a:r>
          </a:p>
          <a:p>
            <a:r>
              <a:rPr lang="en-US" dirty="0">
                <a:latin typeface="Arial" panose="020B0604020202020204" pitchFamily="34" charset="0"/>
                <a:ea typeface="Arial Regular" charset="0"/>
                <a:cs typeface="Arial" panose="020B0604020202020204" pitchFamily="34" charset="0"/>
              </a:rPr>
              <a:t> </a:t>
            </a:r>
          </a:p>
          <a:p>
            <a:r>
              <a:rPr lang="en-US" dirty="0">
                <a:latin typeface="Arial" panose="020B0604020202020204" pitchFamily="34" charset="0"/>
                <a:ea typeface="Arial Regular" charset="0"/>
                <a:cs typeface="Arial" panose="020B0604020202020204" pitchFamily="34" charset="0"/>
              </a:rPr>
              <a:t>Keep in mind that your employer and Sun Life do not monitor your allowable contribution limit. It is your responsibility to ensure you do not exceed your RRSP or TFSA contribution limits.</a:t>
            </a:r>
          </a:p>
          <a:p>
            <a:pPr eaLnBrk="1" hangingPunct="1"/>
            <a:endParaRPr lang="en-US" dirty="0">
              <a:ea typeface="Arial Regular" charset="0"/>
            </a:endParaRPr>
          </a:p>
        </p:txBody>
      </p:sp>
    </p:spTree>
    <p:extLst>
      <p:ext uri="{BB962C8B-B14F-4D97-AF65-F5344CB8AC3E}">
        <p14:creationId xmlns:p14="http://schemas.microsoft.com/office/powerpoint/2010/main" val="2051437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885579" y="8686489"/>
            <a:ext cx="2972421"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Arial" charset="0"/>
                <a:ea typeface="ＭＳ Ｐゴシック" pitchFamily="34" charset="-128"/>
              </a:defRPr>
            </a:lvl1pPr>
            <a:lvl2pPr marL="742950" indent="-285750" defTabSz="931863" eaLnBrk="0" hangingPunct="0">
              <a:defRPr>
                <a:solidFill>
                  <a:schemeClr val="tx1"/>
                </a:solidFill>
                <a:latin typeface="Arial" charset="0"/>
                <a:ea typeface="ＭＳ Ｐゴシック" pitchFamily="34" charset="-128"/>
              </a:defRPr>
            </a:lvl2pPr>
            <a:lvl3pPr marL="1143000" indent="-228600" defTabSz="931863" eaLnBrk="0" hangingPunct="0">
              <a:defRPr>
                <a:solidFill>
                  <a:schemeClr val="tx1"/>
                </a:solidFill>
                <a:latin typeface="Arial" charset="0"/>
                <a:ea typeface="ＭＳ Ｐゴシック" pitchFamily="34" charset="-128"/>
              </a:defRPr>
            </a:lvl3pPr>
            <a:lvl4pPr marL="1600200" indent="-228600" defTabSz="931863" eaLnBrk="0" hangingPunct="0">
              <a:defRPr>
                <a:solidFill>
                  <a:schemeClr val="tx1"/>
                </a:solidFill>
                <a:latin typeface="Arial" charset="0"/>
                <a:ea typeface="ＭＳ Ｐゴシック" pitchFamily="34" charset="-128"/>
              </a:defRPr>
            </a:lvl4pPr>
            <a:lvl5pPr marL="2057400" indent="-228600" defTabSz="931863" eaLnBrk="0" hangingPunct="0">
              <a:defRPr>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algn="r">
              <a:spcAft>
                <a:spcPct val="0"/>
              </a:spcAft>
              <a:buClrTx/>
              <a:buSzTx/>
              <a:buFontTx/>
              <a:buNone/>
            </a:pPr>
            <a:fld id="{B026B823-7BB0-4174-A4BC-7947384FBA21}" type="slidenum">
              <a:rPr lang="en-US" sz="1200">
                <a:ea typeface="Arial Regular" charset="0"/>
              </a:rPr>
              <a:pPr algn="r">
                <a:spcAft>
                  <a:spcPct val="0"/>
                </a:spcAft>
                <a:buClrTx/>
                <a:buSzTx/>
                <a:buFontTx/>
                <a:buNone/>
              </a:pPr>
              <a:t>8</a:t>
            </a:fld>
            <a:endParaRPr lang="en-US" sz="1200" dirty="0">
              <a:ea typeface="Arial Regular"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spcAft>
                <a:spcPts val="600"/>
              </a:spcAft>
              <a:buClr>
                <a:srgbClr val="C60C30"/>
              </a:buClr>
              <a:buFont typeface="Arial" panose="020B0604020202020204" pitchFamily="34" charset="0"/>
              <a:buChar char="•"/>
            </a:pPr>
            <a:r>
              <a:rPr lang="en-CA" dirty="0">
                <a:latin typeface="Arial" panose="020B0604020202020204" pitchFamily="34" charset="0"/>
                <a:cs typeface="Arial" panose="020B0604020202020204" pitchFamily="34" charset="0"/>
              </a:rPr>
              <a:t>The contribution limit for a Tax-Free Savings Account will be indexed to inflation and rounded to the nearest $500. These CRA limits apply to all TFSA accounts you may have. </a:t>
            </a:r>
          </a:p>
          <a:p>
            <a:pPr marL="171450" indent="-171450">
              <a:spcAft>
                <a:spcPts val="600"/>
              </a:spcAft>
              <a:buClr>
                <a:srgbClr val="C60C30"/>
              </a:buClr>
              <a:buFont typeface="Arial" panose="020B0604020202020204" pitchFamily="34" charset="0"/>
              <a:buChar char="•"/>
            </a:pPr>
            <a:r>
              <a:rPr lang="en-US" dirty="0">
                <a:latin typeface="Arial" panose="020B0604020202020204" pitchFamily="34" charset="0"/>
                <a:cs typeface="Arial" panose="020B0604020202020204" pitchFamily="34" charset="0"/>
              </a:rPr>
              <a:t>Unused contribution room from prior years carries forward, and any withdrawals from your TFSA are added back to your contribution room on January 1 of the following calendar year.</a:t>
            </a:r>
            <a:endParaRPr lang="en-CA" dirty="0">
              <a:latin typeface="Arial" panose="020B0604020202020204" pitchFamily="34" charset="0"/>
              <a:cs typeface="Arial" panose="020B0604020202020204" pitchFamily="34" charset="0"/>
            </a:endParaRPr>
          </a:p>
          <a:p>
            <a:pPr marL="171450" indent="-171450">
              <a:spcAft>
                <a:spcPts val="600"/>
              </a:spcAft>
              <a:buClr>
                <a:srgbClr val="C60C30"/>
              </a:buClr>
              <a:buFont typeface="Arial" panose="020B0604020202020204" pitchFamily="34" charset="0"/>
              <a:buChar char="•"/>
            </a:pPr>
            <a:r>
              <a:rPr lang="en-CA" dirty="0">
                <a:latin typeface="Arial" panose="020B0604020202020204" pitchFamily="34" charset="0"/>
                <a:cs typeface="Arial" panose="020B0604020202020204" pitchFamily="34" charset="0"/>
              </a:rPr>
              <a:t>Sign up for the CRA service called My Account to check your available TFSA contribution room for the year online at </a:t>
            </a:r>
            <a:r>
              <a:rPr lang="en-CA" b="1" dirty="0">
                <a:latin typeface="Arial" panose="020B0604020202020204" pitchFamily="34" charset="0"/>
                <a:cs typeface="Arial" panose="020B0604020202020204" pitchFamily="34" charset="0"/>
              </a:rPr>
              <a:t>Canada.ca</a:t>
            </a:r>
            <a:r>
              <a:rPr lang="en-CA" dirty="0">
                <a:latin typeface="Arial" panose="020B0604020202020204" pitchFamily="34" charset="0"/>
                <a:cs typeface="Arial" panose="020B0604020202020204" pitchFamily="34" charset="0"/>
              </a:rPr>
              <a:t>. </a:t>
            </a:r>
          </a:p>
          <a:p>
            <a:pPr>
              <a:lnSpc>
                <a:spcPct val="105000"/>
              </a:lnSpc>
              <a:spcBef>
                <a:spcPct val="0"/>
              </a:spcBef>
              <a:spcAft>
                <a:spcPts val="589"/>
              </a:spcAft>
            </a:pPr>
            <a:endParaRPr lang="en-US" dirty="0">
              <a:solidFill>
                <a:srgbClr val="000000"/>
              </a:solidFill>
              <a:ea typeface="Arial Regular" charset="0"/>
            </a:endParaRPr>
          </a:p>
          <a:p>
            <a:pPr eaLnBrk="1" hangingPunct="1"/>
            <a:endParaRPr lang="en-US" dirty="0">
              <a:ea typeface="Arial Regular" charset="0"/>
            </a:endParaRPr>
          </a:p>
          <a:p>
            <a:pPr eaLnBrk="1" hangingPunct="1"/>
            <a:endParaRPr lang="en-US" dirty="0">
              <a:ea typeface="Arial Regular" charset="0"/>
            </a:endParaRPr>
          </a:p>
        </p:txBody>
      </p:sp>
    </p:spTree>
    <p:extLst>
      <p:ext uri="{BB962C8B-B14F-4D97-AF65-F5344CB8AC3E}">
        <p14:creationId xmlns:p14="http://schemas.microsoft.com/office/powerpoint/2010/main" val="655572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eaLnBrk="0" hangingPunct="0">
              <a:defRPr>
                <a:solidFill>
                  <a:schemeClr val="tx1"/>
                </a:solidFill>
                <a:latin typeface="Arial" charset="0"/>
                <a:ea typeface="ＭＳ Ｐゴシック" pitchFamily="34" charset="-128"/>
              </a:defRPr>
            </a:lvl1pPr>
            <a:lvl2pPr marL="742909" indent="-285734" defTabSz="931811" eaLnBrk="0" hangingPunct="0">
              <a:defRPr>
                <a:solidFill>
                  <a:schemeClr val="tx1"/>
                </a:solidFill>
                <a:latin typeface="Arial" charset="0"/>
                <a:ea typeface="ＭＳ Ｐゴシック" pitchFamily="34" charset="-128"/>
              </a:defRPr>
            </a:lvl2pPr>
            <a:lvl3pPr marL="1142937" indent="-228587" defTabSz="931811" eaLnBrk="0" hangingPunct="0">
              <a:defRPr>
                <a:solidFill>
                  <a:schemeClr val="tx1"/>
                </a:solidFill>
                <a:latin typeface="Arial" charset="0"/>
                <a:ea typeface="ＭＳ Ｐゴシック" pitchFamily="34" charset="-128"/>
              </a:defRPr>
            </a:lvl3pPr>
            <a:lvl4pPr marL="1600111" indent="-228587" defTabSz="931811" eaLnBrk="0" hangingPunct="0">
              <a:defRPr>
                <a:solidFill>
                  <a:schemeClr val="tx1"/>
                </a:solidFill>
                <a:latin typeface="Arial" charset="0"/>
                <a:ea typeface="ＭＳ Ｐゴシック" pitchFamily="34" charset="-128"/>
              </a:defRPr>
            </a:lvl4pPr>
            <a:lvl5pPr marL="2057287" indent="-228587" defTabSz="931811" eaLnBrk="0" hangingPunct="0">
              <a:defRPr>
                <a:solidFill>
                  <a:schemeClr val="tx1"/>
                </a:solidFill>
                <a:latin typeface="Arial" charset="0"/>
                <a:ea typeface="ＭＳ Ｐゴシック" pitchFamily="34" charset="-128"/>
              </a:defRPr>
            </a:lvl5pPr>
            <a:lvl6pPr marL="2514461" indent="-228587" defTabSz="93181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635" indent="-228587" defTabSz="93181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8811" indent="-228587" defTabSz="93181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5985" indent="-228587" defTabSz="931811"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fld id="{CD939151-9EC3-4103-99FC-3468B6EA8140}" type="slidenum">
              <a:rPr lang="en-US" smtClean="0"/>
              <a:pPr/>
              <a:t>9</a:t>
            </a:fld>
            <a:endParaRPr lang="en-US"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anose="020B0604020202020204" pitchFamily="34" charset="0"/>
                <a:ea typeface="ＭＳ Ｐゴシック" pitchFamily="34" charset="-128"/>
                <a:cs typeface="Arial" panose="020B0604020202020204" pitchFamily="34" charset="0"/>
              </a:rPr>
              <a:t>Now let’s look at the two places you can direct your contributions in your company plan.  You decide if you would like to participate in the Group RRSP or the TFSA, or both.</a:t>
            </a:r>
          </a:p>
          <a:p>
            <a:r>
              <a:rPr lang="en-US" dirty="0">
                <a:latin typeface="Arial" panose="020B0604020202020204" pitchFamily="34" charset="0"/>
                <a:ea typeface="ＭＳ Ｐゴシック" pitchFamily="34" charset="-128"/>
                <a:cs typeface="Arial" panose="020B0604020202020204" pitchFamily="34" charset="0"/>
              </a:rPr>
              <a:t> </a:t>
            </a:r>
          </a:p>
          <a:p>
            <a:r>
              <a:rPr lang="en-US" b="1" dirty="0">
                <a:latin typeface="Arial" panose="020B0604020202020204" pitchFamily="34" charset="0"/>
                <a:ea typeface="ＭＳ Ｐゴシック" pitchFamily="34" charset="-128"/>
                <a:cs typeface="Arial" panose="020B0604020202020204" pitchFamily="34" charset="0"/>
              </a:rPr>
              <a:t>The Group RRSP</a:t>
            </a:r>
            <a:r>
              <a:rPr lang="en-US" dirty="0">
                <a:latin typeface="Arial" panose="020B0604020202020204" pitchFamily="34" charset="0"/>
                <a:ea typeface="ＭＳ Ｐゴシック" pitchFamily="34" charset="-128"/>
                <a:cs typeface="Arial" panose="020B0604020202020204" pitchFamily="34" charset="0"/>
              </a:rPr>
              <a:t> offers the benefit of saving on the income tax you pay.  Using pre-tax payroll deduction contributions, you can get an immediate tax break every time you contribute. You can contribute up to your RRSP limit each year. With earnings and contributions fully tax-sheltered until withdrawn, this</a:t>
            </a:r>
            <a:r>
              <a:rPr lang="en-US" baseline="0" dirty="0">
                <a:latin typeface="Arial" panose="020B0604020202020204" pitchFamily="34" charset="0"/>
                <a:ea typeface="ＭＳ Ｐゴシック" pitchFamily="34" charset="-128"/>
                <a:cs typeface="Arial" panose="020B0604020202020204" pitchFamily="34" charset="0"/>
              </a:rPr>
              <a:t> is an ideal </a:t>
            </a:r>
            <a:r>
              <a:rPr lang="en-US" dirty="0">
                <a:latin typeface="Arial" panose="020B0604020202020204" pitchFamily="34" charset="0"/>
                <a:ea typeface="ＭＳ Ｐゴシック" pitchFamily="34" charset="-128"/>
                <a:cs typeface="Arial" panose="020B0604020202020204" pitchFamily="34" charset="0"/>
              </a:rPr>
              <a:t>way for you to save for retirement. </a:t>
            </a:r>
          </a:p>
          <a:p>
            <a:endParaRPr lang="en-US" dirty="0">
              <a:latin typeface="Arial" panose="020B0604020202020204" pitchFamily="34" charset="0"/>
              <a:ea typeface="ＭＳ Ｐゴシック" pitchFamily="34" charset="-128"/>
              <a:cs typeface="Arial" panose="020B0604020202020204" pitchFamily="34" charset="0"/>
            </a:endParaRPr>
          </a:p>
          <a:p>
            <a:r>
              <a:rPr lang="en-US" b="1" dirty="0">
                <a:latin typeface="Arial" panose="020B0604020202020204" pitchFamily="34" charset="0"/>
                <a:ea typeface="ＭＳ Ｐゴシック" pitchFamily="34" charset="-128"/>
                <a:cs typeface="Arial" panose="020B0604020202020204" pitchFamily="34" charset="0"/>
              </a:rPr>
              <a:t>In the Group Tax-Free Savings Account,  </a:t>
            </a:r>
            <a:r>
              <a:rPr lang="en-US" b="0" dirty="0">
                <a:latin typeface="Arial" panose="020B0604020202020204" pitchFamily="34" charset="0"/>
                <a:ea typeface="ＭＳ Ｐゴシック" pitchFamily="34" charset="-128"/>
                <a:cs typeface="Arial" panose="020B0604020202020204" pitchFamily="34" charset="0"/>
              </a:rPr>
              <a:t>y</a:t>
            </a:r>
            <a:r>
              <a:rPr lang="en-US" dirty="0">
                <a:latin typeface="Arial" panose="020B0604020202020204" pitchFamily="34" charset="0"/>
                <a:ea typeface="ＭＳ Ｐゴシック" pitchFamily="34" charset="-128"/>
                <a:cs typeface="Arial" panose="020B0604020202020204" pitchFamily="34" charset="0"/>
              </a:rPr>
              <a:t>ou contribute with after-tax dollars. While you don’t get an upfront tax deduction, you never pay Canadian tax on the investment earnings in your account* and all withdrawals are completely tax-free. A TFSA  gives you complete flexibility to use your savings for short-, medium-, or long-term goals: cars, down payment on a home, vacations, education, or retirement. The choice is yours.</a:t>
            </a:r>
          </a:p>
          <a:p>
            <a:endParaRPr lang="en-US" dirty="0">
              <a:latin typeface="Arial" panose="020B0604020202020204" pitchFamily="34" charset="0"/>
              <a:ea typeface="ＭＳ Ｐゴシック" pitchFamily="34" charset="-128"/>
              <a:cs typeface="Arial" panose="020B0604020202020204" pitchFamily="34" charset="0"/>
            </a:endParaRPr>
          </a:p>
          <a:p>
            <a:r>
              <a:rPr lang="en-US" dirty="0">
                <a:latin typeface="Arial" panose="020B0604020202020204" pitchFamily="34" charset="0"/>
                <a:ea typeface="ＭＳ Ｐゴシック" pitchFamily="34" charset="-128"/>
                <a:cs typeface="Arial" panose="020B0604020202020204" pitchFamily="34" charset="0"/>
              </a:rPr>
              <a:t>You can re-contribute any withdrawn amounts in a ‘subsequent year’.  A caution:  If you re-contribute in the same year of withdrawal, you may find yourself in an over-contribution position.</a:t>
            </a:r>
          </a:p>
          <a:p>
            <a:pPr eaLnBrk="1" hangingPunct="1"/>
            <a:endParaRPr lang="en-US" dirty="0">
              <a:ea typeface="ＭＳ Ｐゴシック" pitchFamily="34" charset="-128"/>
            </a:endParaRPr>
          </a:p>
          <a:p>
            <a:pPr eaLnBrk="1" hangingPunct="1"/>
            <a:r>
              <a:rPr lang="en-CA" dirty="0">
                <a:ea typeface="ＭＳ Ｐゴシック" pitchFamily="34" charset="-128"/>
              </a:rPr>
              <a:t>* Note: Foreign tax may apply on certain foreign income.</a:t>
            </a:r>
            <a:endParaRPr lang="en-US" dirty="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3.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40C14A7-F7CE-461C-9E8E-FBDCDE36F539}" type="datetimeFigureOut">
              <a:rPr lang="en-US" smtClean="0"/>
              <a:t>5/18/2023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2A5B95-1701-4370-87E2-49061531A25F}" type="slidenum">
              <a:rPr lang="en-US" smtClean="0"/>
              <a:t>‹#›</a:t>
            </a:fld>
            <a:endParaRPr lang="en-US" dirty="0"/>
          </a:p>
        </p:txBody>
      </p:sp>
    </p:spTree>
    <p:extLst>
      <p:ext uri="{BB962C8B-B14F-4D97-AF65-F5344CB8AC3E}">
        <p14:creationId xmlns:p14="http://schemas.microsoft.com/office/powerpoint/2010/main" val="3487989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0C14A7-F7CE-461C-9E8E-FBDCDE36F539}" type="datetimeFigureOut">
              <a:rPr lang="en-US" smtClean="0"/>
              <a:t>5/18/2023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2A5B95-1701-4370-87E2-49061531A25F}" type="slidenum">
              <a:rPr lang="en-US" smtClean="0"/>
              <a:t>‹#›</a:t>
            </a:fld>
            <a:endParaRPr lang="en-US" dirty="0"/>
          </a:p>
        </p:txBody>
      </p:sp>
    </p:spTree>
    <p:extLst>
      <p:ext uri="{BB962C8B-B14F-4D97-AF65-F5344CB8AC3E}">
        <p14:creationId xmlns:p14="http://schemas.microsoft.com/office/powerpoint/2010/main" val="2999786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0C14A7-F7CE-461C-9E8E-FBDCDE36F539}" type="datetimeFigureOut">
              <a:rPr lang="en-US" smtClean="0"/>
              <a:t>5/18/2023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2A5B95-1701-4370-87E2-49061531A25F}" type="slidenum">
              <a:rPr lang="en-US" smtClean="0"/>
              <a:t>‹#›</a:t>
            </a:fld>
            <a:endParaRPr lang="en-US" dirty="0"/>
          </a:p>
        </p:txBody>
      </p:sp>
    </p:spTree>
    <p:extLst>
      <p:ext uri="{BB962C8B-B14F-4D97-AF65-F5344CB8AC3E}">
        <p14:creationId xmlns:p14="http://schemas.microsoft.com/office/powerpoint/2010/main" val="3210503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3" name="Picture 4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564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7"/>
          <p:cNvSpPr>
            <a:spLocks noChangeArrowheads="1"/>
          </p:cNvSpPr>
          <p:nvPr userDrawn="1">
            <p:custDataLst>
              <p:tags r:id="rId1"/>
            </p:custDataLst>
          </p:nvPr>
        </p:nvSpPr>
        <p:spPr bwMode="auto">
          <a:xfrm>
            <a:off x="0" y="4267200"/>
            <a:ext cx="9144000" cy="1219200"/>
          </a:xfrm>
          <a:prstGeom prst="rect">
            <a:avLst/>
          </a:prstGeom>
          <a:solidFill>
            <a:srgbClr val="EAAB00"/>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p>
            <a:endParaRPr lang="en-US" b="0" i="0" dirty="0">
              <a:latin typeface="Arial Regular" charset="0"/>
            </a:endParaRPr>
          </a:p>
        </p:txBody>
      </p:sp>
      <p:sp>
        <p:nvSpPr>
          <p:cNvPr id="6" name="Rectangle 38"/>
          <p:cNvSpPr>
            <a:spLocks noChangeArrowheads="1"/>
          </p:cNvSpPr>
          <p:nvPr userDrawn="1">
            <p:custDataLst>
              <p:tags r:id="rId2"/>
            </p:custDataLst>
          </p:nvPr>
        </p:nvSpPr>
        <p:spPr bwMode="black">
          <a:xfrm>
            <a:off x="0" y="5376863"/>
            <a:ext cx="9144000" cy="109537"/>
          </a:xfrm>
          <a:prstGeom prst="rect">
            <a:avLst/>
          </a:prstGeom>
          <a:solidFill>
            <a:srgbClr val="345629"/>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p>
            <a:endParaRPr lang="en-US" b="0" i="0" dirty="0">
              <a:latin typeface="Arial Regular" charset="0"/>
            </a:endParaRPr>
          </a:p>
        </p:txBody>
      </p:sp>
      <p:pic>
        <p:nvPicPr>
          <p:cNvPr id="7" name="Picture 41" descr="my_savings™"/>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92113" y="6005513"/>
            <a:ext cx="1792287"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custDataLst>
              <p:tags r:id="rId3"/>
            </p:custDataLst>
          </p:nvPr>
        </p:nvSpPr>
        <p:spPr bwMode="auto">
          <a:xfrm>
            <a:off x="660400" y="1455738"/>
            <a:ext cx="7772400" cy="1143000"/>
          </a:xfrm>
        </p:spPr>
        <p:txBody>
          <a:bodyPr anchor="ctr"/>
          <a:lstStyle>
            <a:lvl1pPr>
              <a:lnSpc>
                <a:spcPct val="90000"/>
              </a:lnSpc>
              <a:defRPr sz="6200"/>
            </a:lvl1pPr>
          </a:lstStyle>
          <a:p>
            <a:r>
              <a:rPr lang="en-US"/>
              <a:t>Click to edit Master title style</a:t>
            </a:r>
          </a:p>
        </p:txBody>
      </p:sp>
      <p:pic>
        <p:nvPicPr>
          <p:cNvPr id="10" name="Picture 8"/>
          <p:cNvPicPr/>
          <p:nvPr userDrawn="1"/>
        </p:nvPicPr>
        <p:blipFill>
          <a:blip r:embed="rId7" cstate="print">
            <a:extLst>
              <a:ext uri="{28A0092B-C50C-407E-A947-70E740481C1C}">
                <a14:useLocalDpi xmlns:a14="http://schemas.microsoft.com/office/drawing/2010/main" val="0"/>
              </a:ext>
            </a:extLst>
          </a:blip>
          <a:stretch>
            <a:fillRect/>
          </a:stretch>
        </p:blipFill>
        <p:spPr>
          <a:xfrm>
            <a:off x="6938645" y="5877560"/>
            <a:ext cx="1910080" cy="761365"/>
          </a:xfrm>
          <a:prstGeom prst="rect">
            <a:avLst/>
          </a:prstGeom>
        </p:spPr>
      </p:pic>
    </p:spTree>
    <p:extLst>
      <p:ext uri="{BB962C8B-B14F-4D97-AF65-F5344CB8AC3E}">
        <p14:creationId xmlns:p14="http://schemas.microsoft.com/office/powerpoint/2010/main" val="4294310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5800" y="0"/>
            <a:ext cx="7772400" cy="1243013"/>
          </a:xfrm>
        </p:spPr>
        <p:txBody>
          <a:bodyPr/>
          <a:lstStyle/>
          <a:p>
            <a:r>
              <a:rPr lang="en-US"/>
              <a:t>Click to edit Master title style</a:t>
            </a:r>
          </a:p>
        </p:txBody>
      </p:sp>
      <p:sp>
        <p:nvSpPr>
          <p:cNvPr id="3" name="Table Placeholder 2"/>
          <p:cNvSpPr>
            <a:spLocks noGrp="1"/>
          </p:cNvSpPr>
          <p:nvPr>
            <p:ph type="tbl" idx="1"/>
          </p:nvPr>
        </p:nvSpPr>
        <p:spPr>
          <a:xfrm>
            <a:off x="685800" y="1827213"/>
            <a:ext cx="7772400" cy="3962400"/>
          </a:xfrm>
        </p:spPr>
        <p:txBody>
          <a:bodyPr/>
          <a:lstStyle/>
          <a:p>
            <a:pPr lvl="0"/>
            <a:endParaRPr lang="en-US" noProof="0" dirty="0"/>
          </a:p>
        </p:txBody>
      </p:sp>
    </p:spTree>
    <p:extLst>
      <p:ext uri="{BB962C8B-B14F-4D97-AF65-F5344CB8AC3E}">
        <p14:creationId xmlns:p14="http://schemas.microsoft.com/office/powerpoint/2010/main" val="2695528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idx="1"/>
            <p:custDataLst>
              <p:tags r:id="rId2"/>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p:txBody>
          <a:bodyPr/>
          <a:lstStyle/>
          <a:p>
            <a:fld id="{140C14A7-F7CE-461C-9E8E-FBDCDE36F539}" type="datetimeFigureOut">
              <a:rPr lang="en-US" smtClean="0"/>
              <a:t>5/18/2023</a:t>
            </a:fld>
            <a:endParaRPr lang="en-US" dirty="0"/>
          </a:p>
        </p:txBody>
      </p:sp>
      <p:sp>
        <p:nvSpPr>
          <p:cNvPr id="5" name="Footer Placeholder 4"/>
          <p:cNvSpPr>
            <a:spLocks noGrp="1"/>
          </p:cNvSpPr>
          <p:nvPr>
            <p:ph type="ftr" sz="quarter" idx="11"/>
            <p:custDataLst>
              <p:tags r:id="rId4"/>
            </p:custDataLst>
          </p:nvPr>
        </p:nvSpPr>
        <p:spPr/>
        <p:txBody>
          <a:bodyPr/>
          <a:lstStyle/>
          <a:p>
            <a:endParaRPr lang="en-US" dirty="0"/>
          </a:p>
        </p:txBody>
      </p:sp>
      <p:sp>
        <p:nvSpPr>
          <p:cNvPr id="6" name="Slide Number Placeholder 5"/>
          <p:cNvSpPr>
            <a:spLocks noGrp="1"/>
          </p:cNvSpPr>
          <p:nvPr>
            <p:ph type="sldNum" sz="quarter" idx="12"/>
            <p:custDataLst>
              <p:tags r:id="rId5"/>
            </p:custDataLst>
          </p:nvPr>
        </p:nvSpPr>
        <p:spPr/>
        <p:txBody>
          <a:bodyPr/>
          <a:lstStyle/>
          <a:p>
            <a:fld id="{9A2A5B95-1701-4370-87E2-49061531A25F}" type="slidenum">
              <a:rPr lang="en-US" smtClean="0"/>
              <a:t>‹#›</a:t>
            </a:fld>
            <a:endParaRPr lang="en-US" dirty="0"/>
          </a:p>
        </p:txBody>
      </p:sp>
    </p:spTree>
    <p:extLst>
      <p:ext uri="{BB962C8B-B14F-4D97-AF65-F5344CB8AC3E}">
        <p14:creationId xmlns:p14="http://schemas.microsoft.com/office/powerpoint/2010/main" val="1267068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0C14A7-F7CE-461C-9E8E-FBDCDE36F539}" type="datetimeFigureOut">
              <a:rPr lang="en-US" smtClean="0"/>
              <a:t>5/18/2023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2A5B95-1701-4370-87E2-49061531A25F}" type="slidenum">
              <a:rPr lang="en-US" smtClean="0"/>
              <a:t>‹#›</a:t>
            </a:fld>
            <a:endParaRPr lang="en-US" dirty="0"/>
          </a:p>
        </p:txBody>
      </p:sp>
    </p:spTree>
    <p:extLst>
      <p:ext uri="{BB962C8B-B14F-4D97-AF65-F5344CB8AC3E}">
        <p14:creationId xmlns:p14="http://schemas.microsoft.com/office/powerpoint/2010/main" val="3639329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0C14A7-F7CE-461C-9E8E-FBDCDE36F539}" type="datetimeFigureOut">
              <a:rPr lang="en-US" smtClean="0"/>
              <a:t>5/18/2023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2A5B95-1701-4370-87E2-49061531A25F}" type="slidenum">
              <a:rPr lang="en-US" smtClean="0"/>
              <a:t>‹#›</a:t>
            </a:fld>
            <a:endParaRPr lang="en-US" dirty="0"/>
          </a:p>
        </p:txBody>
      </p:sp>
    </p:spTree>
    <p:extLst>
      <p:ext uri="{BB962C8B-B14F-4D97-AF65-F5344CB8AC3E}">
        <p14:creationId xmlns:p14="http://schemas.microsoft.com/office/powerpoint/2010/main" val="4075717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0C14A7-F7CE-461C-9E8E-FBDCDE36F539}" type="datetimeFigureOut">
              <a:rPr lang="en-US" smtClean="0"/>
              <a:t>5/18/2023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2A5B95-1701-4370-87E2-49061531A25F}" type="slidenum">
              <a:rPr lang="en-US" smtClean="0"/>
              <a:t>‹#›</a:t>
            </a:fld>
            <a:endParaRPr lang="en-US" dirty="0"/>
          </a:p>
        </p:txBody>
      </p:sp>
    </p:spTree>
    <p:extLst>
      <p:ext uri="{BB962C8B-B14F-4D97-AF65-F5344CB8AC3E}">
        <p14:creationId xmlns:p14="http://schemas.microsoft.com/office/powerpoint/2010/main" val="1754205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0C14A7-F7CE-461C-9E8E-FBDCDE36F539}" type="datetimeFigureOut">
              <a:rPr lang="en-US" smtClean="0"/>
              <a:t>5/18/2023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2A5B95-1701-4370-87E2-49061531A25F}" type="slidenum">
              <a:rPr lang="en-US" smtClean="0"/>
              <a:t>‹#›</a:t>
            </a:fld>
            <a:endParaRPr lang="en-US" dirty="0"/>
          </a:p>
        </p:txBody>
      </p:sp>
    </p:spTree>
    <p:extLst>
      <p:ext uri="{BB962C8B-B14F-4D97-AF65-F5344CB8AC3E}">
        <p14:creationId xmlns:p14="http://schemas.microsoft.com/office/powerpoint/2010/main" val="46971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140C14A7-F7CE-461C-9E8E-FBDCDE36F539}" type="datetimeFigureOut">
              <a:rPr lang="en-US" smtClean="0"/>
              <a:t>5/18/2023</a:t>
            </a:fld>
            <a:endParaRPr lang="en-US" dirty="0"/>
          </a:p>
        </p:txBody>
      </p:sp>
      <p:sp>
        <p:nvSpPr>
          <p:cNvPr id="3" name="Footer Placeholder 2"/>
          <p:cNvSpPr>
            <a:spLocks noGrp="1"/>
          </p:cNvSpPr>
          <p:nvPr>
            <p:ph type="ftr" sz="quarter" idx="11"/>
            <p:custDataLst>
              <p:tags r:id="rId2"/>
            </p:custDataLst>
          </p:nvPr>
        </p:nvSpPr>
        <p:spPr/>
        <p:txBody>
          <a:bodyPr/>
          <a:lstStyle/>
          <a:p>
            <a:endParaRPr lang="en-US" dirty="0"/>
          </a:p>
        </p:txBody>
      </p:sp>
      <p:sp>
        <p:nvSpPr>
          <p:cNvPr id="4" name="Slide Number Placeholder 3"/>
          <p:cNvSpPr>
            <a:spLocks noGrp="1"/>
          </p:cNvSpPr>
          <p:nvPr>
            <p:ph type="sldNum" sz="quarter" idx="12"/>
            <p:custDataLst>
              <p:tags r:id="rId3"/>
            </p:custDataLst>
          </p:nvPr>
        </p:nvSpPr>
        <p:spPr/>
        <p:txBody>
          <a:bodyPr/>
          <a:lstStyle/>
          <a:p>
            <a:fld id="{9A2A5B95-1701-4370-87E2-49061531A25F}" type="slidenum">
              <a:rPr lang="en-US" smtClean="0"/>
              <a:t>‹#›</a:t>
            </a:fld>
            <a:endParaRPr lang="en-US" dirty="0"/>
          </a:p>
        </p:txBody>
      </p:sp>
    </p:spTree>
    <p:extLst>
      <p:ext uri="{BB962C8B-B14F-4D97-AF65-F5344CB8AC3E}">
        <p14:creationId xmlns:p14="http://schemas.microsoft.com/office/powerpoint/2010/main" val="2874079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0C14A7-F7CE-461C-9E8E-FBDCDE36F539}" type="datetimeFigureOut">
              <a:rPr lang="en-US" smtClean="0"/>
              <a:t>5/18/2023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2A5B95-1701-4370-87E2-49061531A25F}" type="slidenum">
              <a:rPr lang="en-US" smtClean="0"/>
              <a:t>‹#›</a:t>
            </a:fld>
            <a:endParaRPr lang="en-US" dirty="0"/>
          </a:p>
        </p:txBody>
      </p:sp>
    </p:spTree>
    <p:extLst>
      <p:ext uri="{BB962C8B-B14F-4D97-AF65-F5344CB8AC3E}">
        <p14:creationId xmlns:p14="http://schemas.microsoft.com/office/powerpoint/2010/main" val="992679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0C14A7-F7CE-461C-9E8E-FBDCDE36F539}" type="datetimeFigureOut">
              <a:rPr lang="en-US" smtClean="0"/>
              <a:t>5/18/2023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2A5B95-1701-4370-87E2-49061531A25F}" type="slidenum">
              <a:rPr lang="en-US" smtClean="0"/>
              <a:t>‹#›</a:t>
            </a:fld>
            <a:endParaRPr lang="en-US" dirty="0"/>
          </a:p>
        </p:txBody>
      </p:sp>
    </p:spTree>
    <p:extLst>
      <p:ext uri="{BB962C8B-B14F-4D97-AF65-F5344CB8AC3E}">
        <p14:creationId xmlns:p14="http://schemas.microsoft.com/office/powerpoint/2010/main" val="994916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5"/>
            </p:custDataLst>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6"/>
            </p:custDataLst>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custDataLst>
              <p:tags r:id="rId17"/>
            </p:custDataLst>
          </p:nvPr>
        </p:nvSpPr>
        <p:spPr>
          <a:xfrm>
            <a:off x="457200" y="6356350"/>
            <a:ext cx="2133600" cy="365125"/>
          </a:xfrm>
          <a:prstGeom prst="rect">
            <a:avLst/>
          </a:prstGeom>
        </p:spPr>
        <p:txBody>
          <a:bodyPr vert="horz" lIns="91440" tIns="45720" rIns="91440" bIns="45720" rtlCol="0" anchor="ctr"/>
          <a:lstStyle>
            <a:lvl1pPr algn="l">
              <a:defRPr sz="1200" b="0" i="0">
                <a:solidFill>
                  <a:schemeClr val="tx1">
                    <a:tint val="75000"/>
                  </a:schemeClr>
                </a:solidFill>
                <a:latin typeface="Arial Regular" charset="0"/>
              </a:defRPr>
            </a:lvl1pPr>
          </a:lstStyle>
          <a:p>
            <a:fld id="{140C14A7-F7CE-461C-9E8E-FBDCDE36F539}" type="datetimeFigureOut">
              <a:rPr lang="en-US" smtClean="0"/>
              <a:pPr/>
              <a:t>5/18/2023</a:t>
            </a:fld>
            <a:endParaRPr lang="en-US" dirty="0"/>
          </a:p>
        </p:txBody>
      </p:sp>
      <p:sp>
        <p:nvSpPr>
          <p:cNvPr id="5" name="Footer Placeholder 4"/>
          <p:cNvSpPr>
            <a:spLocks noGrp="1"/>
          </p:cNvSpPr>
          <p:nvPr>
            <p:ph type="ftr" sz="quarter" idx="3"/>
            <p:custDataLst>
              <p:tags r:id="rId18"/>
            </p:custDataLst>
          </p:nvPr>
        </p:nvSpPr>
        <p:spPr>
          <a:xfrm>
            <a:off x="3124200" y="6356350"/>
            <a:ext cx="2895600" cy="365125"/>
          </a:xfrm>
          <a:prstGeom prst="rect">
            <a:avLst/>
          </a:prstGeom>
        </p:spPr>
        <p:txBody>
          <a:bodyPr vert="horz" lIns="91440" tIns="45720" rIns="91440" bIns="45720" rtlCol="0" anchor="ctr"/>
          <a:lstStyle>
            <a:lvl1pPr algn="ctr">
              <a:defRPr sz="1200" b="0" i="0">
                <a:solidFill>
                  <a:schemeClr val="tx1">
                    <a:tint val="75000"/>
                  </a:schemeClr>
                </a:solidFill>
                <a:latin typeface="Arial Regular" charset="0"/>
              </a:defRPr>
            </a:lvl1pPr>
          </a:lstStyle>
          <a:p>
            <a:endParaRPr lang="en-US" dirty="0"/>
          </a:p>
        </p:txBody>
      </p:sp>
      <p:sp>
        <p:nvSpPr>
          <p:cNvPr id="6" name="Slide Number Placeholder 5"/>
          <p:cNvSpPr>
            <a:spLocks noGrp="1"/>
          </p:cNvSpPr>
          <p:nvPr>
            <p:ph type="sldNum" sz="quarter" idx="4"/>
            <p:custDataLst>
              <p:tags r:id="rId19"/>
            </p:custDataLst>
          </p:nvPr>
        </p:nvSpPr>
        <p:spPr>
          <a:xfrm>
            <a:off x="6553200" y="6356350"/>
            <a:ext cx="2133600" cy="365125"/>
          </a:xfrm>
          <a:prstGeom prst="rect">
            <a:avLst/>
          </a:prstGeom>
        </p:spPr>
        <p:txBody>
          <a:bodyPr vert="horz" lIns="91440" tIns="45720" rIns="91440" bIns="45720" rtlCol="0" anchor="ctr"/>
          <a:lstStyle>
            <a:lvl1pPr algn="r">
              <a:defRPr sz="1200" b="0" i="0">
                <a:solidFill>
                  <a:schemeClr val="tx1">
                    <a:tint val="75000"/>
                  </a:schemeClr>
                </a:solidFill>
                <a:latin typeface="Arial Regular" charset="0"/>
              </a:defRPr>
            </a:lvl1pPr>
          </a:lstStyle>
          <a:p>
            <a:fld id="{9A2A5B95-1701-4370-87E2-49061531A25F}" type="slidenum">
              <a:rPr lang="en-US" smtClean="0"/>
              <a:pPr/>
              <a:t>‹#›</a:t>
            </a:fld>
            <a:endParaRPr lang="en-US" dirty="0"/>
          </a:p>
        </p:txBody>
      </p:sp>
    </p:spTree>
    <p:extLst>
      <p:ext uri="{BB962C8B-B14F-4D97-AF65-F5344CB8AC3E}">
        <p14:creationId xmlns:p14="http://schemas.microsoft.com/office/powerpoint/2010/main" val="1605522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b="0" i="0" u="none" kern="1200">
          <a:solidFill>
            <a:schemeClr val="tx1"/>
          </a:solidFill>
          <a:latin typeface="Arial Regular"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b="0" i="0" kern="1200">
          <a:solidFill>
            <a:schemeClr val="tx1"/>
          </a:solidFill>
          <a:latin typeface="Arial Regular" charset="0"/>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Arial Regular" charset="0"/>
          <a:ea typeface="+mn-ea"/>
          <a:cs typeface="+mn-cs"/>
        </a:defRPr>
      </a:lvl2pPr>
      <a:lvl3pPr marL="1143000" indent="-228600" algn="l" defTabSz="914400" rtl="0" eaLnBrk="1" latinLnBrk="0" hangingPunct="1">
        <a:spcBef>
          <a:spcPct val="20000"/>
        </a:spcBef>
        <a:buFont typeface="Arial" pitchFamily="34" charset="0"/>
        <a:buChar char="•"/>
        <a:defRPr sz="2400" b="0" i="0" kern="1200">
          <a:solidFill>
            <a:schemeClr val="tx1"/>
          </a:solidFill>
          <a:latin typeface="Arial Regular" charset="0"/>
          <a:ea typeface="+mn-ea"/>
          <a:cs typeface="+mn-cs"/>
        </a:defRPr>
      </a:lvl3pPr>
      <a:lvl4pPr marL="1600200" indent="-228600" algn="l" defTabSz="914400" rtl="0" eaLnBrk="1" latinLnBrk="0" hangingPunct="1">
        <a:spcBef>
          <a:spcPct val="20000"/>
        </a:spcBef>
        <a:buFont typeface="Arial" pitchFamily="34" charset="0"/>
        <a:buChar char="–"/>
        <a:defRPr sz="2000" b="0" i="0" kern="1200">
          <a:solidFill>
            <a:schemeClr val="tx1"/>
          </a:solidFill>
          <a:latin typeface="Arial Regular" charset="0"/>
          <a:ea typeface="+mn-ea"/>
          <a:cs typeface="+mn-cs"/>
        </a:defRPr>
      </a:lvl4pPr>
      <a:lvl5pPr marL="2057400" indent="-228600" algn="l" defTabSz="914400" rtl="0" eaLnBrk="1" latinLnBrk="0" hangingPunct="1">
        <a:spcBef>
          <a:spcPct val="20000"/>
        </a:spcBef>
        <a:buFont typeface="Arial" pitchFamily="34" charset="0"/>
        <a:buChar char="»"/>
        <a:defRPr sz="2000" b="0" i="0" kern="1200">
          <a:solidFill>
            <a:schemeClr val="tx1"/>
          </a:solidFill>
          <a:latin typeface="Arial Regular"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00.xml"/><Relationship Id="rId7" Type="http://schemas.openxmlformats.org/officeDocument/2006/relationships/tags" Target="../tags/tag104.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5" Type="http://schemas.openxmlformats.org/officeDocument/2006/relationships/tags" Target="../tags/tag102.xml"/><Relationship Id="rId10" Type="http://schemas.openxmlformats.org/officeDocument/2006/relationships/image" Target="../media/image7.jpeg"/><Relationship Id="rId4" Type="http://schemas.openxmlformats.org/officeDocument/2006/relationships/tags" Target="../tags/tag101.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tags" Target="../tags/tag112.xml"/><Relationship Id="rId13" Type="http://schemas.openxmlformats.org/officeDocument/2006/relationships/tags" Target="../tags/tag117.xml"/><Relationship Id="rId18" Type="http://schemas.openxmlformats.org/officeDocument/2006/relationships/tags" Target="../tags/tag122.xml"/><Relationship Id="rId26" Type="http://schemas.openxmlformats.org/officeDocument/2006/relationships/tags" Target="../tags/tag130.xml"/><Relationship Id="rId3" Type="http://schemas.openxmlformats.org/officeDocument/2006/relationships/tags" Target="../tags/tag107.xml"/><Relationship Id="rId21" Type="http://schemas.openxmlformats.org/officeDocument/2006/relationships/tags" Target="../tags/tag125.xml"/><Relationship Id="rId7" Type="http://schemas.openxmlformats.org/officeDocument/2006/relationships/tags" Target="../tags/tag111.xml"/><Relationship Id="rId12" Type="http://schemas.openxmlformats.org/officeDocument/2006/relationships/tags" Target="../tags/tag116.xml"/><Relationship Id="rId17" Type="http://schemas.openxmlformats.org/officeDocument/2006/relationships/tags" Target="../tags/tag121.xml"/><Relationship Id="rId25" Type="http://schemas.openxmlformats.org/officeDocument/2006/relationships/tags" Target="../tags/tag129.xml"/><Relationship Id="rId2" Type="http://schemas.openxmlformats.org/officeDocument/2006/relationships/tags" Target="../tags/tag106.xml"/><Relationship Id="rId16" Type="http://schemas.openxmlformats.org/officeDocument/2006/relationships/tags" Target="../tags/tag120.xml"/><Relationship Id="rId20" Type="http://schemas.openxmlformats.org/officeDocument/2006/relationships/tags" Target="../tags/tag124.xml"/><Relationship Id="rId29" Type="http://schemas.openxmlformats.org/officeDocument/2006/relationships/tags" Target="../tags/tag133.xml"/><Relationship Id="rId1" Type="http://schemas.openxmlformats.org/officeDocument/2006/relationships/tags" Target="../tags/tag105.xml"/><Relationship Id="rId6" Type="http://schemas.openxmlformats.org/officeDocument/2006/relationships/tags" Target="../tags/tag110.xml"/><Relationship Id="rId11" Type="http://schemas.openxmlformats.org/officeDocument/2006/relationships/tags" Target="../tags/tag115.xml"/><Relationship Id="rId24" Type="http://schemas.openxmlformats.org/officeDocument/2006/relationships/tags" Target="../tags/tag128.xml"/><Relationship Id="rId5" Type="http://schemas.openxmlformats.org/officeDocument/2006/relationships/tags" Target="../tags/tag109.xml"/><Relationship Id="rId15" Type="http://schemas.openxmlformats.org/officeDocument/2006/relationships/tags" Target="../tags/tag119.xml"/><Relationship Id="rId23" Type="http://schemas.openxmlformats.org/officeDocument/2006/relationships/tags" Target="../tags/tag127.xml"/><Relationship Id="rId28" Type="http://schemas.openxmlformats.org/officeDocument/2006/relationships/tags" Target="../tags/tag132.xml"/><Relationship Id="rId10" Type="http://schemas.openxmlformats.org/officeDocument/2006/relationships/tags" Target="../tags/tag114.xml"/><Relationship Id="rId19" Type="http://schemas.openxmlformats.org/officeDocument/2006/relationships/tags" Target="../tags/tag123.xml"/><Relationship Id="rId31" Type="http://schemas.openxmlformats.org/officeDocument/2006/relationships/notesSlide" Target="../notesSlides/notesSlide11.xml"/><Relationship Id="rId4" Type="http://schemas.openxmlformats.org/officeDocument/2006/relationships/tags" Target="../tags/tag108.xml"/><Relationship Id="rId9" Type="http://schemas.openxmlformats.org/officeDocument/2006/relationships/tags" Target="../tags/tag113.xml"/><Relationship Id="rId14" Type="http://schemas.openxmlformats.org/officeDocument/2006/relationships/tags" Target="../tags/tag118.xml"/><Relationship Id="rId22" Type="http://schemas.openxmlformats.org/officeDocument/2006/relationships/tags" Target="../tags/tag126.xml"/><Relationship Id="rId27" Type="http://schemas.openxmlformats.org/officeDocument/2006/relationships/tags" Target="../tags/tag131.xml"/><Relationship Id="rId30"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tags" Target="../tags/tag141.xml"/><Relationship Id="rId13" Type="http://schemas.openxmlformats.org/officeDocument/2006/relationships/tags" Target="../tags/tag146.xml"/><Relationship Id="rId18" Type="http://schemas.openxmlformats.org/officeDocument/2006/relationships/tags" Target="../tags/tag151.xml"/><Relationship Id="rId3" Type="http://schemas.openxmlformats.org/officeDocument/2006/relationships/tags" Target="../tags/tag136.xml"/><Relationship Id="rId21" Type="http://schemas.openxmlformats.org/officeDocument/2006/relationships/image" Target="../media/image4.png"/><Relationship Id="rId7" Type="http://schemas.openxmlformats.org/officeDocument/2006/relationships/tags" Target="../tags/tag140.xml"/><Relationship Id="rId12" Type="http://schemas.openxmlformats.org/officeDocument/2006/relationships/tags" Target="../tags/tag145.xml"/><Relationship Id="rId17" Type="http://schemas.openxmlformats.org/officeDocument/2006/relationships/tags" Target="../tags/tag150.xml"/><Relationship Id="rId2" Type="http://schemas.openxmlformats.org/officeDocument/2006/relationships/tags" Target="../tags/tag135.xml"/><Relationship Id="rId16" Type="http://schemas.openxmlformats.org/officeDocument/2006/relationships/tags" Target="../tags/tag149.xml"/><Relationship Id="rId20" Type="http://schemas.openxmlformats.org/officeDocument/2006/relationships/notesSlide" Target="../notesSlides/notesSlide12.xml"/><Relationship Id="rId1" Type="http://schemas.openxmlformats.org/officeDocument/2006/relationships/tags" Target="../tags/tag134.xml"/><Relationship Id="rId6" Type="http://schemas.openxmlformats.org/officeDocument/2006/relationships/tags" Target="../tags/tag139.xml"/><Relationship Id="rId11" Type="http://schemas.openxmlformats.org/officeDocument/2006/relationships/tags" Target="../tags/tag144.xml"/><Relationship Id="rId5" Type="http://schemas.openxmlformats.org/officeDocument/2006/relationships/tags" Target="../tags/tag138.xml"/><Relationship Id="rId15" Type="http://schemas.openxmlformats.org/officeDocument/2006/relationships/tags" Target="../tags/tag148.xml"/><Relationship Id="rId10" Type="http://schemas.openxmlformats.org/officeDocument/2006/relationships/tags" Target="../tags/tag143.xml"/><Relationship Id="rId19" Type="http://schemas.openxmlformats.org/officeDocument/2006/relationships/slideLayout" Target="../slideLayouts/slideLayout2.xml"/><Relationship Id="rId4" Type="http://schemas.openxmlformats.org/officeDocument/2006/relationships/tags" Target="../tags/tag137.xml"/><Relationship Id="rId9" Type="http://schemas.openxmlformats.org/officeDocument/2006/relationships/tags" Target="../tags/tag142.xml"/><Relationship Id="rId14" Type="http://schemas.openxmlformats.org/officeDocument/2006/relationships/tags" Target="../tags/tag147.xml"/></Relationships>
</file>

<file path=ppt/slides/_rels/slide13.xml.rels><?xml version="1.0" encoding="UTF-8" standalone="yes"?>
<Relationships xmlns="http://schemas.openxmlformats.org/package/2006/relationships"><Relationship Id="rId8" Type="http://schemas.openxmlformats.org/officeDocument/2006/relationships/tags" Target="../tags/tag159.xml"/><Relationship Id="rId3" Type="http://schemas.openxmlformats.org/officeDocument/2006/relationships/tags" Target="../tags/tag154.xml"/><Relationship Id="rId7" Type="http://schemas.openxmlformats.org/officeDocument/2006/relationships/tags" Target="../tags/tag158.xml"/><Relationship Id="rId12" Type="http://schemas.openxmlformats.org/officeDocument/2006/relationships/image" Target="../media/image8.jpeg"/><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tags" Target="../tags/tag157.xml"/><Relationship Id="rId11" Type="http://schemas.openxmlformats.org/officeDocument/2006/relationships/image" Target="../media/image4.png"/><Relationship Id="rId5" Type="http://schemas.openxmlformats.org/officeDocument/2006/relationships/tags" Target="../tags/tag156.xml"/><Relationship Id="rId10" Type="http://schemas.openxmlformats.org/officeDocument/2006/relationships/notesSlide" Target="../notesSlides/notesSlide13.xml"/><Relationship Id="rId4" Type="http://schemas.openxmlformats.org/officeDocument/2006/relationships/tags" Target="../tags/tag155.xml"/><Relationship Id="rId9"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62.xml"/><Relationship Id="rId7" Type="http://schemas.openxmlformats.org/officeDocument/2006/relationships/tags" Target="../tags/tag166.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tags" Target="../tags/tag165.xml"/><Relationship Id="rId5" Type="http://schemas.openxmlformats.org/officeDocument/2006/relationships/tags" Target="../tags/tag164.xml"/><Relationship Id="rId10" Type="http://schemas.openxmlformats.org/officeDocument/2006/relationships/image" Target="../media/image4.png"/><Relationship Id="rId4" Type="http://schemas.openxmlformats.org/officeDocument/2006/relationships/tags" Target="../tags/tag163.xml"/><Relationship Id="rId9"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69.xml"/><Relationship Id="rId7" Type="http://schemas.openxmlformats.org/officeDocument/2006/relationships/tags" Target="../tags/tag173.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tags" Target="../tags/tag172.xml"/><Relationship Id="rId11" Type="http://schemas.openxmlformats.org/officeDocument/2006/relationships/image" Target="../media/image9.jpeg"/><Relationship Id="rId5" Type="http://schemas.openxmlformats.org/officeDocument/2006/relationships/tags" Target="../tags/tag171.xml"/><Relationship Id="rId10" Type="http://schemas.openxmlformats.org/officeDocument/2006/relationships/image" Target="../media/image4.png"/><Relationship Id="rId4" Type="http://schemas.openxmlformats.org/officeDocument/2006/relationships/tags" Target="../tags/tag170.xml"/><Relationship Id="rId9"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tags" Target="../tags/tag181.xml"/><Relationship Id="rId3" Type="http://schemas.openxmlformats.org/officeDocument/2006/relationships/tags" Target="../tags/tag176.xml"/><Relationship Id="rId7" Type="http://schemas.openxmlformats.org/officeDocument/2006/relationships/tags" Target="../tags/tag180.xml"/><Relationship Id="rId12" Type="http://schemas.openxmlformats.org/officeDocument/2006/relationships/image" Target="../media/image11.png"/><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tags" Target="../tags/tag179.xml"/><Relationship Id="rId11" Type="http://schemas.openxmlformats.org/officeDocument/2006/relationships/image" Target="../media/image10.png"/><Relationship Id="rId5" Type="http://schemas.openxmlformats.org/officeDocument/2006/relationships/tags" Target="../tags/tag178.xml"/><Relationship Id="rId10" Type="http://schemas.openxmlformats.org/officeDocument/2006/relationships/notesSlide" Target="../notesSlides/notesSlide16.xml"/><Relationship Id="rId4" Type="http://schemas.openxmlformats.org/officeDocument/2006/relationships/tags" Target="../tags/tag177.xml"/><Relationship Id="rId9"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tags" Target="../tags/tag189.xml"/><Relationship Id="rId3" Type="http://schemas.openxmlformats.org/officeDocument/2006/relationships/tags" Target="../tags/tag184.xml"/><Relationship Id="rId7" Type="http://schemas.openxmlformats.org/officeDocument/2006/relationships/tags" Target="../tags/tag188.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tags" Target="../tags/tag187.xml"/><Relationship Id="rId11" Type="http://schemas.openxmlformats.org/officeDocument/2006/relationships/notesSlide" Target="../notesSlides/notesSlide17.xml"/><Relationship Id="rId5" Type="http://schemas.openxmlformats.org/officeDocument/2006/relationships/tags" Target="../tags/tag186.xml"/><Relationship Id="rId10" Type="http://schemas.openxmlformats.org/officeDocument/2006/relationships/slideLayout" Target="../slideLayouts/slideLayout2.xml"/><Relationship Id="rId4" Type="http://schemas.openxmlformats.org/officeDocument/2006/relationships/tags" Target="../tags/tag185.xml"/><Relationship Id="rId9" Type="http://schemas.openxmlformats.org/officeDocument/2006/relationships/tags" Target="../tags/tag190.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93.xml"/><Relationship Id="rId7" Type="http://schemas.openxmlformats.org/officeDocument/2006/relationships/tags" Target="../tags/tag197.xml"/><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tags" Target="../tags/tag196.xml"/><Relationship Id="rId5" Type="http://schemas.openxmlformats.org/officeDocument/2006/relationships/tags" Target="../tags/tag195.xml"/><Relationship Id="rId10" Type="http://schemas.openxmlformats.org/officeDocument/2006/relationships/image" Target="../media/image12.jpeg"/><Relationship Id="rId4" Type="http://schemas.openxmlformats.org/officeDocument/2006/relationships/tags" Target="../tags/tag194.xml"/><Relationship Id="rId9"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tags" Target="../tags/tag205.xml"/><Relationship Id="rId3" Type="http://schemas.openxmlformats.org/officeDocument/2006/relationships/tags" Target="../tags/tag200.xml"/><Relationship Id="rId7" Type="http://schemas.openxmlformats.org/officeDocument/2006/relationships/tags" Target="../tags/tag204.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tags" Target="../tags/tag203.xml"/><Relationship Id="rId11" Type="http://schemas.openxmlformats.org/officeDocument/2006/relationships/image" Target="../media/image13.jpeg"/><Relationship Id="rId5" Type="http://schemas.openxmlformats.org/officeDocument/2006/relationships/tags" Target="../tags/tag202.xml"/><Relationship Id="rId10" Type="http://schemas.openxmlformats.org/officeDocument/2006/relationships/notesSlide" Target="../notesSlides/notesSlide19.xml"/><Relationship Id="rId4" Type="http://schemas.openxmlformats.org/officeDocument/2006/relationships/tags" Target="../tags/tag201.xml"/><Relationship Id="rId9"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23.xml"/><Relationship Id="rId7" Type="http://schemas.openxmlformats.org/officeDocument/2006/relationships/slideLayout" Target="../slideLayouts/slideLayout7.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208.xml"/><Relationship Id="rId7" Type="http://schemas.openxmlformats.org/officeDocument/2006/relationships/tags" Target="../tags/tag212.xml"/><Relationship Id="rId2" Type="http://schemas.openxmlformats.org/officeDocument/2006/relationships/tags" Target="../tags/tag207.xml"/><Relationship Id="rId1" Type="http://schemas.openxmlformats.org/officeDocument/2006/relationships/tags" Target="../tags/tag206.xml"/><Relationship Id="rId6" Type="http://schemas.openxmlformats.org/officeDocument/2006/relationships/tags" Target="../tags/tag211.xml"/><Relationship Id="rId11" Type="http://schemas.openxmlformats.org/officeDocument/2006/relationships/image" Target="../media/image14.jpeg"/><Relationship Id="rId5" Type="http://schemas.openxmlformats.org/officeDocument/2006/relationships/tags" Target="../tags/tag210.xml"/><Relationship Id="rId10" Type="http://schemas.openxmlformats.org/officeDocument/2006/relationships/image" Target="../media/image4.png"/><Relationship Id="rId4" Type="http://schemas.openxmlformats.org/officeDocument/2006/relationships/tags" Target="../tags/tag209.xml"/><Relationship Id="rId9"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15.xml"/><Relationship Id="rId7" Type="http://schemas.openxmlformats.org/officeDocument/2006/relationships/tags" Target="../tags/tag219.xml"/><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tags" Target="../tags/tag218.xml"/><Relationship Id="rId5" Type="http://schemas.openxmlformats.org/officeDocument/2006/relationships/tags" Target="../tags/tag217.xml"/><Relationship Id="rId4" Type="http://schemas.openxmlformats.org/officeDocument/2006/relationships/tags" Target="../tags/tag216.xml"/><Relationship Id="rId9"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22.xml"/><Relationship Id="rId7" Type="http://schemas.openxmlformats.org/officeDocument/2006/relationships/tags" Target="../tags/tag226.xml"/><Relationship Id="rId2" Type="http://schemas.openxmlformats.org/officeDocument/2006/relationships/tags" Target="../tags/tag221.xml"/><Relationship Id="rId1" Type="http://schemas.openxmlformats.org/officeDocument/2006/relationships/tags" Target="../tags/tag220.xml"/><Relationship Id="rId6" Type="http://schemas.openxmlformats.org/officeDocument/2006/relationships/tags" Target="../tags/tag225.xml"/><Relationship Id="rId5" Type="http://schemas.openxmlformats.org/officeDocument/2006/relationships/tags" Target="../tags/tag224.xml"/><Relationship Id="rId4" Type="http://schemas.openxmlformats.org/officeDocument/2006/relationships/tags" Target="../tags/tag223.xml"/><Relationship Id="rId9"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3.xml"/><Relationship Id="rId3" Type="http://schemas.openxmlformats.org/officeDocument/2006/relationships/tags" Target="../tags/tag229.xml"/><Relationship Id="rId7" Type="http://schemas.openxmlformats.org/officeDocument/2006/relationships/slideLayout" Target="../slideLayouts/slideLayout7.xml"/><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tags" Target="../tags/tag232.xml"/><Relationship Id="rId5" Type="http://schemas.openxmlformats.org/officeDocument/2006/relationships/tags" Target="../tags/tag231.xml"/><Relationship Id="rId4" Type="http://schemas.openxmlformats.org/officeDocument/2006/relationships/tags" Target="../tags/tag230.xml"/><Relationship Id="rId9"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35.xml"/><Relationship Id="rId7" Type="http://schemas.openxmlformats.org/officeDocument/2006/relationships/tags" Target="../tags/tag239.xml"/><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tags" Target="../tags/tag238.xml"/><Relationship Id="rId11" Type="http://schemas.openxmlformats.org/officeDocument/2006/relationships/image" Target="../media/image16.jpeg"/><Relationship Id="rId5" Type="http://schemas.openxmlformats.org/officeDocument/2006/relationships/tags" Target="../tags/tag237.xml"/><Relationship Id="rId10" Type="http://schemas.openxmlformats.org/officeDocument/2006/relationships/image" Target="../media/image15.png"/><Relationship Id="rId4" Type="http://schemas.openxmlformats.org/officeDocument/2006/relationships/tags" Target="../tags/tag236.xml"/><Relationship Id="rId9"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242.xml"/><Relationship Id="rId7" Type="http://schemas.openxmlformats.org/officeDocument/2006/relationships/notesSlide" Target="../notesSlides/notesSlide25.xml"/><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slideLayout" Target="../slideLayouts/slideLayout2.xml"/><Relationship Id="rId5" Type="http://schemas.openxmlformats.org/officeDocument/2006/relationships/tags" Target="../tags/tag244.xml"/><Relationship Id="rId4" Type="http://schemas.openxmlformats.org/officeDocument/2006/relationships/tags" Target="../tags/tag243.xml"/></Relationships>
</file>

<file path=ppt/slides/_rels/slide2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247.xml"/><Relationship Id="rId7" Type="http://schemas.openxmlformats.org/officeDocument/2006/relationships/notesSlide" Target="../notesSlides/notesSlide26.xml"/><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slideLayout" Target="../slideLayouts/slideLayout2.xml"/><Relationship Id="rId5" Type="http://schemas.openxmlformats.org/officeDocument/2006/relationships/tags" Target="../tags/tag249.xml"/><Relationship Id="rId4" Type="http://schemas.openxmlformats.org/officeDocument/2006/relationships/tags" Target="../tags/tag248.xml"/><Relationship Id="rId9" Type="http://schemas.openxmlformats.org/officeDocument/2006/relationships/image" Target="../media/image18.png"/></Relationships>
</file>

<file path=ppt/slides/_rels/slide2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252.xml"/><Relationship Id="rId7" Type="http://schemas.openxmlformats.org/officeDocument/2006/relationships/notesSlide" Target="../notesSlides/notesSlide27.xml"/><Relationship Id="rId2" Type="http://schemas.openxmlformats.org/officeDocument/2006/relationships/tags" Target="../tags/tag251.xml"/><Relationship Id="rId1" Type="http://schemas.openxmlformats.org/officeDocument/2006/relationships/tags" Target="../tags/tag250.xml"/><Relationship Id="rId6" Type="http://schemas.openxmlformats.org/officeDocument/2006/relationships/slideLayout" Target="../slideLayouts/slideLayout2.xml"/><Relationship Id="rId5" Type="http://schemas.openxmlformats.org/officeDocument/2006/relationships/tags" Target="../tags/tag254.xml"/><Relationship Id="rId4" Type="http://schemas.openxmlformats.org/officeDocument/2006/relationships/tags" Target="../tags/tag253.xml"/><Relationship Id="rId9" Type="http://schemas.openxmlformats.org/officeDocument/2006/relationships/image" Target="../media/image19.png"/></Relationships>
</file>

<file path=ppt/slides/_rels/slide28.xml.rels><?xml version="1.0" encoding="UTF-8" standalone="yes"?>
<Relationships xmlns="http://schemas.openxmlformats.org/package/2006/relationships"><Relationship Id="rId8" Type="http://schemas.openxmlformats.org/officeDocument/2006/relationships/notesSlide" Target="../notesSlides/notesSlide28.xml"/><Relationship Id="rId3" Type="http://schemas.openxmlformats.org/officeDocument/2006/relationships/tags" Target="../tags/tag257.xml"/><Relationship Id="rId7" Type="http://schemas.openxmlformats.org/officeDocument/2006/relationships/slideLayout" Target="../slideLayouts/slideLayout2.xml"/><Relationship Id="rId2" Type="http://schemas.openxmlformats.org/officeDocument/2006/relationships/tags" Target="../tags/tag256.xml"/><Relationship Id="rId1" Type="http://schemas.openxmlformats.org/officeDocument/2006/relationships/tags" Target="../tags/tag255.xml"/><Relationship Id="rId6" Type="http://schemas.openxmlformats.org/officeDocument/2006/relationships/tags" Target="../tags/tag260.xml"/><Relationship Id="rId5" Type="http://schemas.openxmlformats.org/officeDocument/2006/relationships/tags" Target="../tags/tag259.xml"/><Relationship Id="rId10" Type="http://schemas.openxmlformats.org/officeDocument/2006/relationships/image" Target="../media/image20.png"/><Relationship Id="rId4" Type="http://schemas.openxmlformats.org/officeDocument/2006/relationships/tags" Target="../tags/tag258.xml"/><Relationship Id="rId9" Type="http://schemas.openxmlformats.org/officeDocument/2006/relationships/image" Target="../media/image15.png"/></Relationships>
</file>

<file path=ppt/slides/_rels/slide29.xml.rels><?xml version="1.0" encoding="UTF-8" standalone="yes"?>
<Relationships xmlns="http://schemas.openxmlformats.org/package/2006/relationships"><Relationship Id="rId8" Type="http://schemas.openxmlformats.org/officeDocument/2006/relationships/notesSlide" Target="../notesSlides/notesSlide29.xml"/><Relationship Id="rId3" Type="http://schemas.openxmlformats.org/officeDocument/2006/relationships/tags" Target="../tags/tag263.xml"/><Relationship Id="rId7" Type="http://schemas.openxmlformats.org/officeDocument/2006/relationships/slideLayout" Target="../slideLayouts/slideLayout2.xml"/><Relationship Id="rId2" Type="http://schemas.openxmlformats.org/officeDocument/2006/relationships/tags" Target="../tags/tag262.xml"/><Relationship Id="rId1" Type="http://schemas.openxmlformats.org/officeDocument/2006/relationships/tags" Target="../tags/tag261.xml"/><Relationship Id="rId6" Type="http://schemas.openxmlformats.org/officeDocument/2006/relationships/tags" Target="../tags/tag266.xml"/><Relationship Id="rId5" Type="http://schemas.openxmlformats.org/officeDocument/2006/relationships/tags" Target="../tags/tag265.xml"/><Relationship Id="rId10" Type="http://schemas.openxmlformats.org/officeDocument/2006/relationships/image" Target="../media/image21.png"/><Relationship Id="rId4" Type="http://schemas.openxmlformats.org/officeDocument/2006/relationships/tags" Target="../tags/tag264.xml"/><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9"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tags" Target="../tags/tag269.xml"/><Relationship Id="rId7" Type="http://schemas.openxmlformats.org/officeDocument/2006/relationships/image" Target="../media/image5.png"/><Relationship Id="rId2" Type="http://schemas.openxmlformats.org/officeDocument/2006/relationships/tags" Target="../tags/tag268.xml"/><Relationship Id="rId1" Type="http://schemas.openxmlformats.org/officeDocument/2006/relationships/tags" Target="../tags/tag267.xml"/><Relationship Id="rId6" Type="http://schemas.openxmlformats.org/officeDocument/2006/relationships/notesSlide" Target="../notesSlides/notesSlide30.xml"/><Relationship Id="rId5" Type="http://schemas.openxmlformats.org/officeDocument/2006/relationships/slideLayout" Target="../slideLayouts/slideLayout12.xml"/><Relationship Id="rId4" Type="http://schemas.openxmlformats.org/officeDocument/2006/relationships/tags" Target="../tags/tag270.xml"/></Relationships>
</file>

<file path=ppt/slides/_rels/slide4.xml.rels><?xml version="1.0" encoding="UTF-8" standalone="yes"?>
<Relationships xmlns="http://schemas.openxmlformats.org/package/2006/relationships"><Relationship Id="rId8" Type="http://schemas.openxmlformats.org/officeDocument/2006/relationships/tags" Target="../tags/tag41.xml"/><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image" Target="../media/image5.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notesSlide" Target="../notesSlides/notesSlide4.xml"/><Relationship Id="rId5" Type="http://schemas.openxmlformats.org/officeDocument/2006/relationships/tags" Target="../tags/tag38.xml"/><Relationship Id="rId10" Type="http://schemas.openxmlformats.org/officeDocument/2006/relationships/slideLayout" Target="../slideLayouts/slideLayout2.xml"/><Relationship Id="rId4" Type="http://schemas.openxmlformats.org/officeDocument/2006/relationships/tags" Target="../tags/tag37.xml"/><Relationship Id="rId9" Type="http://schemas.openxmlformats.org/officeDocument/2006/relationships/tags" Target="../tags/tag42.xml"/></Relationships>
</file>

<file path=ppt/slides/_rels/slide5.xml.rels><?xml version="1.0" encoding="UTF-8" standalone="yes"?>
<Relationships xmlns="http://schemas.openxmlformats.org/package/2006/relationships"><Relationship Id="rId8" Type="http://schemas.openxmlformats.org/officeDocument/2006/relationships/tags" Target="../tags/tag50.xml"/><Relationship Id="rId3" Type="http://schemas.openxmlformats.org/officeDocument/2006/relationships/tags" Target="../tags/tag45.xml"/><Relationship Id="rId7" Type="http://schemas.openxmlformats.org/officeDocument/2006/relationships/tags" Target="../tags/tag49.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notesSlide" Target="../notesSlides/notesSlide5.xml"/><Relationship Id="rId5" Type="http://schemas.openxmlformats.org/officeDocument/2006/relationships/tags" Target="../tags/tag47.xml"/><Relationship Id="rId10" Type="http://schemas.openxmlformats.org/officeDocument/2006/relationships/slideLayout" Target="../slideLayouts/slideLayout13.xml"/><Relationship Id="rId4" Type="http://schemas.openxmlformats.org/officeDocument/2006/relationships/tags" Target="../tags/tag46.xml"/><Relationship Id="rId9" Type="http://schemas.openxmlformats.org/officeDocument/2006/relationships/tags" Target="../tags/tag51.xml"/></Relationships>
</file>

<file path=ppt/slides/_rels/slide6.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image" Target="../media/image6.jpeg"/><Relationship Id="rId3" Type="http://schemas.openxmlformats.org/officeDocument/2006/relationships/tags" Target="../tags/tag54.xml"/><Relationship Id="rId7" Type="http://schemas.openxmlformats.org/officeDocument/2006/relationships/tags" Target="../tags/tag58.xml"/><Relationship Id="rId12" Type="http://schemas.openxmlformats.org/officeDocument/2006/relationships/image" Target="../media/image5.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notesSlide" Target="../notesSlides/notesSlide6.xml"/><Relationship Id="rId5" Type="http://schemas.openxmlformats.org/officeDocument/2006/relationships/tags" Target="../tags/tag56.xml"/><Relationship Id="rId10" Type="http://schemas.openxmlformats.org/officeDocument/2006/relationships/slideLayout" Target="../slideLayouts/slideLayout13.xml"/><Relationship Id="rId4" Type="http://schemas.openxmlformats.org/officeDocument/2006/relationships/tags" Target="../tags/tag55.xml"/><Relationship Id="rId9" Type="http://schemas.openxmlformats.org/officeDocument/2006/relationships/tags" Target="../tags/tag60.xml"/></Relationships>
</file>

<file path=ppt/slides/_rels/slide7.xml.rels><?xml version="1.0" encoding="UTF-8" standalone="yes"?>
<Relationships xmlns="http://schemas.openxmlformats.org/package/2006/relationships"><Relationship Id="rId8" Type="http://schemas.openxmlformats.org/officeDocument/2006/relationships/tags" Target="../tags/tag68.xml"/><Relationship Id="rId13" Type="http://schemas.openxmlformats.org/officeDocument/2006/relationships/tags" Target="../tags/tag73.xml"/><Relationship Id="rId3" Type="http://schemas.openxmlformats.org/officeDocument/2006/relationships/tags" Target="../tags/tag63.xml"/><Relationship Id="rId7" Type="http://schemas.openxmlformats.org/officeDocument/2006/relationships/tags" Target="../tags/tag67.xml"/><Relationship Id="rId12" Type="http://schemas.openxmlformats.org/officeDocument/2006/relationships/tags" Target="../tags/tag72.xml"/><Relationship Id="rId2" Type="http://schemas.openxmlformats.org/officeDocument/2006/relationships/tags" Target="../tags/tag62.xml"/><Relationship Id="rId16" Type="http://schemas.openxmlformats.org/officeDocument/2006/relationships/notesSlide" Target="../notesSlides/notesSlide7.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tags" Target="../tags/tag71.xml"/><Relationship Id="rId5" Type="http://schemas.openxmlformats.org/officeDocument/2006/relationships/tags" Target="../tags/tag65.xml"/><Relationship Id="rId15" Type="http://schemas.openxmlformats.org/officeDocument/2006/relationships/slideLayout" Target="../slideLayouts/slideLayout7.xml"/><Relationship Id="rId10" Type="http://schemas.openxmlformats.org/officeDocument/2006/relationships/tags" Target="../tags/tag70.xml"/><Relationship Id="rId4" Type="http://schemas.openxmlformats.org/officeDocument/2006/relationships/tags" Target="../tags/tag64.xml"/><Relationship Id="rId9" Type="http://schemas.openxmlformats.org/officeDocument/2006/relationships/tags" Target="../tags/tag69.xml"/><Relationship Id="rId14" Type="http://schemas.openxmlformats.org/officeDocument/2006/relationships/tags" Target="../tags/tag74.xml"/></Relationships>
</file>

<file path=ppt/slides/_rels/slide8.xml.rels><?xml version="1.0" encoding="UTF-8" standalone="yes"?>
<Relationships xmlns="http://schemas.openxmlformats.org/package/2006/relationships"><Relationship Id="rId8" Type="http://schemas.openxmlformats.org/officeDocument/2006/relationships/tags" Target="../tags/tag82.xml"/><Relationship Id="rId13" Type="http://schemas.openxmlformats.org/officeDocument/2006/relationships/tags" Target="../tags/tag87.xml"/><Relationship Id="rId3" Type="http://schemas.openxmlformats.org/officeDocument/2006/relationships/tags" Target="../tags/tag77.xml"/><Relationship Id="rId7" Type="http://schemas.openxmlformats.org/officeDocument/2006/relationships/tags" Target="../tags/tag81.xml"/><Relationship Id="rId12" Type="http://schemas.openxmlformats.org/officeDocument/2006/relationships/tags" Target="../tags/tag86.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tags" Target="../tags/tag85.xml"/><Relationship Id="rId5" Type="http://schemas.openxmlformats.org/officeDocument/2006/relationships/tags" Target="../tags/tag79.xml"/><Relationship Id="rId15" Type="http://schemas.openxmlformats.org/officeDocument/2006/relationships/notesSlide" Target="../notesSlides/notesSlide8.xml"/><Relationship Id="rId10" Type="http://schemas.openxmlformats.org/officeDocument/2006/relationships/tags" Target="../tags/tag84.xml"/><Relationship Id="rId4" Type="http://schemas.openxmlformats.org/officeDocument/2006/relationships/tags" Target="../tags/tag78.xml"/><Relationship Id="rId9" Type="http://schemas.openxmlformats.org/officeDocument/2006/relationships/tags" Target="../tags/tag83.xml"/><Relationship Id="rId1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tags" Target="../tags/tag95.xml"/><Relationship Id="rId13" Type="http://schemas.openxmlformats.org/officeDocument/2006/relationships/image" Target="../media/image4.png"/><Relationship Id="rId3" Type="http://schemas.openxmlformats.org/officeDocument/2006/relationships/tags" Target="../tags/tag90.xml"/><Relationship Id="rId7" Type="http://schemas.openxmlformats.org/officeDocument/2006/relationships/tags" Target="../tags/tag94.xml"/><Relationship Id="rId12" Type="http://schemas.openxmlformats.org/officeDocument/2006/relationships/notesSlide" Target="../notesSlides/notesSlide9.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tags" Target="../tags/tag93.xml"/><Relationship Id="rId11" Type="http://schemas.openxmlformats.org/officeDocument/2006/relationships/slideLayout" Target="../slideLayouts/slideLayout2.xml"/><Relationship Id="rId5" Type="http://schemas.openxmlformats.org/officeDocument/2006/relationships/tags" Target="../tags/tag92.xml"/><Relationship Id="rId10" Type="http://schemas.openxmlformats.org/officeDocument/2006/relationships/tags" Target="../tags/tag97.xml"/><Relationship Id="rId4" Type="http://schemas.openxmlformats.org/officeDocument/2006/relationships/tags" Target="../tags/tag91.xml"/><Relationship Id="rId9" Type="http://schemas.openxmlformats.org/officeDocument/2006/relationships/tags" Target="../tags/tag9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custDataLst>
              <p:tags r:id="rId2"/>
            </p:custDataLst>
          </p:nvPr>
        </p:nvSpPr>
        <p:spPr>
          <a:xfrm>
            <a:off x="4343400" y="1981200"/>
            <a:ext cx="6019800" cy="1752600"/>
          </a:xfrm>
        </p:spPr>
        <p:txBody>
          <a:bodyPr>
            <a:normAutofit fontScale="90000"/>
          </a:bodyPr>
          <a:lstStyle/>
          <a:p>
            <a:pPr eaLnBrk="1" hangingPunct="1"/>
            <a:r>
              <a:rPr lang="en-US" sz="4800" dirty="0">
                <a:solidFill>
                  <a:schemeClr val="tx1"/>
                </a:solidFill>
                <a:latin typeface="Arial" panose="020B0604020202020204" pitchFamily="34" charset="0"/>
                <a:cs typeface="Arial" panose="020B0604020202020204" pitchFamily="34" charset="0"/>
              </a:rPr>
              <a:t>Your </a:t>
            </a:r>
            <a:br>
              <a:rPr lang="en-US" sz="4800" dirty="0">
                <a:solidFill>
                  <a:schemeClr val="tx1"/>
                </a:solidFill>
                <a:latin typeface="Arial" panose="020B0604020202020204" pitchFamily="34" charset="0"/>
                <a:cs typeface="Arial" panose="020B0604020202020204" pitchFamily="34" charset="0"/>
              </a:rPr>
            </a:br>
            <a:r>
              <a:rPr lang="en-US" sz="4800" dirty="0">
                <a:solidFill>
                  <a:schemeClr val="tx1"/>
                </a:solidFill>
                <a:latin typeface="Arial" panose="020B0604020202020204" pitchFamily="34" charset="0"/>
                <a:cs typeface="Arial" panose="020B0604020202020204" pitchFamily="34" charset="0"/>
              </a:rPr>
              <a:t>group plan </a:t>
            </a:r>
            <a:br>
              <a:rPr lang="en-US" sz="4800" dirty="0">
                <a:solidFill>
                  <a:schemeClr val="tx1"/>
                </a:solidFill>
                <a:latin typeface="Arial" panose="020B0604020202020204" pitchFamily="34" charset="0"/>
                <a:cs typeface="Arial" panose="020B0604020202020204" pitchFamily="34" charset="0"/>
              </a:rPr>
            </a:br>
            <a:r>
              <a:rPr lang="en-US" sz="4800" dirty="0">
                <a:solidFill>
                  <a:schemeClr val="tx1"/>
                </a:solidFill>
                <a:latin typeface="Arial" panose="020B0604020202020204" pitchFamily="34" charset="0"/>
                <a:cs typeface="Arial" panose="020B0604020202020204" pitchFamily="34" charset="0"/>
              </a:rPr>
              <a:t>at work</a:t>
            </a:r>
          </a:p>
        </p:txBody>
      </p:sp>
      <p:sp>
        <p:nvSpPr>
          <p:cNvPr id="6" name="Rectangle 11"/>
          <p:cNvSpPr>
            <a:spLocks noChangeArrowheads="1"/>
          </p:cNvSpPr>
          <p:nvPr/>
        </p:nvSpPr>
        <p:spPr bwMode="auto">
          <a:xfrm>
            <a:off x="0" y="4267200"/>
            <a:ext cx="9144000" cy="1143000"/>
          </a:xfrm>
          <a:prstGeom prst="rect">
            <a:avLst/>
          </a:prstGeom>
          <a:solidFill>
            <a:srgbClr val="EAAB00"/>
          </a:solidFill>
          <a:ln>
            <a:noFill/>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ea typeface="Arial Regular" charset="0"/>
            </a:endParaRPr>
          </a:p>
        </p:txBody>
      </p:sp>
      <p:sp>
        <p:nvSpPr>
          <p:cNvPr id="2" name="Rectangle 1"/>
          <p:cNvSpPr/>
          <p:nvPr/>
        </p:nvSpPr>
        <p:spPr>
          <a:xfrm>
            <a:off x="-190500" y="4546312"/>
            <a:ext cx="9067800" cy="584775"/>
          </a:xfrm>
          <a:prstGeom prst="rect">
            <a:avLst/>
          </a:prstGeom>
        </p:spPr>
        <p:txBody>
          <a:bodyPr wrap="square">
            <a:spAutoFit/>
          </a:bodyPr>
          <a:lstStyle/>
          <a:p>
            <a:pPr>
              <a:spcBef>
                <a:spcPct val="50000"/>
              </a:spcBef>
              <a:spcAft>
                <a:spcPct val="0"/>
              </a:spcAft>
              <a:buClrTx/>
              <a:buSzTx/>
              <a:buFontTx/>
              <a:buNone/>
            </a:pPr>
            <a:r>
              <a:rPr lang="en-US" sz="3200" dirty="0">
                <a:solidFill>
                  <a:schemeClr val="bg1"/>
                </a:solidFill>
                <a:latin typeface="Arial Regular" charset="0"/>
              </a:rPr>
              <a:t>	</a:t>
            </a:r>
            <a:r>
              <a:rPr lang="en-US" sz="3200" dirty="0">
                <a:solidFill>
                  <a:schemeClr val="bg1"/>
                </a:solidFill>
                <a:latin typeface="Arial" panose="020B0604020202020204" pitchFamily="34" charset="0"/>
                <a:cs typeface="Arial" panose="020B0604020202020204" pitchFamily="34" charset="0"/>
              </a:rPr>
              <a:t>Securing your future with your group plan</a:t>
            </a:r>
          </a:p>
        </p:txBody>
      </p:sp>
      <p:sp>
        <p:nvSpPr>
          <p:cNvPr id="8" name="Rectangle 11"/>
          <p:cNvSpPr>
            <a:spLocks noChangeArrowheads="1"/>
          </p:cNvSpPr>
          <p:nvPr/>
        </p:nvSpPr>
        <p:spPr bwMode="auto">
          <a:xfrm>
            <a:off x="0" y="5283488"/>
            <a:ext cx="9144000" cy="202912"/>
          </a:xfrm>
          <a:prstGeom prst="rect">
            <a:avLst/>
          </a:prstGeom>
          <a:solidFill>
            <a:srgbClr val="658237"/>
          </a:solidFill>
          <a:ln>
            <a:noFill/>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ea typeface="Arial Regular" charset="0"/>
            </a:endParaRPr>
          </a:p>
        </p:txBody>
      </p:sp>
    </p:spTree>
    <p:custDataLst>
      <p:tags r:id="rId1"/>
    </p:custDataLst>
    <p:extLst>
      <p:ext uri="{BB962C8B-B14F-4D97-AF65-F5344CB8AC3E}">
        <p14:creationId xmlns:p14="http://schemas.microsoft.com/office/powerpoint/2010/main" val="3858124114"/>
      </p:ext>
    </p:extLst>
  </p:cSld>
  <p:clrMapOvr>
    <a:masterClrMapping/>
  </p:clrMapOvr>
  <mc:AlternateContent xmlns:mc="http://schemas.openxmlformats.org/markup-compatibility/2006" xmlns:p14="http://schemas.microsoft.com/office/powerpoint/2010/main">
    <mc:Choice Requires="p14">
      <p:transition spd="slow" p14:dur="2000" advTm="30522"/>
    </mc:Choice>
    <mc:Fallback xmlns="">
      <p:transition spd="slow" advTm="3052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custDataLst>
              <p:tags r:id="rId2"/>
            </p:custDataLst>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Regular" charset="0"/>
            </a:endParaRPr>
          </a:p>
        </p:txBody>
      </p:sp>
      <p:sp>
        <p:nvSpPr>
          <p:cNvPr id="10" name="Rectangle 9"/>
          <p:cNvSpPr>
            <a:spLocks noChangeArrowheads="1"/>
          </p:cNvSpPr>
          <p:nvPr>
            <p:custDataLst>
              <p:tags r:id="rId3"/>
            </p:custDataLst>
          </p:nvPr>
        </p:nvSpPr>
        <p:spPr bwMode="auto">
          <a:xfrm>
            <a:off x="-27432" y="2209800"/>
            <a:ext cx="9171432" cy="2514600"/>
          </a:xfrm>
          <a:prstGeom prst="rect">
            <a:avLst/>
          </a:prstGeom>
          <a:solidFill>
            <a:srgbClr val="658237"/>
          </a:solidFill>
          <a:ln w="9525">
            <a:noFill/>
            <a:miter lim="800000"/>
            <a:headEnd/>
            <a:tailEnd/>
          </a:ln>
        </p:spPr>
        <p:txBody>
          <a:bodyPr wrap="none" anchor="ctr"/>
          <a:lstStyle/>
          <a:p>
            <a:pPr>
              <a:defRPr/>
            </a:pPr>
            <a:endParaRPr lang="en-US" dirty="0">
              <a:latin typeface="Arial Regular" charset="0"/>
              <a:ea typeface="Arial Regular" charset="0"/>
            </a:endParaRPr>
          </a:p>
        </p:txBody>
      </p:sp>
      <p:sp>
        <p:nvSpPr>
          <p:cNvPr id="11270" name="Rectangle 7"/>
          <p:cNvSpPr>
            <a:spLocks noChangeArrowheads="1"/>
          </p:cNvSpPr>
          <p:nvPr>
            <p:custDataLst>
              <p:tags r:id="rId4"/>
            </p:custDataLst>
          </p:nvPr>
        </p:nvSpPr>
        <p:spPr bwMode="auto">
          <a:xfrm rot="10800000">
            <a:off x="0" y="4724400"/>
            <a:ext cx="9144000" cy="381000"/>
          </a:xfrm>
          <a:prstGeom prst="rect">
            <a:avLst/>
          </a:prstGeom>
          <a:gradFill rotWithShape="1">
            <a:gsLst>
              <a:gs pos="0">
                <a:srgbClr val="EAAB00"/>
              </a:gs>
              <a:gs pos="100000">
                <a:srgbClr val="F7DF9F"/>
              </a:gs>
            </a:gsLst>
            <a:lin ang="0" scaled="1"/>
          </a:gradFill>
          <a:ln>
            <a:noFill/>
          </a:ln>
        </p:spPr>
        <p:txBody>
          <a:bodyPr wrap="none" anchor="ctr"/>
          <a:lstStyle/>
          <a:p>
            <a:endParaRPr lang="en-US" dirty="0">
              <a:latin typeface="Arial Regular" charset="0"/>
            </a:endParaRPr>
          </a:p>
        </p:txBody>
      </p:sp>
      <p:sp>
        <p:nvSpPr>
          <p:cNvPr id="11271" name="Rectangle 7"/>
          <p:cNvSpPr>
            <a:spLocks noChangeArrowheads="1"/>
          </p:cNvSpPr>
          <p:nvPr>
            <p:custDataLst>
              <p:tags r:id="rId5"/>
            </p:custDataLst>
          </p:nvPr>
        </p:nvSpPr>
        <p:spPr bwMode="auto">
          <a:xfrm>
            <a:off x="0" y="1828800"/>
            <a:ext cx="9144000" cy="381000"/>
          </a:xfrm>
          <a:prstGeom prst="rect">
            <a:avLst/>
          </a:prstGeom>
          <a:gradFill rotWithShape="1">
            <a:gsLst>
              <a:gs pos="0">
                <a:srgbClr val="EAAB00"/>
              </a:gs>
              <a:gs pos="100000">
                <a:srgbClr val="F7DF9F"/>
              </a:gs>
            </a:gsLst>
            <a:lin ang="0" scaled="1"/>
          </a:gradFill>
          <a:ln>
            <a:noFill/>
          </a:ln>
        </p:spPr>
        <p:txBody>
          <a:bodyPr wrap="none" anchor="ctr"/>
          <a:lstStyle/>
          <a:p>
            <a:endParaRPr lang="en-US" dirty="0">
              <a:latin typeface="Arial Regular" charset="0"/>
            </a:endParaRPr>
          </a:p>
        </p:txBody>
      </p:sp>
      <p:sp>
        <p:nvSpPr>
          <p:cNvPr id="187398" name="Text Box 6"/>
          <p:cNvSpPr txBox="1">
            <a:spLocks noChangeArrowheads="1"/>
          </p:cNvSpPr>
          <p:nvPr>
            <p:custDataLst>
              <p:tags r:id="rId6"/>
            </p:custDataLst>
          </p:nvPr>
        </p:nvSpPr>
        <p:spPr bwMode="auto">
          <a:xfrm>
            <a:off x="0" y="3048000"/>
            <a:ext cx="5943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en-US" sz="4000" dirty="0">
                <a:solidFill>
                  <a:schemeClr val="bg1"/>
                </a:solidFill>
                <a:ea typeface="Arial Regular" charset="0"/>
              </a:rPr>
              <a:t>Investing details</a:t>
            </a:r>
          </a:p>
        </p:txBody>
      </p:sp>
      <p:pic>
        <p:nvPicPr>
          <p:cNvPr id="11274" name="Picture 14" descr="canadian-mone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86400" y="2514600"/>
            <a:ext cx="2838450"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Rectangle 15"/>
          <p:cNvSpPr>
            <a:spLocks noChangeArrowheads="1"/>
          </p:cNvSpPr>
          <p:nvPr>
            <p:custDataLst>
              <p:tags r:id="rId7"/>
            </p:custDataLst>
          </p:nvPr>
        </p:nvSpPr>
        <p:spPr bwMode="auto">
          <a:xfrm>
            <a:off x="5486400" y="2514600"/>
            <a:ext cx="2833688" cy="1828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Regular" charset="0"/>
            </a:endParaRPr>
          </a:p>
        </p:txBody>
      </p:sp>
    </p:spTree>
    <p:custDataLst>
      <p:tags r:id="rId1"/>
    </p:custDataLst>
    <p:extLst>
      <p:ext uri="{BB962C8B-B14F-4D97-AF65-F5344CB8AC3E}">
        <p14:creationId xmlns:p14="http://schemas.microsoft.com/office/powerpoint/2010/main" val="2543066777"/>
      </p:ext>
    </p:extLst>
  </p:cSld>
  <p:clrMapOvr>
    <a:masterClrMapping/>
  </p:clrMapOvr>
  <mc:AlternateContent xmlns:mc="http://schemas.openxmlformats.org/markup-compatibility/2006" xmlns:p14="http://schemas.microsoft.com/office/powerpoint/2010/main">
    <mc:Choice Requires="p14">
      <p:transition spd="slow" p14:dur="2000" advTm="10773"/>
    </mc:Choice>
    <mc:Fallback xmlns="">
      <p:transition spd="slow" advTm="1077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ChangeArrowheads="1"/>
          </p:cNvSpPr>
          <p:nvPr>
            <p:custDataLst>
              <p:tags r:id="rId2"/>
            </p:custDataLst>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 typeface="Arial" charset="0"/>
              <a:buNone/>
            </a:pPr>
            <a:endParaRPr lang="en-US" dirty="0">
              <a:latin typeface="Arial Regular" charset="0"/>
            </a:endParaRPr>
          </a:p>
        </p:txBody>
      </p:sp>
      <p:sp>
        <p:nvSpPr>
          <p:cNvPr id="12291" name="Rectangle 8"/>
          <p:cNvSpPr>
            <a:spLocks noChangeArrowheads="1"/>
          </p:cNvSpPr>
          <p:nvPr>
            <p:custDataLst>
              <p:tags r:id="rId3"/>
            </p:custDataLst>
          </p:nvPr>
        </p:nvSpPr>
        <p:spPr bwMode="auto">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pPr>
              <a:buFont typeface="Arial" charset="0"/>
              <a:buNone/>
            </a:pPr>
            <a:endParaRPr lang="en-US" dirty="0">
              <a:latin typeface="Arial Regular" charset="0"/>
            </a:endParaRPr>
          </a:p>
        </p:txBody>
      </p:sp>
      <p:sp>
        <p:nvSpPr>
          <p:cNvPr id="12292" name="Rectangle 10"/>
          <p:cNvSpPr>
            <a:spLocks noChangeArrowheads="1"/>
          </p:cNvSpPr>
          <p:nvPr>
            <p:custDataLst>
              <p:tags r:id="rId4"/>
            </p:custDataLst>
          </p:nvPr>
        </p:nvSpPr>
        <p:spPr bwMode="auto">
          <a:xfrm>
            <a:off x="0" y="1524000"/>
            <a:ext cx="990600" cy="5334000"/>
          </a:xfrm>
          <a:prstGeom prst="rect">
            <a:avLst/>
          </a:prstGeom>
          <a:gradFill rotWithShape="1">
            <a:gsLst>
              <a:gs pos="0">
                <a:srgbClr val="EAAB00"/>
              </a:gs>
              <a:gs pos="100000">
                <a:srgbClr val="F7DF9F"/>
              </a:gs>
            </a:gsLst>
            <a:lin ang="5400000" scaled="1"/>
          </a:gradFill>
          <a:ln>
            <a:noFill/>
          </a:ln>
        </p:spPr>
        <p:txBody>
          <a:bodyPr wrap="none" anchor="ctr"/>
          <a:lstStyle/>
          <a:p>
            <a:pPr>
              <a:buFont typeface="Arial" charset="0"/>
              <a:buNone/>
            </a:pPr>
            <a:endParaRPr lang="en-US" dirty="0">
              <a:latin typeface="Arial Regular" charset="0"/>
            </a:endParaRPr>
          </a:p>
        </p:txBody>
      </p:sp>
      <p:sp>
        <p:nvSpPr>
          <p:cNvPr id="12297" name="Text Box 3"/>
          <p:cNvSpPr txBox="1">
            <a:spLocks noChangeArrowheads="1"/>
          </p:cNvSpPr>
          <p:nvPr>
            <p:custDataLst>
              <p:tags r:id="rId5"/>
            </p:custDataLst>
          </p:nvPr>
        </p:nvSpPr>
        <p:spPr bwMode="auto">
          <a:xfrm rot="-5431225">
            <a:off x="668700" y="3458647"/>
            <a:ext cx="877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pPr>
            <a:r>
              <a:rPr lang="en-CA" dirty="0">
                <a:ea typeface="Arial Regular" charset="0"/>
              </a:rPr>
              <a:t>Return</a:t>
            </a:r>
          </a:p>
        </p:txBody>
      </p:sp>
      <p:sp>
        <p:nvSpPr>
          <p:cNvPr id="12298" name="Line 4"/>
          <p:cNvSpPr>
            <a:spLocks noChangeShapeType="1"/>
          </p:cNvSpPr>
          <p:nvPr>
            <p:custDataLst>
              <p:tags r:id="rId6"/>
            </p:custDataLst>
          </p:nvPr>
        </p:nvSpPr>
        <p:spPr bwMode="auto">
          <a:xfrm flipV="1">
            <a:off x="1328738" y="1743075"/>
            <a:ext cx="0" cy="4038600"/>
          </a:xfrm>
          <a:prstGeom prst="line">
            <a:avLst/>
          </a:prstGeom>
          <a:noFill/>
          <a:ln w="28575">
            <a:solidFill>
              <a:srgbClr val="545454"/>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Arial Regular" charset="0"/>
            </a:endParaRPr>
          </a:p>
        </p:txBody>
      </p:sp>
      <p:sp>
        <p:nvSpPr>
          <p:cNvPr id="12299" name="Line 5"/>
          <p:cNvSpPr>
            <a:spLocks noChangeShapeType="1"/>
          </p:cNvSpPr>
          <p:nvPr>
            <p:custDataLst>
              <p:tags r:id="rId7"/>
            </p:custDataLst>
          </p:nvPr>
        </p:nvSpPr>
        <p:spPr bwMode="auto">
          <a:xfrm>
            <a:off x="1328738" y="5781675"/>
            <a:ext cx="3922712" cy="0"/>
          </a:xfrm>
          <a:prstGeom prst="line">
            <a:avLst/>
          </a:prstGeom>
          <a:noFill/>
          <a:ln w="28575">
            <a:solidFill>
              <a:srgbClr val="545454"/>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Arial Regular" charset="0"/>
            </a:endParaRPr>
          </a:p>
        </p:txBody>
      </p:sp>
      <p:sp>
        <p:nvSpPr>
          <p:cNvPr id="12300" name="Line 6"/>
          <p:cNvSpPr>
            <a:spLocks noChangeShapeType="1"/>
          </p:cNvSpPr>
          <p:nvPr>
            <p:custDataLst>
              <p:tags r:id="rId8"/>
            </p:custDataLst>
          </p:nvPr>
        </p:nvSpPr>
        <p:spPr bwMode="auto">
          <a:xfrm flipV="1">
            <a:off x="1328738" y="1743075"/>
            <a:ext cx="3598862" cy="4038600"/>
          </a:xfrm>
          <a:prstGeom prst="line">
            <a:avLst/>
          </a:prstGeom>
          <a:noFill/>
          <a:ln w="9525">
            <a:solidFill>
              <a:srgbClr val="545454"/>
            </a:solidFill>
            <a:round/>
            <a:headEnd/>
            <a:tailEnd/>
          </a:ln>
          <a:extLst>
            <a:ext uri="{909E8E84-426E-40DD-AFC4-6F175D3DCCD1}">
              <a14:hiddenFill xmlns:a14="http://schemas.microsoft.com/office/drawing/2010/main">
                <a:noFill/>
              </a14:hiddenFill>
            </a:ext>
          </a:extLst>
        </p:spPr>
        <p:txBody>
          <a:bodyPr/>
          <a:lstStyle/>
          <a:p>
            <a:endParaRPr lang="en-US" dirty="0">
              <a:latin typeface="Arial Regular" charset="0"/>
            </a:endParaRPr>
          </a:p>
        </p:txBody>
      </p:sp>
      <p:sp>
        <p:nvSpPr>
          <p:cNvPr id="12301" name="Text Box 7"/>
          <p:cNvSpPr txBox="1">
            <a:spLocks noChangeArrowheads="1"/>
          </p:cNvSpPr>
          <p:nvPr>
            <p:custDataLst>
              <p:tags r:id="rId9"/>
            </p:custDataLst>
          </p:nvPr>
        </p:nvSpPr>
        <p:spPr bwMode="auto">
          <a:xfrm>
            <a:off x="1389063" y="5753100"/>
            <a:ext cx="555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pPr>
            <a:r>
              <a:rPr lang="en-CA" sz="1600" dirty="0">
                <a:ea typeface="Arial Regular" charset="0"/>
              </a:rPr>
              <a:t>Low</a:t>
            </a:r>
          </a:p>
        </p:txBody>
      </p:sp>
      <p:sp>
        <p:nvSpPr>
          <p:cNvPr id="12302" name="Text Box 8"/>
          <p:cNvSpPr txBox="1">
            <a:spLocks noChangeArrowheads="1"/>
          </p:cNvSpPr>
          <p:nvPr>
            <p:custDataLst>
              <p:tags r:id="rId10"/>
            </p:custDataLst>
          </p:nvPr>
        </p:nvSpPr>
        <p:spPr bwMode="auto">
          <a:xfrm>
            <a:off x="4651375" y="5753100"/>
            <a:ext cx="600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pPr>
            <a:r>
              <a:rPr lang="en-CA" sz="1600" dirty="0">
                <a:ea typeface="Arial Regular" charset="0"/>
              </a:rPr>
              <a:t>High</a:t>
            </a:r>
          </a:p>
        </p:txBody>
      </p:sp>
      <p:sp>
        <p:nvSpPr>
          <p:cNvPr id="12303" name="Text Box 9"/>
          <p:cNvSpPr txBox="1">
            <a:spLocks noChangeArrowheads="1"/>
          </p:cNvSpPr>
          <p:nvPr>
            <p:custDataLst>
              <p:tags r:id="rId11"/>
            </p:custDataLst>
          </p:nvPr>
        </p:nvSpPr>
        <p:spPr bwMode="auto">
          <a:xfrm>
            <a:off x="2898775" y="5881688"/>
            <a:ext cx="6335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pPr>
            <a:r>
              <a:rPr lang="en-CA" dirty="0">
                <a:ea typeface="Arial Regular" charset="0"/>
              </a:rPr>
              <a:t>Risk</a:t>
            </a:r>
          </a:p>
        </p:txBody>
      </p:sp>
      <p:sp>
        <p:nvSpPr>
          <p:cNvPr id="12304" name="Text Box 10"/>
          <p:cNvSpPr txBox="1">
            <a:spLocks noChangeArrowheads="1"/>
          </p:cNvSpPr>
          <p:nvPr>
            <p:custDataLst>
              <p:tags r:id="rId12"/>
            </p:custDataLst>
          </p:nvPr>
        </p:nvSpPr>
        <p:spPr bwMode="auto">
          <a:xfrm rot="-5400000">
            <a:off x="874712" y="5270501"/>
            <a:ext cx="555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pPr>
            <a:r>
              <a:rPr lang="en-CA" sz="1600" dirty="0">
                <a:ea typeface="Arial Regular" charset="0"/>
              </a:rPr>
              <a:t>Low</a:t>
            </a:r>
          </a:p>
        </p:txBody>
      </p:sp>
      <p:sp>
        <p:nvSpPr>
          <p:cNvPr id="12305" name="Text Box 11"/>
          <p:cNvSpPr txBox="1">
            <a:spLocks noChangeArrowheads="1"/>
          </p:cNvSpPr>
          <p:nvPr>
            <p:custDataLst>
              <p:tags r:id="rId13"/>
            </p:custDataLst>
          </p:nvPr>
        </p:nvSpPr>
        <p:spPr bwMode="auto">
          <a:xfrm rot="-5293568">
            <a:off x="857250" y="1985963"/>
            <a:ext cx="600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pPr>
            <a:r>
              <a:rPr lang="en-CA" sz="1600" dirty="0">
                <a:ea typeface="Arial Regular" charset="0"/>
              </a:rPr>
              <a:t>High</a:t>
            </a:r>
          </a:p>
        </p:txBody>
      </p:sp>
      <p:grpSp>
        <p:nvGrpSpPr>
          <p:cNvPr id="35" name="Group 36"/>
          <p:cNvGrpSpPr>
            <a:grpSpLocks/>
          </p:cNvGrpSpPr>
          <p:nvPr/>
        </p:nvGrpSpPr>
        <p:grpSpPr bwMode="auto">
          <a:xfrm>
            <a:off x="2141538" y="2567621"/>
            <a:ext cx="6418319" cy="2255204"/>
            <a:chOff x="1608138" y="2567339"/>
            <a:chExt cx="6418319" cy="2255486"/>
          </a:xfrm>
        </p:grpSpPr>
        <p:sp>
          <p:nvSpPr>
            <p:cNvPr id="12329" name="Oval 15"/>
            <p:cNvSpPr>
              <a:spLocks noChangeArrowheads="1"/>
            </p:cNvSpPr>
            <p:nvPr>
              <p:custDataLst>
                <p:tags r:id="rId27"/>
              </p:custDataLst>
            </p:nvPr>
          </p:nvSpPr>
          <p:spPr bwMode="auto">
            <a:xfrm>
              <a:off x="1608138" y="4427538"/>
              <a:ext cx="381000" cy="395287"/>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Font typeface="Arial" charset="0"/>
                <a:buNone/>
              </a:pPr>
              <a:endParaRPr lang="en-US" sz="2400" dirty="0">
                <a:latin typeface="Arial Regular" charset="0"/>
              </a:endParaRPr>
            </a:p>
          </p:txBody>
        </p:sp>
        <p:sp>
          <p:nvSpPr>
            <p:cNvPr id="12330" name="Text Box 16"/>
            <p:cNvSpPr txBox="1">
              <a:spLocks noChangeArrowheads="1"/>
            </p:cNvSpPr>
            <p:nvPr>
              <p:custDataLst>
                <p:tags r:id="rId28"/>
              </p:custDataLst>
            </p:nvPr>
          </p:nvSpPr>
          <p:spPr bwMode="auto">
            <a:xfrm>
              <a:off x="1989138" y="4486275"/>
              <a:ext cx="692818" cy="307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pPr>
              <a:r>
                <a:rPr lang="en-US" sz="1400" dirty="0">
                  <a:ea typeface="Arial Regular" charset="0"/>
                </a:rPr>
                <a:t>Bonds</a:t>
              </a:r>
              <a:endParaRPr lang="en-CA" sz="1400" dirty="0">
                <a:ea typeface="Arial Regular" charset="0"/>
              </a:endParaRPr>
            </a:p>
          </p:txBody>
        </p:sp>
        <p:sp>
          <p:nvSpPr>
            <p:cNvPr id="12331" name="Text Box 17"/>
            <p:cNvSpPr txBox="1">
              <a:spLocks noChangeArrowheads="1"/>
            </p:cNvSpPr>
            <p:nvPr>
              <p:custDataLst>
                <p:tags r:id="rId29"/>
              </p:custDataLst>
            </p:nvPr>
          </p:nvSpPr>
          <p:spPr bwMode="auto">
            <a:xfrm>
              <a:off x="5283257" y="2567339"/>
              <a:ext cx="2743200" cy="95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spcAft>
                  <a:spcPct val="0"/>
                </a:spcAft>
                <a:buFont typeface="Arial" charset="0"/>
                <a:buNone/>
              </a:pPr>
              <a:r>
                <a:rPr lang="en-US" sz="1400" dirty="0">
                  <a:ea typeface="Arial Regular" charset="0"/>
                </a:rPr>
                <a:t>Bonds (Fixed Income)</a:t>
              </a:r>
            </a:p>
            <a:p>
              <a:pPr eaLnBrk="1" hangingPunct="1">
                <a:spcAft>
                  <a:spcPct val="0"/>
                </a:spcAft>
                <a:buClr>
                  <a:srgbClr val="614D7D"/>
                </a:buClr>
                <a:buFont typeface="Arial" charset="0"/>
                <a:buNone/>
              </a:pPr>
              <a:r>
                <a:rPr lang="en-US" sz="1400" dirty="0">
                  <a:ea typeface="Arial Regular" charset="0"/>
                </a:rPr>
                <a:t>Promise to repay debt</a:t>
              </a:r>
            </a:p>
            <a:p>
              <a:pPr eaLnBrk="1" hangingPunct="1">
                <a:spcAft>
                  <a:spcPct val="0"/>
                </a:spcAft>
                <a:buClr>
                  <a:srgbClr val="614D7D"/>
                </a:buClr>
                <a:buFont typeface="Arial" charset="0"/>
                <a:buNone/>
              </a:pPr>
              <a:r>
                <a:rPr lang="en-US" sz="1400" dirty="0">
                  <a:ea typeface="Arial Regular" charset="0"/>
                </a:rPr>
                <a:t>Pays a rate of interest</a:t>
              </a:r>
            </a:p>
            <a:p>
              <a:pPr eaLnBrk="1" hangingPunct="1">
                <a:spcAft>
                  <a:spcPct val="0"/>
                </a:spcAft>
                <a:buClr>
                  <a:srgbClr val="614D7D"/>
                </a:buClr>
                <a:buFont typeface="Arial" charset="0"/>
                <a:buNone/>
              </a:pPr>
              <a:r>
                <a:rPr lang="en-US" sz="1400" dirty="0">
                  <a:ea typeface="Arial Regular" charset="0"/>
                </a:rPr>
                <a:t>Government and corporate</a:t>
              </a:r>
            </a:p>
          </p:txBody>
        </p:sp>
      </p:grpSp>
      <p:grpSp>
        <p:nvGrpSpPr>
          <p:cNvPr id="39" name="Group 37"/>
          <p:cNvGrpSpPr>
            <a:grpSpLocks/>
          </p:cNvGrpSpPr>
          <p:nvPr/>
        </p:nvGrpSpPr>
        <p:grpSpPr bwMode="auto">
          <a:xfrm>
            <a:off x="1951038" y="1738313"/>
            <a:ext cx="7177880" cy="2896377"/>
            <a:chOff x="1417638" y="1738313"/>
            <a:chExt cx="7177880" cy="2895595"/>
          </a:xfrm>
        </p:grpSpPr>
        <p:sp>
          <p:nvSpPr>
            <p:cNvPr id="12324" name="Oval 18"/>
            <p:cNvSpPr>
              <a:spLocks noChangeArrowheads="1"/>
            </p:cNvSpPr>
            <p:nvPr>
              <p:custDataLst>
                <p:tags r:id="rId22"/>
              </p:custDataLst>
            </p:nvPr>
          </p:nvSpPr>
          <p:spPr bwMode="auto">
            <a:xfrm>
              <a:off x="3581400" y="2241550"/>
              <a:ext cx="381000" cy="395288"/>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Font typeface="Arial" charset="0"/>
                <a:buNone/>
              </a:pPr>
              <a:endParaRPr lang="en-US" sz="2400" dirty="0">
                <a:latin typeface="Arial Regular" charset="0"/>
              </a:endParaRPr>
            </a:p>
          </p:txBody>
        </p:sp>
        <p:sp>
          <p:nvSpPr>
            <p:cNvPr id="12325" name="Oval 19"/>
            <p:cNvSpPr>
              <a:spLocks noChangeArrowheads="1"/>
            </p:cNvSpPr>
            <p:nvPr>
              <p:custDataLst>
                <p:tags r:id="rId23"/>
              </p:custDataLst>
            </p:nvPr>
          </p:nvSpPr>
          <p:spPr bwMode="auto">
            <a:xfrm>
              <a:off x="3124200" y="2241550"/>
              <a:ext cx="381000" cy="395288"/>
            </a:xfrm>
            <a:prstGeom prst="ellipse">
              <a:avLst/>
            </a:prstGeom>
            <a:solidFill>
              <a:srgbClr val="4B8DB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Font typeface="Arial" charset="0"/>
                <a:buNone/>
              </a:pPr>
              <a:endParaRPr lang="en-US" sz="2400" dirty="0">
                <a:latin typeface="Arial Regular" charset="0"/>
              </a:endParaRPr>
            </a:p>
          </p:txBody>
        </p:sp>
        <p:sp>
          <p:nvSpPr>
            <p:cNvPr id="12326" name="Text Box 20"/>
            <p:cNvSpPr txBox="1">
              <a:spLocks noChangeArrowheads="1"/>
            </p:cNvSpPr>
            <p:nvPr>
              <p:custDataLst>
                <p:tags r:id="rId24"/>
              </p:custDataLst>
            </p:nvPr>
          </p:nvSpPr>
          <p:spPr bwMode="auto">
            <a:xfrm>
              <a:off x="1417638" y="1738313"/>
              <a:ext cx="2087431" cy="523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spcAft>
                  <a:spcPct val="0"/>
                </a:spcAft>
                <a:buFont typeface="Arial" charset="0"/>
                <a:buNone/>
              </a:pPr>
              <a:r>
                <a:rPr lang="en-US" sz="1400" dirty="0">
                  <a:ea typeface="Arial Regular" charset="0"/>
                </a:rPr>
                <a:t>Canadian, US, Global &amp;</a:t>
              </a:r>
            </a:p>
            <a:p>
              <a:pPr eaLnBrk="1" hangingPunct="1">
                <a:spcAft>
                  <a:spcPct val="0"/>
                </a:spcAft>
                <a:buFont typeface="Arial" charset="0"/>
                <a:buNone/>
              </a:pPr>
              <a:r>
                <a:rPr lang="en-US" sz="1400" dirty="0">
                  <a:ea typeface="Arial Regular" charset="0"/>
                </a:rPr>
                <a:t>International Equities</a:t>
              </a:r>
              <a:endParaRPr lang="en-CA" sz="1400" dirty="0">
                <a:ea typeface="Arial Regular" charset="0"/>
              </a:endParaRPr>
            </a:p>
          </p:txBody>
        </p:sp>
        <p:sp>
          <p:nvSpPr>
            <p:cNvPr id="12327" name="Oval 21"/>
            <p:cNvSpPr>
              <a:spLocks noChangeArrowheads="1"/>
            </p:cNvSpPr>
            <p:nvPr>
              <p:custDataLst>
                <p:tags r:id="rId25"/>
              </p:custDataLst>
            </p:nvPr>
          </p:nvSpPr>
          <p:spPr bwMode="auto">
            <a:xfrm>
              <a:off x="4038600" y="2239963"/>
              <a:ext cx="381000" cy="395287"/>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Font typeface="Arial" charset="0"/>
                <a:buNone/>
              </a:pPr>
              <a:endParaRPr lang="en-US" sz="2400" dirty="0">
                <a:latin typeface="Arial Regular" charset="0"/>
              </a:endParaRPr>
            </a:p>
          </p:txBody>
        </p:sp>
        <p:sp>
          <p:nvSpPr>
            <p:cNvPr id="12328" name="Text Box 22"/>
            <p:cNvSpPr txBox="1">
              <a:spLocks noChangeArrowheads="1"/>
            </p:cNvSpPr>
            <p:nvPr>
              <p:custDataLst>
                <p:tags r:id="rId26"/>
              </p:custDataLst>
            </p:nvPr>
          </p:nvSpPr>
          <p:spPr bwMode="auto">
            <a:xfrm>
              <a:off x="5242718" y="3680000"/>
              <a:ext cx="3352800" cy="953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15888" algn="l"/>
                </a:tabLst>
                <a:defRPr>
                  <a:solidFill>
                    <a:schemeClr val="tx1"/>
                  </a:solidFill>
                  <a:latin typeface="Arial" charset="0"/>
                  <a:ea typeface="ＭＳ Ｐゴシック" pitchFamily="34" charset="-128"/>
                </a:defRPr>
              </a:lvl1pPr>
              <a:lvl2pPr marL="742950" indent="-285750" eaLnBrk="0" hangingPunct="0">
                <a:tabLst>
                  <a:tab pos="115888" algn="l"/>
                </a:tabLst>
                <a:defRPr>
                  <a:solidFill>
                    <a:schemeClr val="tx1"/>
                  </a:solidFill>
                  <a:latin typeface="Arial" charset="0"/>
                  <a:ea typeface="ＭＳ Ｐゴシック" pitchFamily="34" charset="-128"/>
                </a:defRPr>
              </a:lvl2pPr>
              <a:lvl3pPr marL="1143000" indent="-228600" eaLnBrk="0" hangingPunct="0">
                <a:tabLst>
                  <a:tab pos="115888" algn="l"/>
                </a:tabLst>
                <a:defRPr>
                  <a:solidFill>
                    <a:schemeClr val="tx1"/>
                  </a:solidFill>
                  <a:latin typeface="Arial" charset="0"/>
                  <a:ea typeface="ＭＳ Ｐゴシック" pitchFamily="34" charset="-128"/>
                </a:defRPr>
              </a:lvl3pPr>
              <a:lvl4pPr marL="1600200" indent="-228600" eaLnBrk="0" hangingPunct="0">
                <a:tabLst>
                  <a:tab pos="115888" algn="l"/>
                </a:tabLst>
                <a:defRPr>
                  <a:solidFill>
                    <a:schemeClr val="tx1"/>
                  </a:solidFill>
                  <a:latin typeface="Arial" charset="0"/>
                  <a:ea typeface="ＭＳ Ｐゴシック" pitchFamily="34" charset="-128"/>
                </a:defRPr>
              </a:lvl4pPr>
              <a:lvl5pPr marL="2057400" indent="-228600" eaLnBrk="0" hangingPunct="0">
                <a:tabLst>
                  <a:tab pos="115888" algn="l"/>
                </a:tabLst>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tabLst>
                  <a:tab pos="115888" algn="l"/>
                </a:tabLst>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tabLst>
                  <a:tab pos="115888" algn="l"/>
                </a:tabLst>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tabLst>
                  <a:tab pos="115888" algn="l"/>
                </a:tabLst>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tabLst>
                  <a:tab pos="115888" algn="l"/>
                </a:tabLst>
                <a:defRPr>
                  <a:solidFill>
                    <a:schemeClr val="tx1"/>
                  </a:solidFill>
                  <a:latin typeface="Arial" charset="0"/>
                  <a:ea typeface="ＭＳ Ｐゴシック" pitchFamily="34" charset="-128"/>
                </a:defRPr>
              </a:lvl9pPr>
            </a:lstStyle>
            <a:p>
              <a:pPr eaLnBrk="1" hangingPunct="1">
                <a:spcAft>
                  <a:spcPct val="0"/>
                </a:spcAft>
                <a:buFont typeface="Arial" charset="0"/>
                <a:buNone/>
              </a:pPr>
              <a:r>
                <a:rPr lang="en-US" sz="1400" dirty="0">
                  <a:ea typeface="Arial Regular" charset="0"/>
                </a:rPr>
                <a:t>Equities (Stocks)</a:t>
              </a:r>
            </a:p>
            <a:p>
              <a:pPr eaLnBrk="1" hangingPunct="1">
                <a:spcAft>
                  <a:spcPct val="0"/>
                </a:spcAft>
                <a:buClr>
                  <a:srgbClr val="614D7D"/>
                </a:buClr>
                <a:buFont typeface="Arial" charset="0"/>
                <a:buNone/>
              </a:pPr>
              <a:r>
                <a:rPr lang="en-US" sz="1400" dirty="0">
                  <a:ea typeface="Arial Regular" charset="0"/>
                </a:rPr>
                <a:t>Share in company profits</a:t>
              </a:r>
            </a:p>
            <a:p>
              <a:pPr eaLnBrk="1" hangingPunct="1">
                <a:spcAft>
                  <a:spcPct val="0"/>
                </a:spcAft>
                <a:buClr>
                  <a:srgbClr val="614D7D"/>
                </a:buClr>
                <a:buFont typeface="Arial" charset="0"/>
                <a:buNone/>
              </a:pPr>
              <a:r>
                <a:rPr lang="en-US" sz="1400" dirty="0">
                  <a:ea typeface="Arial Regular" charset="0"/>
                </a:rPr>
                <a:t>Canadian, U.S., Global &amp; International</a:t>
              </a:r>
            </a:p>
            <a:p>
              <a:pPr eaLnBrk="1" hangingPunct="1">
                <a:spcAft>
                  <a:spcPct val="0"/>
                </a:spcAft>
                <a:buClr>
                  <a:srgbClr val="614D7D"/>
                </a:buClr>
                <a:buFont typeface="Arial" charset="0"/>
                <a:buNone/>
              </a:pPr>
              <a:r>
                <a:rPr lang="en-US" sz="1400" dirty="0">
                  <a:ea typeface="Arial Regular" charset="0"/>
                </a:rPr>
                <a:t>Greater long-term growth potential</a:t>
              </a:r>
            </a:p>
          </p:txBody>
        </p:sp>
      </p:grpSp>
      <p:grpSp>
        <p:nvGrpSpPr>
          <p:cNvPr id="45" name="Group 35"/>
          <p:cNvGrpSpPr>
            <a:grpSpLocks/>
          </p:cNvGrpSpPr>
          <p:nvPr/>
        </p:nvGrpSpPr>
        <p:grpSpPr bwMode="auto">
          <a:xfrm>
            <a:off x="1401763" y="1600200"/>
            <a:ext cx="7586662" cy="4059238"/>
            <a:chOff x="868363" y="1600200"/>
            <a:chExt cx="7586229" cy="4059238"/>
          </a:xfrm>
        </p:grpSpPr>
        <p:sp>
          <p:nvSpPr>
            <p:cNvPr id="12320" name="Text Box 14"/>
            <p:cNvSpPr txBox="1">
              <a:spLocks noChangeArrowheads="1"/>
            </p:cNvSpPr>
            <p:nvPr>
              <p:custDataLst>
                <p:tags r:id="rId19"/>
              </p:custDataLst>
            </p:nvPr>
          </p:nvSpPr>
          <p:spPr bwMode="auto">
            <a:xfrm>
              <a:off x="5257848" y="1600200"/>
              <a:ext cx="319674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spcAft>
                  <a:spcPct val="0"/>
                </a:spcAft>
                <a:buFont typeface="Arial" charset="0"/>
                <a:buNone/>
              </a:pPr>
              <a:r>
                <a:rPr lang="en-US" sz="1400" dirty="0">
                  <a:ea typeface="Arial Regular" charset="0"/>
                </a:rPr>
                <a:t>Guaranteed </a:t>
              </a:r>
            </a:p>
            <a:p>
              <a:pPr eaLnBrk="1" hangingPunct="1">
                <a:spcAft>
                  <a:spcPct val="0"/>
                </a:spcAft>
                <a:buClr>
                  <a:srgbClr val="614D7D"/>
                </a:buClr>
                <a:buFont typeface="Arial" charset="0"/>
                <a:buNone/>
              </a:pPr>
              <a:r>
                <a:rPr lang="en-US" sz="1400" dirty="0">
                  <a:ea typeface="Arial Regular" charset="0"/>
                </a:rPr>
                <a:t>Guaranteed interest during fixed term</a:t>
              </a:r>
            </a:p>
            <a:p>
              <a:pPr eaLnBrk="1" hangingPunct="1">
                <a:spcAft>
                  <a:spcPct val="0"/>
                </a:spcAft>
                <a:buClr>
                  <a:srgbClr val="614D7D"/>
                </a:buClr>
                <a:buFont typeface="Arial" charset="0"/>
                <a:buNone/>
              </a:pPr>
              <a:r>
                <a:rPr lang="en-US" sz="1400" dirty="0">
                  <a:ea typeface="Arial Regular" charset="0"/>
                </a:rPr>
                <a:t>Less long-term growth potential</a:t>
              </a:r>
            </a:p>
          </p:txBody>
        </p:sp>
        <p:sp>
          <p:nvSpPr>
            <p:cNvPr id="12321" name="Oval 25"/>
            <p:cNvSpPr>
              <a:spLocks noChangeArrowheads="1"/>
            </p:cNvSpPr>
            <p:nvPr>
              <p:custDataLst>
                <p:tags r:id="rId20"/>
              </p:custDataLst>
            </p:nvPr>
          </p:nvSpPr>
          <p:spPr bwMode="auto">
            <a:xfrm>
              <a:off x="868363" y="5264150"/>
              <a:ext cx="381000" cy="395288"/>
            </a:xfrm>
            <a:prstGeom prst="ellipse">
              <a:avLst/>
            </a:prstGeom>
            <a:solidFill>
              <a:srgbClr val="443E8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Font typeface="Arial" charset="0"/>
                <a:buNone/>
              </a:pPr>
              <a:endParaRPr lang="en-US" sz="2400" dirty="0">
                <a:latin typeface="Arial Regular" charset="0"/>
              </a:endParaRPr>
            </a:p>
          </p:txBody>
        </p:sp>
        <p:sp>
          <p:nvSpPr>
            <p:cNvPr id="12322" name="Text Box 26"/>
            <p:cNvSpPr txBox="1">
              <a:spLocks noChangeArrowheads="1"/>
            </p:cNvSpPr>
            <p:nvPr>
              <p:custDataLst>
                <p:tags r:id="rId21"/>
              </p:custDataLst>
            </p:nvPr>
          </p:nvSpPr>
          <p:spPr bwMode="auto">
            <a:xfrm>
              <a:off x="1330325" y="5346700"/>
              <a:ext cx="16753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pPr>
              <a:r>
                <a:rPr lang="en-US" sz="1400" dirty="0">
                  <a:ea typeface="Arial Regular" charset="0"/>
                </a:rPr>
                <a:t>Guaranteed Funds</a:t>
              </a:r>
              <a:endParaRPr lang="en-CA" sz="1400" dirty="0">
                <a:ea typeface="Arial Regular" charset="0"/>
              </a:endParaRPr>
            </a:p>
          </p:txBody>
        </p:sp>
      </p:grpSp>
      <p:grpSp>
        <p:nvGrpSpPr>
          <p:cNvPr id="52" name="Group 38"/>
          <p:cNvGrpSpPr>
            <a:grpSpLocks/>
          </p:cNvGrpSpPr>
          <p:nvPr/>
        </p:nvGrpSpPr>
        <p:grpSpPr bwMode="auto">
          <a:xfrm>
            <a:off x="2362200" y="3047983"/>
            <a:ext cx="6329420" cy="2553973"/>
            <a:chOff x="1828800" y="3048000"/>
            <a:chExt cx="6329418" cy="2554309"/>
          </a:xfrm>
        </p:grpSpPr>
        <p:sp>
          <p:nvSpPr>
            <p:cNvPr id="12315" name="Text Box 32"/>
            <p:cNvSpPr txBox="1">
              <a:spLocks noChangeArrowheads="1"/>
            </p:cNvSpPr>
            <p:nvPr>
              <p:custDataLst>
                <p:tags r:id="rId16"/>
              </p:custDataLst>
            </p:nvPr>
          </p:nvSpPr>
          <p:spPr bwMode="auto">
            <a:xfrm>
              <a:off x="5283256" y="4863645"/>
              <a:ext cx="28749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spcAft>
                  <a:spcPct val="0"/>
                </a:spcAft>
                <a:buFont typeface="Arial" charset="0"/>
                <a:buNone/>
              </a:pPr>
              <a:r>
                <a:rPr lang="en-US" sz="1400" dirty="0">
                  <a:ea typeface="Arial Regular" charset="0"/>
                </a:rPr>
                <a:t>Balanced</a:t>
              </a:r>
              <a:endParaRPr lang="en-US" sz="1400" dirty="0">
                <a:ea typeface="Arial Regular" charset="0"/>
                <a:cs typeface="Arial" charset="0"/>
              </a:endParaRPr>
            </a:p>
            <a:p>
              <a:pPr eaLnBrk="1" hangingPunct="1">
                <a:spcAft>
                  <a:spcPct val="0"/>
                </a:spcAft>
                <a:buClr>
                  <a:srgbClr val="614D7D"/>
                </a:buClr>
                <a:buFont typeface="Arial" charset="0"/>
                <a:buNone/>
              </a:pPr>
              <a:r>
                <a:rPr lang="en-US" sz="1400" dirty="0">
                  <a:ea typeface="Arial Regular" charset="0"/>
                </a:rPr>
                <a:t>Mix of cash, bonds and equities </a:t>
              </a:r>
            </a:p>
            <a:p>
              <a:pPr eaLnBrk="1" hangingPunct="1">
                <a:spcAft>
                  <a:spcPct val="0"/>
                </a:spcAft>
                <a:buClr>
                  <a:srgbClr val="614D7D"/>
                </a:buClr>
                <a:buFont typeface="Arial" charset="0"/>
                <a:buNone/>
              </a:pPr>
              <a:r>
                <a:rPr lang="en-US" sz="1400" dirty="0">
                  <a:ea typeface="Arial Regular" charset="0"/>
                </a:rPr>
                <a:t>Automatic diversification</a:t>
              </a:r>
            </a:p>
          </p:txBody>
        </p:sp>
        <p:sp>
          <p:nvSpPr>
            <p:cNvPr id="12316" name="Oval 33"/>
            <p:cNvSpPr>
              <a:spLocks noChangeArrowheads="1"/>
            </p:cNvSpPr>
            <p:nvPr>
              <p:custDataLst>
                <p:tags r:id="rId17"/>
              </p:custDataLst>
            </p:nvPr>
          </p:nvSpPr>
          <p:spPr bwMode="auto">
            <a:xfrm>
              <a:off x="2590800" y="3352800"/>
              <a:ext cx="381000" cy="395288"/>
            </a:xfrm>
            <a:prstGeom prst="ellipse">
              <a:avLst/>
            </a:prstGeom>
            <a:solidFill>
              <a:schemeClr val="bg1"/>
            </a:solidFill>
            <a:ln w="9525">
              <a:solidFill>
                <a:schemeClr val="tx1"/>
              </a:solidFill>
              <a:round/>
              <a:headEnd/>
              <a:tailEnd/>
            </a:ln>
          </p:spPr>
          <p:txBody>
            <a:bodyPr wrap="none" anchor="ctr"/>
            <a:lstStyle/>
            <a:p>
              <a:pPr>
                <a:buFont typeface="Arial" charset="0"/>
                <a:buNone/>
              </a:pPr>
              <a:endParaRPr lang="en-US" sz="2400" dirty="0">
                <a:latin typeface="Arial Regular" charset="0"/>
              </a:endParaRPr>
            </a:p>
          </p:txBody>
        </p:sp>
        <p:sp>
          <p:nvSpPr>
            <p:cNvPr id="12317" name="Text Box 34"/>
            <p:cNvSpPr txBox="1">
              <a:spLocks noChangeArrowheads="1"/>
            </p:cNvSpPr>
            <p:nvPr>
              <p:custDataLst>
                <p:tags r:id="rId18"/>
              </p:custDataLst>
            </p:nvPr>
          </p:nvSpPr>
          <p:spPr bwMode="auto">
            <a:xfrm>
              <a:off x="1828800" y="3048000"/>
              <a:ext cx="931665" cy="307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pPr>
              <a:r>
                <a:rPr lang="en-US" sz="1400" dirty="0">
                  <a:ea typeface="Arial Regular" charset="0"/>
                </a:rPr>
                <a:t>Balanced</a:t>
              </a:r>
              <a:endParaRPr lang="en-US" sz="1400" dirty="0">
                <a:ea typeface="Arial Regular" charset="0"/>
                <a:cs typeface="Arial" charset="0"/>
              </a:endParaRPr>
            </a:p>
          </p:txBody>
        </p:sp>
      </p:grpSp>
      <p:sp>
        <p:nvSpPr>
          <p:cNvPr id="12310" name="Title 5"/>
          <p:cNvSpPr>
            <a:spLocks noGrp="1"/>
          </p:cNvSpPr>
          <p:nvPr>
            <p:ph type="title"/>
            <p:custDataLst>
              <p:tags r:id="rId14"/>
            </p:custDataLst>
          </p:nvPr>
        </p:nvSpPr>
        <p:spPr>
          <a:xfrm>
            <a:off x="457200" y="0"/>
            <a:ext cx="7772400" cy="1243013"/>
          </a:xfrm>
        </p:spPr>
        <p:txBody>
          <a:bodyPr>
            <a:normAutofit/>
          </a:bodyPr>
          <a:lstStyle/>
          <a:p>
            <a:r>
              <a:rPr lang="en-US" sz="4000" dirty="0">
                <a:latin typeface="Arial" panose="020B0604020202020204" pitchFamily="34" charset="0"/>
                <a:cs typeface="Arial" panose="020B0604020202020204" pitchFamily="34" charset="0"/>
              </a:rPr>
              <a:t>Understand </a:t>
            </a:r>
            <a:r>
              <a:rPr lang="en-US" sz="4000" b="1" dirty="0">
                <a:solidFill>
                  <a:srgbClr val="658237"/>
                </a:solidFill>
                <a:latin typeface="Arial" panose="020B0604020202020204" pitchFamily="34" charset="0"/>
                <a:cs typeface="Arial" panose="020B0604020202020204" pitchFamily="34" charset="0"/>
              </a:rPr>
              <a:t>Risk vs. Return</a:t>
            </a:r>
            <a:endParaRPr lang="en-CA" sz="4000" b="1" dirty="0">
              <a:solidFill>
                <a:srgbClr val="658237"/>
              </a:solidFill>
              <a:latin typeface="Arial" panose="020B0604020202020204" pitchFamily="34" charset="0"/>
              <a:cs typeface="Arial" panose="020B0604020202020204" pitchFamily="34" charset="0"/>
            </a:endParaRPr>
          </a:p>
        </p:txBody>
      </p:sp>
      <p:sp>
        <p:nvSpPr>
          <p:cNvPr id="41" name="Rectangle 40"/>
          <p:cNvSpPr>
            <a:spLocks noChangeArrowheads="1"/>
          </p:cNvSpPr>
          <p:nvPr>
            <p:custDataLst>
              <p:tags r:id="rId15"/>
            </p:custDataLst>
          </p:nvPr>
        </p:nvSpPr>
        <p:spPr bwMode="auto">
          <a:xfrm>
            <a:off x="0" y="1371600"/>
            <a:ext cx="9144000" cy="228600"/>
          </a:xfrm>
          <a:prstGeom prst="rect">
            <a:avLst/>
          </a:prstGeom>
          <a:solidFill>
            <a:srgbClr val="658237"/>
          </a:solidFill>
          <a:ln w="9525">
            <a:noFill/>
            <a:miter lim="800000"/>
            <a:headEnd/>
            <a:tailEnd/>
          </a:ln>
        </p:spPr>
        <p:txBody>
          <a:bodyPr wrap="none" anchor="ctr"/>
          <a:lstStyle/>
          <a:p>
            <a:pPr>
              <a:defRPr/>
            </a:pPr>
            <a:endParaRPr lang="en-US" dirty="0">
              <a:latin typeface="Arial Regular" charset="0"/>
              <a:ea typeface="Arial Regular" charset="0"/>
            </a:endParaRPr>
          </a:p>
        </p:txBody>
      </p:sp>
    </p:spTree>
    <p:custDataLst>
      <p:tags r:id="rId1"/>
    </p:custDataLst>
    <p:extLst>
      <p:ext uri="{BB962C8B-B14F-4D97-AF65-F5344CB8AC3E}">
        <p14:creationId xmlns:p14="http://schemas.microsoft.com/office/powerpoint/2010/main" val="465454298"/>
      </p:ext>
    </p:extLst>
  </p:cSld>
  <p:clrMapOvr>
    <a:masterClrMapping/>
  </p:clrMapOvr>
  <mc:AlternateContent xmlns:mc="http://schemas.openxmlformats.org/markup-compatibility/2006" xmlns:p14="http://schemas.microsoft.com/office/powerpoint/2010/main">
    <mc:Choice Requires="p14">
      <p:transition spd="slow" p14:dur="2000" advTm="122289"/>
    </mc:Choice>
    <mc:Fallback xmlns="">
      <p:transition spd="slow" advTm="122289"/>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linds(vertical)">
                                      <p:cBhvr>
                                        <p:cTn id="7" dur="10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linds(vertical)">
                                      <p:cBhvr>
                                        <p:cTn id="12" dur="10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linds(vertical)">
                                      <p:cBhvr>
                                        <p:cTn id="17" dur="10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blinds(vertical)">
                                      <p:cBhvr>
                                        <p:cTn id="22"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ChangeArrowheads="1"/>
          </p:cNvSpPr>
          <p:nvPr>
            <p:custDataLst>
              <p:tags r:id="rId2"/>
            </p:custDataLst>
          </p:nvPr>
        </p:nvSpPr>
        <p:spPr bwMode="auto">
          <a:xfrm>
            <a:off x="108204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Regular" charset="0"/>
            </a:endParaRPr>
          </a:p>
        </p:txBody>
      </p:sp>
      <p:sp>
        <p:nvSpPr>
          <p:cNvPr id="13315" name="Rectangle 8"/>
          <p:cNvSpPr>
            <a:spLocks noChangeArrowheads="1"/>
          </p:cNvSpPr>
          <p:nvPr>
            <p:custDataLst>
              <p:tags r:id="rId3"/>
            </p:custDataLst>
          </p:nvPr>
        </p:nvSpPr>
        <p:spPr bwMode="auto">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endParaRPr lang="en-US" dirty="0">
              <a:latin typeface="Arial Regular" charset="0"/>
            </a:endParaRPr>
          </a:p>
        </p:txBody>
      </p:sp>
      <p:sp>
        <p:nvSpPr>
          <p:cNvPr id="13316" name="Rectangle 10"/>
          <p:cNvSpPr>
            <a:spLocks noChangeArrowheads="1"/>
          </p:cNvSpPr>
          <p:nvPr>
            <p:custDataLst>
              <p:tags r:id="rId4"/>
            </p:custDataLst>
          </p:nvPr>
        </p:nvSpPr>
        <p:spPr bwMode="auto">
          <a:xfrm>
            <a:off x="0" y="1524000"/>
            <a:ext cx="990600" cy="5334000"/>
          </a:xfrm>
          <a:prstGeom prst="rect">
            <a:avLst/>
          </a:prstGeom>
          <a:gradFill rotWithShape="1">
            <a:gsLst>
              <a:gs pos="0">
                <a:srgbClr val="EAAB00"/>
              </a:gs>
              <a:gs pos="100000">
                <a:srgbClr val="F7DF9F"/>
              </a:gs>
            </a:gsLst>
            <a:lin ang="5400000" scaled="1"/>
          </a:gradFill>
          <a:ln>
            <a:noFill/>
          </a:ln>
        </p:spPr>
        <p:txBody>
          <a:bodyPr wrap="none" anchor="ctr"/>
          <a:lstStyle/>
          <a:p>
            <a:endParaRPr lang="en-US" dirty="0">
              <a:latin typeface="Arial Regular" charset="0"/>
            </a:endParaRPr>
          </a:p>
        </p:txBody>
      </p:sp>
      <p:pic>
        <p:nvPicPr>
          <p:cNvPr id="13320" name="Picture 3" descr="my_savings™"/>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781800" y="5943600"/>
            <a:ext cx="21812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Rectangle 6"/>
          <p:cNvSpPr>
            <a:spLocks noGrp="1" noChangeArrowheads="1"/>
          </p:cNvSpPr>
          <p:nvPr>
            <p:ph type="title"/>
            <p:custDataLst>
              <p:tags r:id="rId5"/>
            </p:custDataLst>
          </p:nvPr>
        </p:nvSpPr>
        <p:spPr>
          <a:xfrm>
            <a:off x="381000" y="152400"/>
            <a:ext cx="8763000" cy="1243013"/>
          </a:xfrm>
        </p:spPr>
        <p:txBody>
          <a:bodyPr>
            <a:normAutofit fontScale="90000"/>
          </a:bodyPr>
          <a:lstStyle/>
          <a:p>
            <a:pPr eaLnBrk="1" hangingPunct="1">
              <a:defRPr/>
            </a:pPr>
            <a:r>
              <a:rPr lang="en-US" sz="4400" dirty="0">
                <a:latin typeface="Arial" panose="020B0604020202020204" pitchFamily="34" charset="0"/>
                <a:cs typeface="Arial" panose="020B0604020202020204" pitchFamily="34" charset="0"/>
              </a:rPr>
              <a:t>Wide range of </a:t>
            </a:r>
            <a:r>
              <a:rPr lang="en-US" sz="4400" b="1" dirty="0">
                <a:solidFill>
                  <a:srgbClr val="658237"/>
                </a:solidFill>
                <a:latin typeface="Arial" panose="020B0604020202020204" pitchFamily="34" charset="0"/>
                <a:cs typeface="Arial" panose="020B0604020202020204" pitchFamily="34" charset="0"/>
              </a:rPr>
              <a:t>investment options</a:t>
            </a:r>
          </a:p>
        </p:txBody>
      </p:sp>
      <p:grpSp>
        <p:nvGrpSpPr>
          <p:cNvPr id="2" name="Group 10"/>
          <p:cNvGrpSpPr>
            <a:grpSpLocks/>
          </p:cNvGrpSpPr>
          <p:nvPr/>
        </p:nvGrpSpPr>
        <p:grpSpPr bwMode="auto">
          <a:xfrm>
            <a:off x="5257800" y="2133600"/>
            <a:ext cx="2819400" cy="1181100"/>
            <a:chOff x="672" y="1776"/>
            <a:chExt cx="1776" cy="576"/>
          </a:xfrm>
        </p:grpSpPr>
        <p:sp>
          <p:nvSpPr>
            <p:cNvPr id="13337" name="AutoShape 11"/>
            <p:cNvSpPr>
              <a:spLocks noChangeArrowheads="1"/>
            </p:cNvSpPr>
            <p:nvPr>
              <p:custDataLst>
                <p:tags r:id="rId17"/>
              </p:custDataLst>
            </p:nvPr>
          </p:nvSpPr>
          <p:spPr bwMode="auto">
            <a:xfrm>
              <a:off x="672" y="1776"/>
              <a:ext cx="1776" cy="576"/>
            </a:xfrm>
            <a:prstGeom prst="flowChartAlternateProcess">
              <a:avLst/>
            </a:prstGeom>
            <a:solidFill>
              <a:srgbClr val="FECD44"/>
            </a:solidFill>
            <a:ln w="19050">
              <a:solidFill>
                <a:schemeClr val="tx1"/>
              </a:solidFill>
              <a:miter lim="800000"/>
              <a:headEnd/>
              <a:tailEnd/>
            </a:ln>
          </p:spPr>
          <p:txBody>
            <a:bodyPr wrap="none" anchor="ctr"/>
            <a:lstStyle/>
            <a:p>
              <a:endParaRPr lang="en-US" dirty="0">
                <a:latin typeface="Arial Regular" charset="0"/>
              </a:endParaRPr>
            </a:p>
          </p:txBody>
        </p:sp>
        <p:sp>
          <p:nvSpPr>
            <p:cNvPr id="13338" name="Text Box 12"/>
            <p:cNvSpPr txBox="1">
              <a:spLocks noChangeArrowheads="1"/>
            </p:cNvSpPr>
            <p:nvPr>
              <p:custDataLst>
                <p:tags r:id="rId18"/>
              </p:custDataLst>
            </p:nvPr>
          </p:nvSpPr>
          <p:spPr bwMode="auto">
            <a:xfrm>
              <a:off x="672" y="1816"/>
              <a:ext cx="177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en-US" sz="2000" b="1" dirty="0"/>
                <a:t>Help me do it</a:t>
              </a:r>
              <a:br>
                <a:rPr lang="en-US" sz="2000" b="1" dirty="0"/>
              </a:br>
              <a:r>
                <a:rPr lang="en-US" sz="1200" dirty="0"/>
                <a:t>(formerly </a:t>
              </a:r>
              <a:r>
                <a:rPr lang="en-US" sz="1200" dirty="0">
                  <a:latin typeface="Arial" panose="020B0604020202020204" pitchFamily="34" charset="0"/>
                  <a:ea typeface="Arial Regular" charset="0"/>
                  <a:cs typeface="Arial" panose="020B0604020202020204" pitchFamily="34" charset="0"/>
                </a:rPr>
                <a:t>Built FOR me) </a:t>
              </a:r>
              <a:r>
                <a:rPr lang="en-US" sz="2000" dirty="0">
                  <a:latin typeface="Arial" panose="020B0604020202020204" pitchFamily="34" charset="0"/>
                  <a:ea typeface="Arial Regular" charset="0"/>
                  <a:cs typeface="Arial" panose="020B0604020202020204" pitchFamily="34" charset="0"/>
                </a:rPr>
                <a:t>-</a:t>
              </a:r>
            </a:p>
            <a:p>
              <a:pPr algn="ctr">
                <a:spcAft>
                  <a:spcPct val="0"/>
                </a:spcAft>
                <a:buClrTx/>
                <a:buSzTx/>
                <a:buFontTx/>
                <a:buNone/>
              </a:pPr>
              <a:r>
                <a:rPr lang="en-US" sz="1600" dirty="0">
                  <a:latin typeface="Arial" panose="020B0604020202020204" pitchFamily="34" charset="0"/>
                  <a:ea typeface="Arial Regular" charset="0"/>
                  <a:cs typeface="Arial" panose="020B0604020202020204" pitchFamily="34" charset="0"/>
                </a:rPr>
                <a:t>“pre-built” portfolio funds</a:t>
              </a:r>
            </a:p>
          </p:txBody>
        </p:sp>
      </p:grpSp>
      <p:grpSp>
        <p:nvGrpSpPr>
          <p:cNvPr id="3" name="Group 13"/>
          <p:cNvGrpSpPr>
            <a:grpSpLocks/>
          </p:cNvGrpSpPr>
          <p:nvPr/>
        </p:nvGrpSpPr>
        <p:grpSpPr bwMode="auto">
          <a:xfrm>
            <a:off x="1295400" y="2895599"/>
            <a:ext cx="3476625" cy="3890631"/>
            <a:chOff x="1056" y="1736"/>
            <a:chExt cx="1700" cy="2331"/>
          </a:xfrm>
        </p:grpSpPr>
        <p:sp>
          <p:nvSpPr>
            <p:cNvPr id="13333" name="AutoShape 14"/>
            <p:cNvSpPr>
              <a:spLocks noChangeArrowheads="1"/>
            </p:cNvSpPr>
            <p:nvPr>
              <p:custDataLst>
                <p:tags r:id="rId13"/>
              </p:custDataLst>
            </p:nvPr>
          </p:nvSpPr>
          <p:spPr bwMode="auto">
            <a:xfrm>
              <a:off x="1056" y="2256"/>
              <a:ext cx="1584" cy="1776"/>
            </a:xfrm>
            <a:prstGeom prst="flowChartAlternateProcess">
              <a:avLst/>
            </a:prstGeom>
            <a:solidFill>
              <a:srgbClr val="FECD44"/>
            </a:solidFill>
            <a:ln w="19050">
              <a:solidFill>
                <a:schemeClr val="tx1"/>
              </a:solidFill>
              <a:miter lim="800000"/>
              <a:headEnd/>
              <a:tailEnd/>
            </a:ln>
          </p:spPr>
          <p:txBody>
            <a:bodyPr wrap="none" anchor="ctr"/>
            <a:lstStyle/>
            <a:p>
              <a:endParaRPr lang="en-US" dirty="0">
                <a:latin typeface="Arial Regular" charset="0"/>
              </a:endParaRPr>
            </a:p>
          </p:txBody>
        </p:sp>
        <p:sp>
          <p:nvSpPr>
            <p:cNvPr id="13334" name="Text Box 15"/>
            <p:cNvSpPr txBox="1">
              <a:spLocks noChangeArrowheads="1"/>
            </p:cNvSpPr>
            <p:nvPr>
              <p:custDataLst>
                <p:tags r:id="rId14"/>
              </p:custDataLst>
            </p:nvPr>
          </p:nvSpPr>
          <p:spPr bwMode="auto">
            <a:xfrm>
              <a:off x="1152" y="2352"/>
              <a:ext cx="1604" cy="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marL="223838" indent="-223838">
                <a:spcAft>
                  <a:spcPct val="0"/>
                </a:spcAft>
                <a:buClrTx/>
                <a:buSzTx/>
                <a:buFontTx/>
                <a:buChar char="•"/>
              </a:pPr>
              <a:r>
                <a:rPr lang="en-US" dirty="0">
                  <a:ea typeface="Arial Regular" charset="0"/>
                </a:rPr>
                <a:t>Guaranteed Funds</a:t>
              </a:r>
              <a:br>
                <a:rPr lang="en-US" dirty="0">
                  <a:ea typeface="Arial Regular" charset="0"/>
                </a:rPr>
              </a:br>
              <a:r>
                <a:rPr lang="en-US" dirty="0">
                  <a:ea typeface="Arial Regular" charset="0"/>
                </a:rPr>
                <a:t>(1, 3, 5 year)</a:t>
              </a:r>
            </a:p>
            <a:p>
              <a:pPr marL="223838" indent="-223838">
                <a:spcAft>
                  <a:spcPct val="0"/>
                </a:spcAft>
                <a:buClrTx/>
                <a:buSzTx/>
                <a:buFontTx/>
                <a:buChar char="•"/>
              </a:pPr>
              <a:r>
                <a:rPr lang="en-US" dirty="0">
                  <a:ea typeface="Arial Regular" charset="0"/>
                </a:rPr>
                <a:t>Guaranteed Daily Interest Account</a:t>
              </a:r>
            </a:p>
            <a:p>
              <a:pPr marL="223838" indent="-223838">
                <a:spcAft>
                  <a:spcPct val="0"/>
                </a:spcAft>
                <a:buClrTx/>
                <a:buSzTx/>
                <a:buFontTx/>
                <a:buChar char="•"/>
              </a:pPr>
              <a:r>
                <a:rPr lang="en-US" dirty="0">
                  <a:ea typeface="Arial Regular" charset="0"/>
                </a:rPr>
                <a:t>Fixed Income</a:t>
              </a:r>
            </a:p>
            <a:p>
              <a:pPr marL="223838" indent="-223838">
                <a:spcAft>
                  <a:spcPct val="0"/>
                </a:spcAft>
                <a:buClrTx/>
                <a:buSzTx/>
                <a:buFontTx/>
                <a:buChar char="•"/>
              </a:pPr>
              <a:r>
                <a:rPr lang="en-US" dirty="0">
                  <a:ea typeface="Arial Regular" charset="0"/>
                </a:rPr>
                <a:t>Canadian Equity</a:t>
              </a:r>
            </a:p>
            <a:p>
              <a:pPr marL="223838" indent="-223838">
                <a:spcAft>
                  <a:spcPct val="0"/>
                </a:spcAft>
                <a:buClrTx/>
                <a:buSzTx/>
                <a:buFontTx/>
                <a:buChar char="•"/>
              </a:pPr>
              <a:r>
                <a:rPr lang="en-US" dirty="0">
                  <a:ea typeface="Arial Regular" charset="0"/>
                </a:rPr>
                <a:t>U.S. Equity</a:t>
              </a:r>
            </a:p>
            <a:p>
              <a:pPr marL="223838" indent="-223838">
                <a:spcAft>
                  <a:spcPct val="0"/>
                </a:spcAft>
                <a:buClrTx/>
                <a:buSzTx/>
                <a:buFontTx/>
                <a:buChar char="•"/>
              </a:pPr>
              <a:r>
                <a:rPr lang="en-US" dirty="0">
                  <a:ea typeface="Arial Regular" charset="0"/>
                </a:rPr>
                <a:t>International Equity</a:t>
              </a:r>
            </a:p>
            <a:p>
              <a:pPr marL="223838" indent="-223838">
                <a:spcAft>
                  <a:spcPct val="0"/>
                </a:spcAft>
                <a:buClrTx/>
                <a:buSzTx/>
                <a:buFontTx/>
                <a:buChar char="•"/>
              </a:pPr>
              <a:r>
                <a:rPr lang="en-US" dirty="0">
                  <a:ea typeface="Arial Regular" charset="0"/>
                </a:rPr>
                <a:t>Global Equity</a:t>
              </a:r>
            </a:p>
            <a:p>
              <a:pPr marL="223838" indent="-223838">
                <a:spcAft>
                  <a:spcPct val="0"/>
                </a:spcAft>
                <a:buClrTx/>
                <a:buSzTx/>
                <a:buFontTx/>
                <a:buChar char="•"/>
              </a:pPr>
              <a:r>
                <a:rPr lang="en-US" dirty="0">
                  <a:ea typeface="Arial Regular" charset="0"/>
                </a:rPr>
                <a:t>Real Assets</a:t>
              </a:r>
            </a:p>
          </p:txBody>
        </p:sp>
        <p:sp>
          <p:nvSpPr>
            <p:cNvPr id="13335" name="AutoShape 16"/>
            <p:cNvSpPr>
              <a:spLocks noChangeArrowheads="1"/>
            </p:cNvSpPr>
            <p:nvPr>
              <p:custDataLst>
                <p:tags r:id="rId15"/>
              </p:custDataLst>
            </p:nvPr>
          </p:nvSpPr>
          <p:spPr bwMode="auto">
            <a:xfrm>
              <a:off x="1296" y="1736"/>
              <a:ext cx="192" cy="528"/>
            </a:xfrm>
            <a:prstGeom prst="downArrow">
              <a:avLst>
                <a:gd name="adj1" fmla="val 50000"/>
                <a:gd name="adj2" fmla="val 68750"/>
              </a:avLst>
            </a:prstGeom>
            <a:solidFill>
              <a:schemeClr val="tx1"/>
            </a:solidFill>
            <a:ln w="9525">
              <a:solidFill>
                <a:schemeClr val="tx1"/>
              </a:solidFill>
              <a:miter lim="800000"/>
              <a:headEnd/>
              <a:tailEnd/>
            </a:ln>
          </p:spPr>
          <p:txBody>
            <a:bodyPr wrap="none" anchor="ctr"/>
            <a:lstStyle/>
            <a:p>
              <a:endParaRPr lang="en-US" dirty="0">
                <a:latin typeface="Arial Regular" charset="0"/>
              </a:endParaRPr>
            </a:p>
          </p:txBody>
        </p:sp>
        <p:sp>
          <p:nvSpPr>
            <p:cNvPr id="13336" name="AutoShape 17"/>
            <p:cNvSpPr>
              <a:spLocks noChangeArrowheads="1"/>
            </p:cNvSpPr>
            <p:nvPr>
              <p:custDataLst>
                <p:tags r:id="rId16"/>
              </p:custDataLst>
            </p:nvPr>
          </p:nvSpPr>
          <p:spPr bwMode="auto">
            <a:xfrm>
              <a:off x="2208" y="1736"/>
              <a:ext cx="192" cy="528"/>
            </a:xfrm>
            <a:prstGeom prst="downArrow">
              <a:avLst>
                <a:gd name="adj1" fmla="val 50000"/>
                <a:gd name="adj2" fmla="val 68750"/>
              </a:avLst>
            </a:prstGeom>
            <a:solidFill>
              <a:schemeClr val="tx1"/>
            </a:solidFill>
            <a:ln w="9525">
              <a:solidFill>
                <a:schemeClr val="tx1"/>
              </a:solidFill>
              <a:miter lim="800000"/>
              <a:headEnd/>
              <a:tailEnd/>
            </a:ln>
          </p:spPr>
          <p:txBody>
            <a:bodyPr wrap="none" anchor="ctr"/>
            <a:lstStyle/>
            <a:p>
              <a:endParaRPr lang="en-US" dirty="0">
                <a:latin typeface="Arial Regular" charset="0"/>
              </a:endParaRPr>
            </a:p>
          </p:txBody>
        </p:sp>
      </p:grpSp>
      <p:grpSp>
        <p:nvGrpSpPr>
          <p:cNvPr id="4" name="Group 18"/>
          <p:cNvGrpSpPr>
            <a:grpSpLocks/>
          </p:cNvGrpSpPr>
          <p:nvPr/>
        </p:nvGrpSpPr>
        <p:grpSpPr bwMode="auto">
          <a:xfrm>
            <a:off x="1295400" y="1865658"/>
            <a:ext cx="3324225" cy="1390335"/>
            <a:chOff x="2496" y="1104"/>
            <a:chExt cx="2094" cy="801"/>
          </a:xfrm>
        </p:grpSpPr>
        <p:sp>
          <p:nvSpPr>
            <p:cNvPr id="13331" name="AutoShape 19"/>
            <p:cNvSpPr>
              <a:spLocks noChangeArrowheads="1"/>
            </p:cNvSpPr>
            <p:nvPr>
              <p:custDataLst>
                <p:tags r:id="rId11"/>
              </p:custDataLst>
            </p:nvPr>
          </p:nvSpPr>
          <p:spPr bwMode="auto">
            <a:xfrm>
              <a:off x="2496" y="1104"/>
              <a:ext cx="2064" cy="801"/>
            </a:xfrm>
            <a:prstGeom prst="flowChartAlternateProcess">
              <a:avLst/>
            </a:prstGeom>
            <a:solidFill>
              <a:srgbClr val="FECD44"/>
            </a:solidFill>
            <a:ln w="19050">
              <a:solidFill>
                <a:schemeClr val="tx1"/>
              </a:solidFill>
              <a:miter lim="800000"/>
              <a:headEnd/>
              <a:tailEnd/>
            </a:ln>
          </p:spPr>
          <p:txBody>
            <a:bodyPr anchor="ctr"/>
            <a:lstStyle/>
            <a:p>
              <a:pPr algn="ctr">
                <a:lnSpc>
                  <a:spcPct val="90000"/>
                </a:lnSpc>
                <a:buClr>
                  <a:srgbClr val="614D7D"/>
                </a:buClr>
                <a:buFont typeface="Times" pitchFamily="18" charset="0"/>
                <a:buNone/>
              </a:pPr>
              <a:endParaRPr lang="en-US" sz="2000" dirty="0">
                <a:latin typeface="Arial Regular" charset="0"/>
              </a:endParaRPr>
            </a:p>
            <a:p>
              <a:pPr algn="ctr">
                <a:lnSpc>
                  <a:spcPct val="90000"/>
                </a:lnSpc>
                <a:buClr>
                  <a:srgbClr val="614D7D"/>
                </a:buClr>
                <a:buFont typeface="Times" pitchFamily="18" charset="0"/>
                <a:buNone/>
              </a:pPr>
              <a:endParaRPr lang="en-US" sz="2400" dirty="0">
                <a:latin typeface="Arial Regular" charset="0"/>
              </a:endParaRPr>
            </a:p>
            <a:p>
              <a:pPr algn="ctr" eaLnBrk="0" hangingPunct="0">
                <a:spcAft>
                  <a:spcPct val="0"/>
                </a:spcAft>
                <a:buClrTx/>
                <a:buSzTx/>
                <a:buFontTx/>
                <a:buNone/>
              </a:pPr>
              <a:endParaRPr lang="en-US" sz="2400" dirty="0">
                <a:latin typeface="Arial Regular" charset="0"/>
              </a:endParaRPr>
            </a:p>
          </p:txBody>
        </p:sp>
        <p:sp>
          <p:nvSpPr>
            <p:cNvPr id="13332" name="Text Box 20"/>
            <p:cNvSpPr txBox="1">
              <a:spLocks noChangeArrowheads="1"/>
            </p:cNvSpPr>
            <p:nvPr>
              <p:custDataLst>
                <p:tags r:id="rId12"/>
              </p:custDataLst>
            </p:nvPr>
          </p:nvSpPr>
          <p:spPr bwMode="auto">
            <a:xfrm>
              <a:off x="2496" y="1104"/>
              <a:ext cx="2094" cy="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algn="ctr">
                <a:spcBef>
                  <a:spcPts val="60"/>
                </a:spcBef>
                <a:spcAft>
                  <a:spcPct val="0"/>
                </a:spcAft>
              </a:pPr>
              <a:r>
                <a:rPr lang="en-US" sz="2000" b="1" dirty="0"/>
                <a:t>Let me do it </a:t>
              </a:r>
              <a:br>
                <a:rPr lang="en-US" sz="2000" b="1" dirty="0"/>
              </a:br>
              <a:r>
                <a:rPr lang="en-US" sz="1200" dirty="0"/>
                <a:t>(formerly </a:t>
              </a:r>
              <a:r>
                <a:rPr lang="en-US" sz="1200" dirty="0">
                  <a:latin typeface="Arial" panose="020B0604020202020204" pitchFamily="34" charset="0"/>
                  <a:ea typeface="Arial Regular" charset="0"/>
                  <a:cs typeface="Arial" panose="020B0604020202020204" pitchFamily="34" charset="0"/>
                </a:rPr>
                <a:t>Built BY me) </a:t>
              </a:r>
              <a:r>
                <a:rPr lang="en-US" sz="2000" dirty="0">
                  <a:latin typeface="Arial" panose="020B0604020202020204" pitchFamily="34" charset="0"/>
                  <a:ea typeface="Arial Regular" charset="0"/>
                  <a:cs typeface="Arial" panose="020B0604020202020204" pitchFamily="34" charset="0"/>
                </a:rPr>
                <a:t>-</a:t>
              </a:r>
            </a:p>
            <a:p>
              <a:pPr algn="ctr">
                <a:spcBef>
                  <a:spcPts val="60"/>
                </a:spcBef>
                <a:spcAft>
                  <a:spcPct val="0"/>
                </a:spcAft>
              </a:pPr>
              <a:r>
                <a:rPr lang="en-US" sz="1600" dirty="0">
                  <a:latin typeface="Arial" panose="020B0604020202020204" pitchFamily="34" charset="0"/>
                  <a:ea typeface="Arial Regular" charset="0"/>
                  <a:cs typeface="Arial" panose="020B0604020202020204" pitchFamily="34" charset="0"/>
                </a:rPr>
                <a:t>Choose your own portfolio from the following asset categories:</a:t>
              </a:r>
            </a:p>
          </p:txBody>
        </p:sp>
      </p:grpSp>
      <p:grpSp>
        <p:nvGrpSpPr>
          <p:cNvPr id="5" name="Group 21"/>
          <p:cNvGrpSpPr>
            <a:grpSpLocks/>
          </p:cNvGrpSpPr>
          <p:nvPr/>
        </p:nvGrpSpPr>
        <p:grpSpPr bwMode="auto">
          <a:xfrm>
            <a:off x="4953000" y="3314702"/>
            <a:ext cx="3657600" cy="1106010"/>
            <a:chOff x="3120" y="2088"/>
            <a:chExt cx="2304" cy="920"/>
          </a:xfrm>
        </p:grpSpPr>
        <p:grpSp>
          <p:nvGrpSpPr>
            <p:cNvPr id="13326" name="Group 22"/>
            <p:cNvGrpSpPr>
              <a:grpSpLocks/>
            </p:cNvGrpSpPr>
            <p:nvPr/>
          </p:nvGrpSpPr>
          <p:grpSpPr bwMode="auto">
            <a:xfrm>
              <a:off x="3120" y="2499"/>
              <a:ext cx="2304" cy="509"/>
              <a:chOff x="1296" y="2590"/>
              <a:chExt cx="2208" cy="502"/>
            </a:xfrm>
          </p:grpSpPr>
          <p:sp>
            <p:nvSpPr>
              <p:cNvPr id="13329" name="AutoShape 23"/>
              <p:cNvSpPr>
                <a:spLocks noChangeArrowheads="1"/>
              </p:cNvSpPr>
              <p:nvPr>
                <p:custDataLst>
                  <p:tags r:id="rId9"/>
                </p:custDataLst>
              </p:nvPr>
            </p:nvSpPr>
            <p:spPr bwMode="auto">
              <a:xfrm>
                <a:off x="1296" y="2590"/>
                <a:ext cx="2208" cy="502"/>
              </a:xfrm>
              <a:prstGeom prst="flowChartAlternateProcess">
                <a:avLst/>
              </a:prstGeom>
              <a:solidFill>
                <a:srgbClr val="FECD44"/>
              </a:solidFill>
              <a:ln w="19050">
                <a:solidFill>
                  <a:schemeClr val="tx1"/>
                </a:solidFill>
                <a:miter lim="800000"/>
                <a:headEnd/>
                <a:tailEnd/>
              </a:ln>
            </p:spPr>
            <p:txBody>
              <a:bodyPr wrap="none" anchor="ctr"/>
              <a:lstStyle/>
              <a:p>
                <a:endParaRPr lang="en-US" dirty="0">
                  <a:latin typeface="Arial Regular" charset="0"/>
                </a:endParaRPr>
              </a:p>
            </p:txBody>
          </p:sp>
          <p:sp>
            <p:nvSpPr>
              <p:cNvPr id="13330" name="Text Box 24"/>
              <p:cNvSpPr txBox="1">
                <a:spLocks noChangeArrowheads="1"/>
              </p:cNvSpPr>
              <p:nvPr>
                <p:custDataLst>
                  <p:tags r:id="rId10"/>
                </p:custDataLst>
              </p:nvPr>
            </p:nvSpPr>
            <p:spPr bwMode="auto">
              <a:xfrm>
                <a:off x="1296" y="2688"/>
                <a:ext cx="22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marL="223838" indent="-223838">
                  <a:spcAft>
                    <a:spcPct val="0"/>
                  </a:spcAft>
                  <a:buClrTx/>
                  <a:buSzTx/>
                  <a:buFontTx/>
                  <a:buChar char="•"/>
                </a:pPr>
                <a:r>
                  <a:rPr lang="en-US" dirty="0">
                    <a:ea typeface="Arial Regular" charset="0"/>
                  </a:rPr>
                  <a:t>Granite Target Date Funds</a:t>
                </a:r>
              </a:p>
            </p:txBody>
          </p:sp>
        </p:grpSp>
        <p:sp>
          <p:nvSpPr>
            <p:cNvPr id="13327" name="AutoShape 25"/>
            <p:cNvSpPr>
              <a:spLocks noChangeArrowheads="1"/>
            </p:cNvSpPr>
            <p:nvPr>
              <p:custDataLst>
                <p:tags r:id="rId7"/>
              </p:custDataLst>
            </p:nvPr>
          </p:nvSpPr>
          <p:spPr bwMode="auto">
            <a:xfrm>
              <a:off x="3696" y="2088"/>
              <a:ext cx="174" cy="398"/>
            </a:xfrm>
            <a:prstGeom prst="downArrow">
              <a:avLst>
                <a:gd name="adj1" fmla="val 50000"/>
                <a:gd name="adj2" fmla="val 81322"/>
              </a:avLst>
            </a:prstGeom>
            <a:solidFill>
              <a:schemeClr val="tx1"/>
            </a:solidFill>
            <a:ln w="9525">
              <a:solidFill>
                <a:schemeClr val="tx1"/>
              </a:solidFill>
              <a:miter lim="800000"/>
              <a:headEnd/>
              <a:tailEnd/>
            </a:ln>
          </p:spPr>
          <p:txBody>
            <a:bodyPr wrap="none" anchor="ctr"/>
            <a:lstStyle/>
            <a:p>
              <a:endParaRPr lang="en-US" dirty="0">
                <a:latin typeface="Arial Regular" charset="0"/>
              </a:endParaRPr>
            </a:p>
          </p:txBody>
        </p:sp>
        <p:sp>
          <p:nvSpPr>
            <p:cNvPr id="13328" name="AutoShape 26"/>
            <p:cNvSpPr>
              <a:spLocks noChangeArrowheads="1"/>
            </p:cNvSpPr>
            <p:nvPr>
              <p:custDataLst>
                <p:tags r:id="rId8"/>
              </p:custDataLst>
            </p:nvPr>
          </p:nvSpPr>
          <p:spPr bwMode="auto">
            <a:xfrm>
              <a:off x="4656" y="2088"/>
              <a:ext cx="174" cy="398"/>
            </a:xfrm>
            <a:prstGeom prst="downArrow">
              <a:avLst>
                <a:gd name="adj1" fmla="val 50000"/>
                <a:gd name="adj2" fmla="val 81322"/>
              </a:avLst>
            </a:prstGeom>
            <a:solidFill>
              <a:schemeClr val="tx1"/>
            </a:solidFill>
            <a:ln w="9525">
              <a:solidFill>
                <a:schemeClr val="tx1"/>
              </a:solidFill>
              <a:miter lim="800000"/>
              <a:headEnd/>
              <a:tailEnd/>
            </a:ln>
          </p:spPr>
          <p:txBody>
            <a:bodyPr wrap="none" anchor="ctr"/>
            <a:lstStyle/>
            <a:p>
              <a:endParaRPr lang="en-US" dirty="0">
                <a:latin typeface="Arial Regular" charset="0"/>
              </a:endParaRPr>
            </a:p>
          </p:txBody>
        </p:sp>
      </p:grpSp>
      <p:sp>
        <p:nvSpPr>
          <p:cNvPr id="25" name="Rectangle 24"/>
          <p:cNvSpPr>
            <a:spLocks noChangeArrowheads="1"/>
          </p:cNvSpPr>
          <p:nvPr>
            <p:custDataLst>
              <p:tags r:id="rId6"/>
            </p:custDataLst>
          </p:nvPr>
        </p:nvSpPr>
        <p:spPr bwMode="auto">
          <a:xfrm>
            <a:off x="0" y="1371600"/>
            <a:ext cx="9144000" cy="228600"/>
          </a:xfrm>
          <a:prstGeom prst="rect">
            <a:avLst/>
          </a:prstGeom>
          <a:solidFill>
            <a:srgbClr val="658237"/>
          </a:solidFill>
          <a:ln w="9525">
            <a:noFill/>
            <a:miter lim="800000"/>
            <a:headEnd/>
            <a:tailEnd/>
          </a:ln>
        </p:spPr>
        <p:txBody>
          <a:bodyPr wrap="none" anchor="ctr"/>
          <a:lstStyle/>
          <a:p>
            <a:pPr>
              <a:defRPr/>
            </a:pPr>
            <a:endParaRPr lang="en-US" dirty="0">
              <a:latin typeface="Arial Regular" charset="0"/>
              <a:ea typeface="Arial Regular" charset="0"/>
            </a:endParaRPr>
          </a:p>
        </p:txBody>
      </p:sp>
    </p:spTree>
    <p:custDataLst>
      <p:tags r:id="rId1"/>
    </p:custDataLst>
    <p:extLst>
      <p:ext uri="{BB962C8B-B14F-4D97-AF65-F5344CB8AC3E}">
        <p14:creationId xmlns:p14="http://schemas.microsoft.com/office/powerpoint/2010/main" val="812251427"/>
      </p:ext>
    </p:extLst>
  </p:cSld>
  <p:clrMapOvr>
    <a:masterClrMapping/>
  </p:clrMapOvr>
  <mc:AlternateContent xmlns:mc="http://schemas.openxmlformats.org/markup-compatibility/2006" xmlns:p14="http://schemas.microsoft.com/office/powerpoint/2010/main">
    <mc:Choice Requires="p14">
      <p:transition spd="slow" p14:dur="2000" advTm="46475"/>
    </mc:Choice>
    <mc:Fallback xmlns="">
      <p:transition spd="slow" advTm="46475"/>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accel="5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accel="5000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1+#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ChangeArrowheads="1"/>
          </p:cNvSpPr>
          <p:nvPr>
            <p:custDataLst>
              <p:tags r:id="rId2"/>
            </p:custDataLst>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Regular" charset="0"/>
            </a:endParaRPr>
          </a:p>
        </p:txBody>
      </p:sp>
      <p:sp>
        <p:nvSpPr>
          <p:cNvPr id="16387" name="Rectangle 8"/>
          <p:cNvSpPr>
            <a:spLocks noChangeArrowheads="1"/>
          </p:cNvSpPr>
          <p:nvPr>
            <p:custDataLst>
              <p:tags r:id="rId3"/>
            </p:custDataLst>
          </p:nvPr>
        </p:nvSpPr>
        <p:spPr bwMode="auto">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endParaRPr lang="en-US" dirty="0">
              <a:latin typeface="Arial Regular" charset="0"/>
            </a:endParaRPr>
          </a:p>
        </p:txBody>
      </p:sp>
      <p:sp>
        <p:nvSpPr>
          <p:cNvPr id="16388" name="Rectangle 10"/>
          <p:cNvSpPr>
            <a:spLocks noChangeArrowheads="1"/>
          </p:cNvSpPr>
          <p:nvPr>
            <p:custDataLst>
              <p:tags r:id="rId4"/>
            </p:custDataLst>
          </p:nvPr>
        </p:nvSpPr>
        <p:spPr bwMode="auto">
          <a:xfrm>
            <a:off x="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Regular" charset="0"/>
            </a:endParaRPr>
          </a:p>
        </p:txBody>
      </p:sp>
      <p:sp>
        <p:nvSpPr>
          <p:cNvPr id="16392" name="Rectangle 2"/>
          <p:cNvSpPr>
            <a:spLocks noChangeArrowheads="1"/>
          </p:cNvSpPr>
          <p:nvPr>
            <p:custDataLst>
              <p:tags r:id="rId5"/>
            </p:custDataLst>
          </p:nvPr>
        </p:nvSpPr>
        <p:spPr bwMode="auto">
          <a:xfrm>
            <a:off x="0" y="1676400"/>
            <a:ext cx="91440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Regular" charset="0"/>
            </a:endParaRPr>
          </a:p>
        </p:txBody>
      </p:sp>
      <p:pic>
        <p:nvPicPr>
          <p:cNvPr id="16393" name="Picture 3" descr="my_saving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81800" y="5943600"/>
            <a:ext cx="21812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Rectangle 6"/>
          <p:cNvSpPr>
            <a:spLocks noGrp="1" noChangeArrowheads="1"/>
          </p:cNvSpPr>
          <p:nvPr>
            <p:ph type="title"/>
            <p:custDataLst>
              <p:tags r:id="rId6"/>
            </p:custDataLst>
          </p:nvPr>
        </p:nvSpPr>
        <p:spPr>
          <a:xfrm>
            <a:off x="381000" y="0"/>
            <a:ext cx="7772400" cy="1243013"/>
          </a:xfrm>
        </p:spPr>
        <p:txBody>
          <a:bodyPr/>
          <a:lstStyle/>
          <a:p>
            <a:pPr eaLnBrk="1" hangingPunct="1">
              <a:defRPr/>
            </a:pPr>
            <a:r>
              <a:rPr lang="en-US" sz="4400" b="1" dirty="0">
                <a:solidFill>
                  <a:srgbClr val="658237"/>
                </a:solidFill>
                <a:latin typeface="Arial" panose="020B0604020202020204" pitchFamily="34" charset="0"/>
                <a:cs typeface="Arial" panose="020B0604020202020204" pitchFamily="34" charset="0"/>
              </a:rPr>
              <a:t>Granite</a:t>
            </a:r>
            <a:r>
              <a:rPr lang="en-US" sz="4000" dirty="0">
                <a:solidFill>
                  <a:srgbClr val="658237"/>
                </a:solidFill>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Funds™ – </a:t>
            </a:r>
            <a:r>
              <a:rPr lang="en-US" sz="4000" i="1" dirty="0">
                <a:latin typeface="Arial" panose="020B0604020202020204" pitchFamily="34" charset="0"/>
                <a:cs typeface="Arial" panose="020B0604020202020204" pitchFamily="34" charset="0"/>
              </a:rPr>
              <a:t>Target Date</a:t>
            </a:r>
          </a:p>
        </p:txBody>
      </p:sp>
      <p:sp>
        <p:nvSpPr>
          <p:cNvPr id="197640" name="Rectangle 8"/>
          <p:cNvSpPr>
            <a:spLocks noGrp="1" noChangeArrowheads="1"/>
          </p:cNvSpPr>
          <p:nvPr>
            <p:ph type="body" idx="1"/>
            <p:custDataLst>
              <p:tags r:id="rId7"/>
            </p:custDataLst>
          </p:nvPr>
        </p:nvSpPr>
        <p:spPr>
          <a:xfrm>
            <a:off x="4191000" y="2133600"/>
            <a:ext cx="4648200" cy="3657600"/>
          </a:xfrm>
          <a:noFill/>
        </p:spPr>
        <p:txBody>
          <a:bodyPr>
            <a:normAutofit fontScale="70000" lnSpcReduction="20000"/>
          </a:bodyPr>
          <a:lstStyle/>
          <a:p>
            <a:pPr marL="342900" indent="-342900" eaLnBrk="1" hangingPunct="1">
              <a:buFont typeface="Times" pitchFamily="18" charset="0"/>
              <a:buNone/>
            </a:pPr>
            <a:r>
              <a:rPr lang="en-US" b="1" dirty="0">
                <a:latin typeface="Arial" panose="020B0604020202020204" pitchFamily="34" charset="0"/>
                <a:cs typeface="Arial" panose="020B0604020202020204" pitchFamily="34" charset="0"/>
              </a:rPr>
              <a:t>When do you need the money?</a:t>
            </a:r>
            <a:r>
              <a:rPr lang="en-US" dirty="0">
                <a:latin typeface="Arial" panose="020B0604020202020204" pitchFamily="34" charset="0"/>
                <a:cs typeface="Arial" panose="020B0604020202020204" pitchFamily="34" charset="0"/>
              </a:rPr>
              <a:t> </a:t>
            </a:r>
          </a:p>
          <a:p>
            <a:pPr marL="342900" indent="-342900" eaLnBrk="1" hangingPunct="1"/>
            <a:r>
              <a:rPr lang="en-US" dirty="0">
                <a:latin typeface="Arial" panose="020B0604020202020204" pitchFamily="34" charset="0"/>
                <a:cs typeface="Arial" panose="020B0604020202020204" pitchFamily="34" charset="0"/>
              </a:rPr>
              <a:t>Pre-built solutions – with an asset mix that changes over the life of the fund</a:t>
            </a:r>
          </a:p>
          <a:p>
            <a:pPr marL="342900" indent="-342900" eaLnBrk="1" hangingPunct="1"/>
            <a:r>
              <a:rPr lang="en-US" dirty="0">
                <a:latin typeface="Arial" panose="020B0604020202020204" pitchFamily="34" charset="0"/>
                <a:cs typeface="Arial" panose="020B0604020202020204" pitchFamily="34" charset="0"/>
              </a:rPr>
              <a:t>Managers were selected who have:</a:t>
            </a:r>
          </a:p>
          <a:p>
            <a:pPr lvl="1" eaLnBrk="1" hangingPunct="1">
              <a:buClr>
                <a:srgbClr val="345629"/>
              </a:buClr>
              <a:buFont typeface="Wingdings" panose="05000000000000000000" pitchFamily="2" charset="2"/>
              <a:buChar char="§"/>
            </a:pPr>
            <a:r>
              <a:rPr lang="en-US" sz="2300" dirty="0">
                <a:latin typeface="Arial" panose="020B0604020202020204" pitchFamily="34" charset="0"/>
                <a:cs typeface="Arial" panose="020B0604020202020204" pitchFamily="34" charset="0"/>
              </a:rPr>
              <a:t>Superior long term performance</a:t>
            </a:r>
          </a:p>
          <a:p>
            <a:pPr lvl="1" eaLnBrk="1" hangingPunct="1">
              <a:buClr>
                <a:srgbClr val="345629"/>
              </a:buClr>
              <a:buFont typeface="Wingdings" panose="05000000000000000000" pitchFamily="2" charset="2"/>
              <a:buChar char="§"/>
            </a:pPr>
            <a:r>
              <a:rPr lang="en-US" sz="2300" dirty="0">
                <a:latin typeface="Arial" panose="020B0604020202020204" pitchFamily="34" charset="0"/>
                <a:cs typeface="Arial" panose="020B0604020202020204" pitchFamily="34" charset="0"/>
              </a:rPr>
              <a:t>Expertise in their asset classes or investment styles</a:t>
            </a:r>
            <a:endParaRPr lang="en-US" sz="4100" dirty="0">
              <a:latin typeface="Arial" panose="020B0604020202020204" pitchFamily="34" charset="0"/>
              <a:cs typeface="Arial" panose="020B0604020202020204" pitchFamily="34" charset="0"/>
            </a:endParaRPr>
          </a:p>
          <a:p>
            <a:pPr marL="342900" indent="-342900" eaLnBrk="1" hangingPunct="1"/>
            <a:r>
              <a:rPr lang="en-US" dirty="0">
                <a:latin typeface="Arial" panose="020B0604020202020204" pitchFamily="34" charset="0"/>
                <a:cs typeface="Arial" panose="020B0604020202020204" pitchFamily="34" charset="0"/>
              </a:rPr>
              <a:t>Low cost multi-manager target date funds</a:t>
            </a:r>
            <a:endParaRPr lang="en-US" sz="1600" dirty="0">
              <a:latin typeface="Arial" panose="020B0604020202020204" pitchFamily="34" charset="0"/>
              <a:cs typeface="Arial" panose="020B0604020202020204" pitchFamily="34" charset="0"/>
            </a:endParaRPr>
          </a:p>
        </p:txBody>
      </p:sp>
      <p:pic>
        <p:nvPicPr>
          <p:cNvPr id="16396" name="Picture 10" descr="granitetargetdatesponso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48" y="1600200"/>
            <a:ext cx="3968750" cy="52578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1" name="Rectangle 10"/>
          <p:cNvSpPr>
            <a:spLocks noChangeArrowheads="1"/>
          </p:cNvSpPr>
          <p:nvPr>
            <p:custDataLst>
              <p:tags r:id="rId8"/>
            </p:custDataLst>
          </p:nvPr>
        </p:nvSpPr>
        <p:spPr bwMode="auto">
          <a:xfrm>
            <a:off x="0" y="1371600"/>
            <a:ext cx="9144000" cy="228600"/>
          </a:xfrm>
          <a:prstGeom prst="rect">
            <a:avLst/>
          </a:prstGeom>
          <a:solidFill>
            <a:srgbClr val="658237"/>
          </a:solidFill>
          <a:ln w="9525">
            <a:noFill/>
            <a:miter lim="800000"/>
            <a:headEnd/>
            <a:tailEnd/>
          </a:ln>
        </p:spPr>
        <p:txBody>
          <a:bodyPr wrap="none" anchor="ctr"/>
          <a:lstStyle/>
          <a:p>
            <a:pPr>
              <a:defRPr/>
            </a:pPr>
            <a:endParaRPr lang="en-US" dirty="0">
              <a:latin typeface="Arial Regular" charset="0"/>
              <a:ea typeface="Arial Regular" charset="0"/>
            </a:endParaRPr>
          </a:p>
        </p:txBody>
      </p:sp>
    </p:spTree>
    <p:custDataLst>
      <p:tags r:id="rId1"/>
    </p:custDataLst>
    <p:extLst>
      <p:ext uri="{BB962C8B-B14F-4D97-AF65-F5344CB8AC3E}">
        <p14:creationId xmlns:p14="http://schemas.microsoft.com/office/powerpoint/2010/main" val="3061545137"/>
      </p:ext>
    </p:extLst>
  </p:cSld>
  <p:clrMapOvr>
    <a:masterClrMapping/>
  </p:clrMapOvr>
  <mc:AlternateContent xmlns:mc="http://schemas.openxmlformats.org/markup-compatibility/2006" xmlns:p14="http://schemas.microsoft.com/office/powerpoint/2010/main">
    <mc:Choice Requires="p14">
      <p:transition spd="slow" p14:dur="2000" advTm="66256"/>
    </mc:Choice>
    <mc:Fallback xmlns="">
      <p:transition spd="slow" advTm="6625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ChangeArrowheads="1"/>
          </p:cNvSpPr>
          <p:nvPr>
            <p:custDataLst>
              <p:tags r:id="rId2"/>
            </p:custDataLst>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Regular" charset="0"/>
            </a:endParaRPr>
          </a:p>
        </p:txBody>
      </p:sp>
      <p:sp>
        <p:nvSpPr>
          <p:cNvPr id="18435" name="Rectangle 8"/>
          <p:cNvSpPr>
            <a:spLocks noChangeArrowheads="1"/>
          </p:cNvSpPr>
          <p:nvPr>
            <p:custDataLst>
              <p:tags r:id="rId3"/>
            </p:custDataLst>
          </p:nvPr>
        </p:nvSpPr>
        <p:spPr bwMode="auto">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endParaRPr lang="en-US" dirty="0">
              <a:latin typeface="Arial Regular" charset="0"/>
            </a:endParaRPr>
          </a:p>
        </p:txBody>
      </p:sp>
      <p:sp>
        <p:nvSpPr>
          <p:cNvPr id="18436" name="Rectangle 10"/>
          <p:cNvSpPr>
            <a:spLocks noChangeArrowheads="1"/>
          </p:cNvSpPr>
          <p:nvPr>
            <p:custDataLst>
              <p:tags r:id="rId4"/>
            </p:custDataLst>
          </p:nvPr>
        </p:nvSpPr>
        <p:spPr bwMode="auto">
          <a:xfrm>
            <a:off x="0" y="1524000"/>
            <a:ext cx="990600" cy="5334000"/>
          </a:xfrm>
          <a:prstGeom prst="rect">
            <a:avLst/>
          </a:prstGeom>
          <a:gradFill rotWithShape="1">
            <a:gsLst>
              <a:gs pos="0">
                <a:srgbClr val="EAAB00"/>
              </a:gs>
              <a:gs pos="100000">
                <a:srgbClr val="F7DF9F"/>
              </a:gs>
            </a:gsLst>
            <a:lin ang="5400000" scaled="1"/>
          </a:gradFill>
          <a:ln>
            <a:noFill/>
          </a:ln>
        </p:spPr>
        <p:txBody>
          <a:bodyPr wrap="none" anchor="ctr"/>
          <a:lstStyle/>
          <a:p>
            <a:endParaRPr lang="en-US" dirty="0">
              <a:latin typeface="Arial Regular" charset="0"/>
            </a:endParaRPr>
          </a:p>
        </p:txBody>
      </p:sp>
      <p:pic>
        <p:nvPicPr>
          <p:cNvPr id="18440" name="Picture 3" descr="my_saving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81800" y="5943600"/>
            <a:ext cx="21812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Rectangle 6"/>
          <p:cNvSpPr>
            <a:spLocks noGrp="1" noChangeArrowheads="1"/>
          </p:cNvSpPr>
          <p:nvPr>
            <p:ph type="title"/>
            <p:custDataLst>
              <p:tags r:id="rId5"/>
            </p:custDataLst>
          </p:nvPr>
        </p:nvSpPr>
        <p:spPr>
          <a:xfrm>
            <a:off x="381000" y="0"/>
            <a:ext cx="8305800" cy="1243013"/>
          </a:xfrm>
        </p:spPr>
        <p:txBody>
          <a:bodyPr>
            <a:noAutofit/>
          </a:bodyPr>
          <a:lstStyle/>
          <a:p>
            <a:pPr eaLnBrk="1" hangingPunct="1"/>
            <a:r>
              <a:rPr lang="en-US" sz="4000" b="1" dirty="0">
                <a:solidFill>
                  <a:srgbClr val="658237"/>
                </a:solidFill>
                <a:latin typeface="Arial" panose="020B0604020202020204" pitchFamily="34" charset="0"/>
                <a:cs typeface="Arial" panose="020B0604020202020204" pitchFamily="34" charset="0"/>
              </a:rPr>
              <a:t>The importance of diversification</a:t>
            </a:r>
          </a:p>
        </p:txBody>
      </p:sp>
      <p:sp>
        <p:nvSpPr>
          <p:cNvPr id="207881" name="Rectangle 9"/>
          <p:cNvSpPr>
            <a:spLocks noGrp="1" noChangeArrowheads="1"/>
          </p:cNvSpPr>
          <p:nvPr>
            <p:ph type="body" idx="1"/>
            <p:custDataLst>
              <p:tags r:id="rId6"/>
            </p:custDataLst>
          </p:nvPr>
        </p:nvSpPr>
        <p:spPr>
          <a:xfrm>
            <a:off x="1371600" y="1981200"/>
            <a:ext cx="7086600" cy="2895600"/>
          </a:xfrm>
          <a:noFill/>
        </p:spPr>
        <p:txBody>
          <a:bodyPr>
            <a:noAutofit/>
          </a:bodyPr>
          <a:lstStyle/>
          <a:p>
            <a:pPr marL="0" indent="0" eaLnBrk="1" hangingPunct="1">
              <a:buFont typeface="Times" pitchFamily="18" charset="0"/>
              <a:buNone/>
            </a:pPr>
            <a:r>
              <a:rPr lang="en-US" sz="2000" dirty="0">
                <a:latin typeface="Arial" panose="020B0604020202020204" pitchFamily="34" charset="0"/>
                <a:cs typeface="Arial" panose="020B0604020202020204" pitchFamily="34" charset="0"/>
              </a:rPr>
              <a:t>You should always be diversified in your approach </a:t>
            </a:r>
          </a:p>
          <a:p>
            <a:pPr marL="0" indent="0" eaLnBrk="1" hangingPunct="1">
              <a:buFont typeface="Times" pitchFamily="18" charset="0"/>
              <a:buNone/>
            </a:pPr>
            <a:r>
              <a:rPr lang="en-US" sz="2000" dirty="0">
                <a:latin typeface="Arial" panose="020B0604020202020204" pitchFamily="34" charset="0"/>
                <a:cs typeface="Arial" panose="020B0604020202020204" pitchFamily="34" charset="0"/>
              </a:rPr>
              <a:t> to investing.</a:t>
            </a:r>
          </a:p>
          <a:p>
            <a:pPr lvl="1" eaLnBrk="1" hangingPunct="1">
              <a:buClr>
                <a:srgbClr val="345629"/>
              </a:buClr>
            </a:pPr>
            <a:endParaRPr lang="en-US" sz="1400" b="1" dirty="0">
              <a:latin typeface="Arial" panose="020B0604020202020204" pitchFamily="34" charset="0"/>
              <a:cs typeface="Arial" panose="020B0604020202020204" pitchFamily="34" charset="0"/>
            </a:endParaRPr>
          </a:p>
          <a:p>
            <a:pPr marL="342900" lvl="1" indent="-342900" eaLnBrk="1" hangingPunct="1">
              <a:spcBef>
                <a:spcPts val="0"/>
              </a:spcBef>
              <a:buClr>
                <a:srgbClr val="345629"/>
              </a:buClr>
            </a:pPr>
            <a:r>
              <a:rPr lang="en-US" sz="1800" b="1" dirty="0">
                <a:latin typeface="Arial" panose="020B0604020202020204" pitchFamily="34" charset="0"/>
                <a:cs typeface="Arial" panose="020B0604020202020204" pitchFamily="34" charset="0"/>
              </a:rPr>
              <a:t>Investment Style</a:t>
            </a:r>
            <a:br>
              <a:rPr lang="en-US" sz="1800" b="1"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Growth and value, active and passive fund managers</a:t>
            </a:r>
            <a:br>
              <a:rPr lang="en-US"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a:p>
            <a:pPr marL="342900" lvl="1" indent="-342900">
              <a:spcBef>
                <a:spcPts val="0"/>
              </a:spcBef>
              <a:buClr>
                <a:srgbClr val="345629"/>
              </a:buClr>
            </a:pPr>
            <a:r>
              <a:rPr lang="en-US" sz="1800" b="1" dirty="0">
                <a:latin typeface="Arial" panose="020B0604020202020204" pitchFamily="34" charset="0"/>
                <a:cs typeface="Arial" panose="020B0604020202020204" pitchFamily="34" charset="0"/>
              </a:rPr>
              <a:t>Asset class</a:t>
            </a:r>
            <a:br>
              <a:rPr lang="en-US" sz="1800" b="1"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Cash equivalents, fixed income and equities</a:t>
            </a:r>
            <a:br>
              <a:rPr lang="en-US"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a:p>
            <a:pPr marL="342900" lvl="1" indent="-342900">
              <a:spcBef>
                <a:spcPts val="0"/>
              </a:spcBef>
              <a:buClr>
                <a:srgbClr val="345629"/>
              </a:buClr>
            </a:pPr>
            <a:r>
              <a:rPr lang="en-US" sz="1800" b="1" dirty="0">
                <a:latin typeface="Arial" panose="020B0604020202020204" pitchFamily="34" charset="0"/>
                <a:cs typeface="Arial" panose="020B0604020202020204" pitchFamily="34" charset="0"/>
              </a:rPr>
              <a:t>Geographic region</a:t>
            </a:r>
            <a:br>
              <a:rPr lang="en-US" sz="1800" b="1"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Canadian, U.S. and International equities</a:t>
            </a:r>
            <a:br>
              <a:rPr lang="en-US"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a:p>
            <a:pPr marL="342900" lvl="1" indent="-342900">
              <a:spcBef>
                <a:spcPts val="0"/>
              </a:spcBef>
              <a:buClr>
                <a:srgbClr val="345629"/>
              </a:buClr>
            </a:pPr>
            <a:r>
              <a:rPr lang="en-US" sz="1800" b="1" dirty="0">
                <a:latin typeface="Arial" panose="020B0604020202020204" pitchFamily="34" charset="0"/>
                <a:cs typeface="Arial" panose="020B0604020202020204" pitchFamily="34" charset="0"/>
              </a:rPr>
              <a:t>Currency</a:t>
            </a:r>
            <a:br>
              <a:rPr lang="en-US" sz="1800" b="1"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limit exposure to U.S. currency risk</a:t>
            </a:r>
          </a:p>
          <a:p>
            <a:pPr eaLnBrk="1" hangingPunct="1"/>
            <a:endParaRPr lang="en-US" sz="1600" dirty="0"/>
          </a:p>
        </p:txBody>
      </p:sp>
      <p:sp>
        <p:nvSpPr>
          <p:cNvPr id="9" name="Rectangle 8"/>
          <p:cNvSpPr>
            <a:spLocks noChangeArrowheads="1"/>
          </p:cNvSpPr>
          <p:nvPr>
            <p:custDataLst>
              <p:tags r:id="rId7"/>
            </p:custDataLst>
          </p:nvPr>
        </p:nvSpPr>
        <p:spPr bwMode="auto">
          <a:xfrm>
            <a:off x="0" y="1371600"/>
            <a:ext cx="9144000" cy="228600"/>
          </a:xfrm>
          <a:prstGeom prst="rect">
            <a:avLst/>
          </a:prstGeom>
          <a:solidFill>
            <a:srgbClr val="658237"/>
          </a:solidFill>
          <a:ln w="9525">
            <a:noFill/>
            <a:miter lim="800000"/>
            <a:headEnd/>
            <a:tailEnd/>
          </a:ln>
        </p:spPr>
        <p:txBody>
          <a:bodyPr wrap="none" anchor="ctr"/>
          <a:lstStyle/>
          <a:p>
            <a:pPr>
              <a:defRPr/>
            </a:pPr>
            <a:endParaRPr lang="en-US" dirty="0">
              <a:latin typeface="Arial Regular" charset="0"/>
              <a:ea typeface="Arial Regular" charset="0"/>
            </a:endParaRPr>
          </a:p>
        </p:txBody>
      </p:sp>
    </p:spTree>
    <p:custDataLst>
      <p:tags r:id="rId1"/>
    </p:custDataLst>
    <p:extLst>
      <p:ext uri="{BB962C8B-B14F-4D97-AF65-F5344CB8AC3E}">
        <p14:creationId xmlns:p14="http://schemas.microsoft.com/office/powerpoint/2010/main" val="3877216805"/>
      </p:ext>
    </p:extLst>
  </p:cSld>
  <p:clrMapOvr>
    <a:masterClrMapping/>
  </p:clrMapOvr>
  <mc:AlternateContent xmlns:mc="http://schemas.openxmlformats.org/markup-compatibility/2006" xmlns:p14="http://schemas.microsoft.com/office/powerpoint/2010/main">
    <mc:Choice Requires="p14">
      <p:transition spd="slow" p14:dur="2000" advTm="41060"/>
    </mc:Choice>
    <mc:Fallback xmlns="">
      <p:transition spd="slow" advTm="4106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custDataLst>
              <p:tags r:id="rId2"/>
            </p:custDataLst>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Regular" charset="0"/>
            </a:endParaRPr>
          </a:p>
        </p:txBody>
      </p:sp>
      <p:sp>
        <p:nvSpPr>
          <p:cNvPr id="10" name="Rectangle 9"/>
          <p:cNvSpPr>
            <a:spLocks noChangeArrowheads="1"/>
          </p:cNvSpPr>
          <p:nvPr>
            <p:custDataLst>
              <p:tags r:id="rId3"/>
            </p:custDataLst>
          </p:nvPr>
        </p:nvSpPr>
        <p:spPr bwMode="auto">
          <a:xfrm>
            <a:off x="-27432" y="2209800"/>
            <a:ext cx="9171432" cy="2514600"/>
          </a:xfrm>
          <a:prstGeom prst="rect">
            <a:avLst/>
          </a:prstGeom>
          <a:solidFill>
            <a:srgbClr val="658237"/>
          </a:solidFill>
          <a:ln w="9525">
            <a:noFill/>
            <a:miter lim="800000"/>
            <a:headEnd/>
            <a:tailEnd/>
          </a:ln>
        </p:spPr>
        <p:txBody>
          <a:bodyPr wrap="none" anchor="ctr"/>
          <a:lstStyle/>
          <a:p>
            <a:pPr>
              <a:defRPr/>
            </a:pPr>
            <a:endParaRPr lang="en-US" dirty="0">
              <a:latin typeface="Arial Regular" charset="0"/>
              <a:ea typeface="Arial Regular" charset="0"/>
            </a:endParaRPr>
          </a:p>
        </p:txBody>
      </p:sp>
      <p:sp>
        <p:nvSpPr>
          <p:cNvPr id="19462" name="Rectangle 7"/>
          <p:cNvSpPr>
            <a:spLocks noChangeArrowheads="1"/>
          </p:cNvSpPr>
          <p:nvPr>
            <p:custDataLst>
              <p:tags r:id="rId4"/>
            </p:custDataLst>
          </p:nvPr>
        </p:nvSpPr>
        <p:spPr bwMode="auto">
          <a:xfrm>
            <a:off x="0" y="1828800"/>
            <a:ext cx="9144000" cy="381000"/>
          </a:xfrm>
          <a:prstGeom prst="rect">
            <a:avLst/>
          </a:prstGeom>
          <a:gradFill rotWithShape="1">
            <a:gsLst>
              <a:gs pos="0">
                <a:srgbClr val="EAAB00"/>
              </a:gs>
              <a:gs pos="100000">
                <a:srgbClr val="F7DF9F"/>
              </a:gs>
            </a:gsLst>
            <a:lin ang="0" scaled="1"/>
          </a:gradFill>
          <a:ln>
            <a:noFill/>
          </a:ln>
        </p:spPr>
        <p:txBody>
          <a:bodyPr wrap="none" anchor="ctr"/>
          <a:lstStyle/>
          <a:p>
            <a:endParaRPr lang="en-US" dirty="0">
              <a:latin typeface="Arial Regular" charset="0"/>
            </a:endParaRPr>
          </a:p>
        </p:txBody>
      </p:sp>
      <p:sp>
        <p:nvSpPr>
          <p:cNvPr id="19463" name="Rectangle 7"/>
          <p:cNvSpPr>
            <a:spLocks noChangeArrowheads="1"/>
          </p:cNvSpPr>
          <p:nvPr>
            <p:custDataLst>
              <p:tags r:id="rId5"/>
            </p:custDataLst>
          </p:nvPr>
        </p:nvSpPr>
        <p:spPr bwMode="auto">
          <a:xfrm rot="10800000">
            <a:off x="0" y="4724400"/>
            <a:ext cx="9144000" cy="381000"/>
          </a:xfrm>
          <a:prstGeom prst="rect">
            <a:avLst/>
          </a:prstGeom>
          <a:gradFill rotWithShape="1">
            <a:gsLst>
              <a:gs pos="0">
                <a:srgbClr val="EAAB00"/>
              </a:gs>
              <a:gs pos="100000">
                <a:srgbClr val="F7DF9F"/>
              </a:gs>
            </a:gsLst>
            <a:lin ang="0" scaled="1"/>
          </a:gradFill>
          <a:ln>
            <a:noFill/>
          </a:ln>
        </p:spPr>
        <p:txBody>
          <a:bodyPr wrap="none" anchor="ctr"/>
          <a:lstStyle/>
          <a:p>
            <a:endParaRPr lang="en-US" dirty="0">
              <a:latin typeface="Arial Regular" charset="0"/>
            </a:endParaRPr>
          </a:p>
        </p:txBody>
      </p:sp>
      <p:sp>
        <p:nvSpPr>
          <p:cNvPr id="189446" name="Text Box 6"/>
          <p:cNvSpPr txBox="1">
            <a:spLocks noChangeArrowheads="1"/>
          </p:cNvSpPr>
          <p:nvPr>
            <p:custDataLst>
              <p:tags r:id="rId6"/>
            </p:custDataLst>
          </p:nvPr>
        </p:nvSpPr>
        <p:spPr bwMode="auto">
          <a:xfrm>
            <a:off x="0" y="2819400"/>
            <a:ext cx="5943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en-US" sz="4000" dirty="0">
                <a:solidFill>
                  <a:schemeClr val="bg1"/>
                </a:solidFill>
                <a:ea typeface="Arial Regular" charset="0"/>
              </a:rPr>
              <a:t>Communication &amp; Technology</a:t>
            </a:r>
          </a:p>
        </p:txBody>
      </p:sp>
      <p:pic>
        <p:nvPicPr>
          <p:cNvPr id="19465" name="Picture 10" descr="my_saving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81800" y="5943600"/>
            <a:ext cx="21812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14" descr="communicatio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62600" y="2514600"/>
            <a:ext cx="27432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Rectangle 15"/>
          <p:cNvSpPr>
            <a:spLocks noChangeArrowheads="1"/>
          </p:cNvSpPr>
          <p:nvPr>
            <p:custDataLst>
              <p:tags r:id="rId7"/>
            </p:custDataLst>
          </p:nvPr>
        </p:nvSpPr>
        <p:spPr bwMode="auto">
          <a:xfrm>
            <a:off x="5562600" y="2514600"/>
            <a:ext cx="2743200" cy="1828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Regular" charset="0"/>
            </a:endParaRPr>
          </a:p>
        </p:txBody>
      </p:sp>
    </p:spTree>
    <p:custDataLst>
      <p:tags r:id="rId1"/>
    </p:custDataLst>
    <p:extLst>
      <p:ext uri="{BB962C8B-B14F-4D97-AF65-F5344CB8AC3E}">
        <p14:creationId xmlns:p14="http://schemas.microsoft.com/office/powerpoint/2010/main" val="330502565"/>
      </p:ext>
    </p:extLst>
  </p:cSld>
  <p:clrMapOvr>
    <a:masterClrMapping/>
  </p:clrMapOvr>
  <mc:AlternateContent xmlns:mc="http://schemas.openxmlformats.org/markup-compatibility/2006" xmlns:p14="http://schemas.microsoft.com/office/powerpoint/2010/main">
    <mc:Choice Requires="p14">
      <p:transition spd="slow" p14:dur="2000" advTm="18889"/>
    </mc:Choice>
    <mc:Fallback xmlns="">
      <p:transition spd="slow" advTm="18889"/>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ChangeArrowheads="1"/>
          </p:cNvSpPr>
          <p:nvPr>
            <p:custDataLst>
              <p:tags r:id="rId2"/>
            </p:custDataLst>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Regular" charset="0"/>
            </a:endParaRPr>
          </a:p>
        </p:txBody>
      </p:sp>
      <p:sp>
        <p:nvSpPr>
          <p:cNvPr id="20483" name="Rectangle 8"/>
          <p:cNvSpPr>
            <a:spLocks noChangeArrowheads="1"/>
          </p:cNvSpPr>
          <p:nvPr>
            <p:custDataLst>
              <p:tags r:id="rId3"/>
            </p:custDataLst>
          </p:nvPr>
        </p:nvSpPr>
        <p:spPr bwMode="auto">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endParaRPr lang="en-US" dirty="0">
              <a:latin typeface="Arial Regular" charset="0"/>
            </a:endParaRPr>
          </a:p>
        </p:txBody>
      </p:sp>
      <p:sp>
        <p:nvSpPr>
          <p:cNvPr id="20484" name="Rectangle 10"/>
          <p:cNvSpPr>
            <a:spLocks noChangeArrowheads="1"/>
          </p:cNvSpPr>
          <p:nvPr>
            <p:custDataLst>
              <p:tags r:id="rId4"/>
            </p:custDataLst>
          </p:nvPr>
        </p:nvSpPr>
        <p:spPr bwMode="auto">
          <a:xfrm>
            <a:off x="0" y="1524000"/>
            <a:ext cx="990600" cy="5334000"/>
          </a:xfrm>
          <a:prstGeom prst="rect">
            <a:avLst/>
          </a:prstGeom>
          <a:gradFill rotWithShape="1">
            <a:gsLst>
              <a:gs pos="0">
                <a:srgbClr val="EAAB00"/>
              </a:gs>
              <a:gs pos="100000">
                <a:srgbClr val="F7DF9F"/>
              </a:gs>
            </a:gsLst>
            <a:lin ang="5400000" scaled="1"/>
          </a:gradFill>
          <a:ln>
            <a:noFill/>
          </a:ln>
        </p:spPr>
        <p:txBody>
          <a:bodyPr wrap="none" anchor="ctr"/>
          <a:lstStyle/>
          <a:p>
            <a:endParaRPr lang="en-US" dirty="0">
              <a:latin typeface="Arial Regular" charset="0"/>
            </a:endParaRPr>
          </a:p>
        </p:txBody>
      </p:sp>
      <p:sp>
        <p:nvSpPr>
          <p:cNvPr id="20488" name="Rectangle 10"/>
          <p:cNvSpPr>
            <a:spLocks noGrp="1" noChangeArrowheads="1"/>
          </p:cNvSpPr>
          <p:nvPr>
            <p:ph type="title"/>
            <p:custDataLst>
              <p:tags r:id="rId5"/>
            </p:custDataLst>
          </p:nvPr>
        </p:nvSpPr>
        <p:spPr>
          <a:noFill/>
        </p:spPr>
        <p:txBody>
          <a:bodyPr/>
          <a:lstStyle/>
          <a:p>
            <a:pPr eaLnBrk="1" hangingPunct="1"/>
            <a:r>
              <a:rPr lang="en-US" sz="4400" b="1" dirty="0">
                <a:solidFill>
                  <a:srgbClr val="658237"/>
                </a:solidFill>
                <a:latin typeface="Arial" panose="020B0604020202020204" pitchFamily="34" charset="0"/>
                <a:cs typeface="Arial" panose="020B0604020202020204" pitchFamily="34" charset="0"/>
              </a:rPr>
              <a:t>C</a:t>
            </a:r>
            <a:r>
              <a:rPr lang="en-US" sz="4000" dirty="0">
                <a:solidFill>
                  <a:srgbClr val="658237"/>
                </a:solidFill>
                <a:latin typeface="Arial" panose="020B0604020202020204" pitchFamily="34" charset="0"/>
                <a:cs typeface="Arial" panose="020B0604020202020204" pitchFamily="34" charset="0"/>
              </a:rPr>
              <a:t>lient </a:t>
            </a:r>
            <a:r>
              <a:rPr lang="en-US" sz="4400" b="1" dirty="0">
                <a:solidFill>
                  <a:srgbClr val="658237"/>
                </a:solidFill>
                <a:latin typeface="Arial" panose="020B0604020202020204" pitchFamily="34" charset="0"/>
                <a:cs typeface="Arial" panose="020B0604020202020204" pitchFamily="34" charset="0"/>
              </a:rPr>
              <a:t>C</a:t>
            </a:r>
            <a:r>
              <a:rPr lang="en-US" sz="4000" dirty="0">
                <a:solidFill>
                  <a:srgbClr val="658237"/>
                </a:solidFill>
                <a:latin typeface="Arial" panose="020B0604020202020204" pitchFamily="34" charset="0"/>
                <a:cs typeface="Arial" panose="020B0604020202020204" pitchFamily="34" charset="0"/>
              </a:rPr>
              <a:t>are </a:t>
            </a:r>
            <a:r>
              <a:rPr lang="en-US" sz="4400" b="1" dirty="0">
                <a:solidFill>
                  <a:srgbClr val="658237"/>
                </a:solidFill>
                <a:latin typeface="Arial" panose="020B0604020202020204" pitchFamily="34" charset="0"/>
                <a:cs typeface="Arial" panose="020B0604020202020204" pitchFamily="34" charset="0"/>
              </a:rPr>
              <a:t>C</a:t>
            </a:r>
            <a:r>
              <a:rPr lang="en-US" sz="4000" dirty="0">
                <a:solidFill>
                  <a:srgbClr val="658237"/>
                </a:solidFill>
                <a:latin typeface="Arial" panose="020B0604020202020204" pitchFamily="34" charset="0"/>
                <a:cs typeface="Arial" panose="020B0604020202020204" pitchFamily="34" charset="0"/>
              </a:rPr>
              <a:t>entre</a:t>
            </a:r>
            <a:endParaRPr lang="en-CA" sz="4000" dirty="0">
              <a:solidFill>
                <a:srgbClr val="658237"/>
              </a:solidFill>
              <a:latin typeface="Arial" panose="020B0604020202020204" pitchFamily="34" charset="0"/>
              <a:cs typeface="Arial" panose="020B0604020202020204" pitchFamily="34" charset="0"/>
            </a:endParaRPr>
          </a:p>
        </p:txBody>
      </p:sp>
      <p:sp>
        <p:nvSpPr>
          <p:cNvPr id="217099" name="Rectangle 11"/>
          <p:cNvSpPr>
            <a:spLocks noChangeArrowheads="1"/>
          </p:cNvSpPr>
          <p:nvPr>
            <p:custDataLst>
              <p:tags r:id="rId6"/>
            </p:custDataLst>
          </p:nvPr>
        </p:nvSpPr>
        <p:spPr bwMode="auto">
          <a:xfrm>
            <a:off x="990600" y="2209800"/>
            <a:ext cx="5562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buClr>
                <a:srgbClr val="345629"/>
              </a:buClr>
              <a:buFont typeface="Times" pitchFamily="18" charset="0"/>
              <a:buChar char="•"/>
            </a:pPr>
            <a:r>
              <a:rPr lang="en-US" sz="2000" dirty="0">
                <a:latin typeface="Arial" panose="020B0604020202020204" pitchFamily="34" charset="0"/>
                <a:cs typeface="Arial" panose="020B0604020202020204" pitchFamily="34" charset="0"/>
              </a:rPr>
              <a:t>Toll-free line 1-877-SUN-LIFE</a:t>
            </a:r>
          </a:p>
          <a:p>
            <a:pPr marL="230188" indent="-230188">
              <a:buClr>
                <a:srgbClr val="345629"/>
              </a:buClr>
              <a:buFont typeface="Times" pitchFamily="18" charset="0"/>
              <a:buNone/>
            </a:pPr>
            <a:endParaRPr lang="en-US" sz="800" dirty="0">
              <a:latin typeface="Arial" panose="020B0604020202020204" pitchFamily="34" charset="0"/>
              <a:cs typeface="Arial" panose="020B0604020202020204" pitchFamily="34" charset="0"/>
            </a:endParaRPr>
          </a:p>
          <a:p>
            <a:pPr marL="230188" indent="-230188">
              <a:buClr>
                <a:srgbClr val="345629"/>
              </a:buClr>
              <a:buFont typeface="Times" pitchFamily="18" charset="0"/>
              <a:buChar char="•"/>
            </a:pPr>
            <a:r>
              <a:rPr lang="en-US" sz="2000" dirty="0">
                <a:latin typeface="Arial" panose="020B0604020202020204" pitchFamily="34" charset="0"/>
                <a:cs typeface="Arial" panose="020B0604020202020204" pitchFamily="34" charset="0"/>
              </a:rPr>
              <a:t>Perform transactions 24 hours a day through the </a:t>
            </a:r>
            <a:r>
              <a:rPr lang="en-US" sz="2000" dirty="0">
                <a:solidFill>
                  <a:schemeClr val="tx2"/>
                </a:solidFill>
                <a:latin typeface="Arial" panose="020B0604020202020204" pitchFamily="34" charset="0"/>
                <a:cs typeface="Arial" panose="020B0604020202020204" pitchFamily="34" charset="0"/>
              </a:rPr>
              <a:t>Automated Telephone System</a:t>
            </a:r>
            <a:r>
              <a:rPr lang="en-US" sz="2000" dirty="0">
                <a:latin typeface="Arial" panose="020B0604020202020204" pitchFamily="34" charset="0"/>
                <a:cs typeface="Arial" panose="020B0604020202020204" pitchFamily="34" charset="0"/>
              </a:rPr>
              <a:t> </a:t>
            </a:r>
          </a:p>
          <a:p>
            <a:pPr marL="230188" indent="-230188">
              <a:buClr>
                <a:srgbClr val="345629"/>
              </a:buClr>
              <a:buFont typeface="Times" pitchFamily="18" charset="0"/>
              <a:buNone/>
            </a:pPr>
            <a:endParaRPr lang="en-US" sz="800" dirty="0">
              <a:latin typeface="Arial" panose="020B0604020202020204" pitchFamily="34" charset="0"/>
              <a:cs typeface="Arial" panose="020B0604020202020204" pitchFamily="34" charset="0"/>
            </a:endParaRPr>
          </a:p>
          <a:p>
            <a:pPr marL="230188" indent="-230188">
              <a:buClr>
                <a:srgbClr val="345629"/>
              </a:buClr>
              <a:buFont typeface="Times" pitchFamily="18" charset="0"/>
              <a:buChar char="•"/>
            </a:pPr>
            <a:r>
              <a:rPr lang="en-US" sz="2000" dirty="0">
                <a:latin typeface="Arial" panose="020B0604020202020204" pitchFamily="34" charset="0"/>
                <a:cs typeface="Arial" panose="020B0604020202020204" pitchFamily="34" charset="0"/>
              </a:rPr>
              <a:t>Client Care Centre representatives available 8 a.m. to 8 p.m. ET any business day</a:t>
            </a:r>
          </a:p>
          <a:p>
            <a:pPr marL="684213" lvl="1" indent="-227013">
              <a:buClr>
                <a:srgbClr val="345629"/>
              </a:buClr>
              <a:buFont typeface="Wingdings" pitchFamily="2" charset="2"/>
              <a:buChar char="Ø"/>
            </a:pPr>
            <a:r>
              <a:rPr lang="en-CA" sz="2000" dirty="0">
                <a:latin typeface="Arial" panose="020B0604020202020204" pitchFamily="34" charset="0"/>
                <a:cs typeface="Arial" panose="020B0604020202020204" pitchFamily="34" charset="0"/>
              </a:rPr>
              <a:t>Operate live in 189 languages</a:t>
            </a:r>
          </a:p>
        </p:txBody>
      </p:sp>
      <p:pic>
        <p:nvPicPr>
          <p:cNvPr id="20490" name="Picture 12"/>
          <p:cNvPicPr>
            <a:picLocks noChangeAspect="1" noChangeArrowheads="1"/>
          </p:cNvPicPr>
          <p:nvPr/>
        </p:nvPicPr>
        <p:blipFill>
          <a:blip r:embed="rId11">
            <a:extLst>
              <a:ext uri="{28A0092B-C50C-407E-A947-70E740481C1C}">
                <a14:useLocalDpi xmlns:a14="http://schemas.microsoft.com/office/drawing/2010/main" val="0"/>
              </a:ext>
            </a:extLst>
          </a:blip>
          <a:srcRect l="26563" t="11458" r="24219" b="5208"/>
          <a:stretch>
            <a:fillRect/>
          </a:stretch>
        </p:blipFill>
        <p:spPr bwMode="auto">
          <a:xfrm>
            <a:off x="6477000" y="2286000"/>
            <a:ext cx="24003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Rectangle 13"/>
          <p:cNvSpPr>
            <a:spLocks noChangeArrowheads="1"/>
          </p:cNvSpPr>
          <p:nvPr>
            <p:custDataLst>
              <p:tags r:id="rId7"/>
            </p:custDataLst>
          </p:nvPr>
        </p:nvSpPr>
        <p:spPr bwMode="auto">
          <a:xfrm>
            <a:off x="6477000" y="2286000"/>
            <a:ext cx="2422525" cy="3200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Regular" charset="0"/>
            </a:endParaRPr>
          </a:p>
        </p:txBody>
      </p:sp>
      <p:sp>
        <p:nvSpPr>
          <p:cNvPr id="10" name="Rectangle 9"/>
          <p:cNvSpPr>
            <a:spLocks noChangeArrowheads="1"/>
          </p:cNvSpPr>
          <p:nvPr>
            <p:custDataLst>
              <p:tags r:id="rId8"/>
            </p:custDataLst>
          </p:nvPr>
        </p:nvSpPr>
        <p:spPr bwMode="auto">
          <a:xfrm>
            <a:off x="0" y="1371600"/>
            <a:ext cx="9144000" cy="228600"/>
          </a:xfrm>
          <a:prstGeom prst="rect">
            <a:avLst/>
          </a:prstGeom>
          <a:solidFill>
            <a:srgbClr val="658237"/>
          </a:solidFill>
          <a:ln w="9525">
            <a:noFill/>
            <a:miter lim="800000"/>
            <a:headEnd/>
            <a:tailEnd/>
          </a:ln>
        </p:spPr>
        <p:txBody>
          <a:bodyPr wrap="none" anchor="ctr"/>
          <a:lstStyle/>
          <a:p>
            <a:pPr>
              <a:defRPr/>
            </a:pPr>
            <a:endParaRPr lang="en-US" dirty="0">
              <a:latin typeface="Arial Regular" charset="0"/>
              <a:ea typeface="Arial Regular" charset="0"/>
            </a:endParaRPr>
          </a:p>
        </p:txBody>
      </p:sp>
      <p:pic>
        <p:nvPicPr>
          <p:cNvPr id="11" name="Picture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772400" y="5029200"/>
            <a:ext cx="1080000" cy="430486"/>
          </a:xfrm>
          <a:prstGeom prst="rect">
            <a:avLst/>
          </a:prstGeom>
        </p:spPr>
      </p:pic>
    </p:spTree>
    <p:custDataLst>
      <p:tags r:id="rId1"/>
    </p:custDataLst>
    <p:extLst>
      <p:ext uri="{BB962C8B-B14F-4D97-AF65-F5344CB8AC3E}">
        <p14:creationId xmlns:p14="http://schemas.microsoft.com/office/powerpoint/2010/main" val="2042027753"/>
      </p:ext>
    </p:extLst>
  </p:cSld>
  <p:clrMapOvr>
    <a:masterClrMapping/>
  </p:clrMapOvr>
  <mc:AlternateContent xmlns:mc="http://schemas.openxmlformats.org/markup-compatibility/2006" xmlns:p14="http://schemas.microsoft.com/office/powerpoint/2010/main">
    <mc:Choice Requires="p14">
      <p:transition spd="slow" p14:dur="2000" advTm="34222"/>
    </mc:Choice>
    <mc:Fallback xmlns="">
      <p:transition spd="slow" advTm="34222"/>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7099">
                                            <p:txEl>
                                              <p:pRg st="0" end="0"/>
                                            </p:txEl>
                                          </p:spTgt>
                                        </p:tgtEl>
                                        <p:attrNameLst>
                                          <p:attrName>style.visibility</p:attrName>
                                        </p:attrNameLst>
                                      </p:cBhvr>
                                      <p:to>
                                        <p:strVal val="visible"/>
                                      </p:to>
                                    </p:set>
                                    <p:anim calcmode="lin" valueType="num">
                                      <p:cBhvr additive="base">
                                        <p:cTn id="7" dur="1000" fill="hold"/>
                                        <p:tgtEl>
                                          <p:spTgt spid="217099">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17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7099">
                                            <p:txEl>
                                              <p:pRg st="2" end="2"/>
                                            </p:txEl>
                                          </p:spTgt>
                                        </p:tgtEl>
                                        <p:attrNameLst>
                                          <p:attrName>style.visibility</p:attrName>
                                        </p:attrNameLst>
                                      </p:cBhvr>
                                      <p:to>
                                        <p:strVal val="visible"/>
                                      </p:to>
                                    </p:set>
                                    <p:anim calcmode="lin" valueType="num">
                                      <p:cBhvr additive="base">
                                        <p:cTn id="13" dur="1000" fill="hold"/>
                                        <p:tgtEl>
                                          <p:spTgt spid="217099">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17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7099">
                                            <p:txEl>
                                              <p:pRg st="4" end="4"/>
                                            </p:txEl>
                                          </p:spTgt>
                                        </p:tgtEl>
                                        <p:attrNameLst>
                                          <p:attrName>style.visibility</p:attrName>
                                        </p:attrNameLst>
                                      </p:cBhvr>
                                      <p:to>
                                        <p:strVal val="visible"/>
                                      </p:to>
                                    </p:set>
                                    <p:anim calcmode="lin" valueType="num">
                                      <p:cBhvr additive="base">
                                        <p:cTn id="19" dur="1000" fill="hold"/>
                                        <p:tgtEl>
                                          <p:spTgt spid="217099">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17099">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17099">
                                            <p:txEl>
                                              <p:pRg st="5" end="5"/>
                                            </p:txEl>
                                          </p:spTgt>
                                        </p:tgtEl>
                                        <p:attrNameLst>
                                          <p:attrName>style.visibility</p:attrName>
                                        </p:attrNameLst>
                                      </p:cBhvr>
                                      <p:to>
                                        <p:strVal val="visible"/>
                                      </p:to>
                                    </p:set>
                                    <p:anim calcmode="lin" valueType="num">
                                      <p:cBhvr additive="base">
                                        <p:cTn id="23" dur="1000" fill="hold"/>
                                        <p:tgtEl>
                                          <p:spTgt spid="217099">
                                            <p:txEl>
                                              <p:pRg st="5" end="5"/>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21709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9" grpId="0" uiExpand="1"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ChangeArrowheads="1"/>
          </p:cNvSpPr>
          <p:nvPr>
            <p:custDataLst>
              <p:tags r:id="rId2"/>
            </p:custDataLst>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Regular" charset="0"/>
            </a:endParaRPr>
          </a:p>
        </p:txBody>
      </p:sp>
      <p:sp>
        <p:nvSpPr>
          <p:cNvPr id="21507" name="Rectangle 8"/>
          <p:cNvSpPr>
            <a:spLocks noChangeArrowheads="1"/>
          </p:cNvSpPr>
          <p:nvPr>
            <p:custDataLst>
              <p:tags r:id="rId3"/>
            </p:custDataLst>
          </p:nvPr>
        </p:nvSpPr>
        <p:spPr bwMode="auto">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endParaRPr lang="en-US" dirty="0">
              <a:latin typeface="Arial Regular" charset="0"/>
            </a:endParaRPr>
          </a:p>
        </p:txBody>
      </p:sp>
      <p:sp>
        <p:nvSpPr>
          <p:cNvPr id="21508" name="Rectangle 10"/>
          <p:cNvSpPr>
            <a:spLocks noChangeArrowheads="1"/>
          </p:cNvSpPr>
          <p:nvPr>
            <p:custDataLst>
              <p:tags r:id="rId4"/>
            </p:custDataLst>
          </p:nvPr>
        </p:nvSpPr>
        <p:spPr bwMode="auto">
          <a:xfrm>
            <a:off x="0" y="1524000"/>
            <a:ext cx="990600" cy="5334000"/>
          </a:xfrm>
          <a:prstGeom prst="rect">
            <a:avLst/>
          </a:prstGeom>
          <a:gradFill rotWithShape="1">
            <a:gsLst>
              <a:gs pos="0">
                <a:srgbClr val="EAAB00"/>
              </a:gs>
              <a:gs pos="100000">
                <a:srgbClr val="F7DF9F"/>
              </a:gs>
            </a:gsLst>
            <a:lin ang="5400000" scaled="1"/>
          </a:gradFill>
          <a:ln>
            <a:noFill/>
          </a:ln>
        </p:spPr>
        <p:txBody>
          <a:bodyPr wrap="none" anchor="ctr"/>
          <a:lstStyle/>
          <a:p>
            <a:endParaRPr lang="en-US" dirty="0">
              <a:latin typeface="Arial Regular" charset="0"/>
            </a:endParaRPr>
          </a:p>
        </p:txBody>
      </p:sp>
      <p:sp>
        <p:nvSpPr>
          <p:cNvPr id="21512" name="Rectangle 10"/>
          <p:cNvSpPr>
            <a:spLocks noGrp="1" noChangeArrowheads="1"/>
          </p:cNvSpPr>
          <p:nvPr>
            <p:ph type="title"/>
            <p:custDataLst>
              <p:tags r:id="rId5"/>
            </p:custDataLst>
          </p:nvPr>
        </p:nvSpPr>
        <p:spPr>
          <a:noFill/>
        </p:spPr>
        <p:txBody>
          <a:bodyPr>
            <a:normAutofit/>
          </a:bodyPr>
          <a:lstStyle/>
          <a:p>
            <a:pPr eaLnBrk="1" hangingPunct="1"/>
            <a:r>
              <a:rPr lang="en-US" sz="4000" dirty="0">
                <a:latin typeface="Arial" panose="020B0604020202020204" pitchFamily="34" charset="0"/>
                <a:cs typeface="Arial" panose="020B0604020202020204" pitchFamily="34" charset="0"/>
              </a:rPr>
              <a:t>Plan member services </a:t>
            </a:r>
            <a:r>
              <a:rPr lang="en-US" sz="4000" b="1" dirty="0">
                <a:solidFill>
                  <a:srgbClr val="658237"/>
                </a:solidFill>
                <a:latin typeface="Arial" panose="020B0604020202020204" pitchFamily="34" charset="0"/>
                <a:cs typeface="Arial" panose="020B0604020202020204" pitchFamily="34" charset="0"/>
              </a:rPr>
              <a:t>website</a:t>
            </a:r>
            <a:endParaRPr lang="en-CA" sz="4000" b="1" dirty="0">
              <a:solidFill>
                <a:srgbClr val="658237"/>
              </a:solidFill>
              <a:latin typeface="Arial" panose="020B0604020202020204" pitchFamily="34" charset="0"/>
              <a:cs typeface="Arial" panose="020B0604020202020204" pitchFamily="34" charset="0"/>
            </a:endParaRPr>
          </a:p>
        </p:txBody>
      </p:sp>
      <p:sp>
        <p:nvSpPr>
          <p:cNvPr id="21513" name="AutoShape 12"/>
          <p:cNvSpPr>
            <a:spLocks noChangeArrowheads="1"/>
          </p:cNvSpPr>
          <p:nvPr>
            <p:custDataLst>
              <p:tags r:id="rId6"/>
            </p:custDataLst>
          </p:nvPr>
        </p:nvSpPr>
        <p:spPr bwMode="auto">
          <a:xfrm>
            <a:off x="1828800" y="5867400"/>
            <a:ext cx="4953000" cy="381000"/>
          </a:xfrm>
          <a:prstGeom prst="flowChartAlternateProcess">
            <a:avLst/>
          </a:prstGeom>
          <a:solidFill>
            <a:srgbClr val="FFC000"/>
          </a:solidFill>
          <a:ln w="19050">
            <a:solidFill>
              <a:schemeClr val="tx1"/>
            </a:solidFill>
            <a:miter lim="800000"/>
            <a:headEnd/>
            <a:tailEnd/>
          </a:ln>
        </p:spPr>
        <p:txBody>
          <a:bodyPr wrap="none" anchor="ctr"/>
          <a:lstStyle/>
          <a:p>
            <a:endParaRPr lang="en-US" dirty="0">
              <a:latin typeface="Arial Regular" charset="0"/>
            </a:endParaRPr>
          </a:p>
        </p:txBody>
      </p:sp>
      <p:sp>
        <p:nvSpPr>
          <p:cNvPr id="21514" name="AutoShape 13"/>
          <p:cNvSpPr>
            <a:spLocks noChangeArrowheads="1"/>
          </p:cNvSpPr>
          <p:nvPr>
            <p:custDataLst>
              <p:tags r:id="rId7"/>
            </p:custDataLst>
          </p:nvPr>
        </p:nvSpPr>
        <p:spPr bwMode="auto">
          <a:xfrm>
            <a:off x="1752600" y="1752600"/>
            <a:ext cx="4267200" cy="381000"/>
          </a:xfrm>
          <a:prstGeom prst="flowChartAlternateProcess">
            <a:avLst/>
          </a:prstGeom>
          <a:solidFill>
            <a:srgbClr val="FFC000"/>
          </a:solidFill>
          <a:ln w="19050">
            <a:solidFill>
              <a:schemeClr val="tx1"/>
            </a:solidFill>
            <a:miter lim="800000"/>
            <a:headEnd/>
            <a:tailEnd/>
          </a:ln>
        </p:spPr>
        <p:txBody>
          <a:bodyPr wrap="none" anchor="ctr"/>
          <a:lstStyle/>
          <a:p>
            <a:endParaRPr lang="en-US" dirty="0">
              <a:latin typeface="Arial Regular" charset="0"/>
            </a:endParaRPr>
          </a:p>
        </p:txBody>
      </p:sp>
      <p:sp>
        <p:nvSpPr>
          <p:cNvPr id="21515" name="Rectangle 11"/>
          <p:cNvSpPr>
            <a:spLocks noGrp="1" noChangeArrowheads="1"/>
          </p:cNvSpPr>
          <p:nvPr>
            <p:ph type="body" idx="1"/>
            <p:custDataLst>
              <p:tags r:id="rId8"/>
            </p:custDataLst>
          </p:nvPr>
        </p:nvSpPr>
        <p:spPr>
          <a:xfrm>
            <a:off x="1181100" y="1797000"/>
            <a:ext cx="6781800" cy="4680000"/>
          </a:xfrm>
          <a:noFill/>
        </p:spPr>
        <p:txBody>
          <a:bodyPr anchor="ctr" anchorCtr="0">
            <a:normAutofit fontScale="77500" lnSpcReduction="20000"/>
          </a:bodyPr>
          <a:lstStyle/>
          <a:p>
            <a:pPr indent="0" eaLnBrk="1" hangingPunct="1">
              <a:spcBef>
                <a:spcPts val="0"/>
              </a:spcBef>
              <a:buFont typeface="Times" pitchFamily="18" charset="0"/>
              <a:buNone/>
            </a:pPr>
            <a:r>
              <a:rPr lang="en-US" b="1" dirty="0"/>
              <a:t>		mysunlife.ca</a:t>
            </a:r>
            <a:endParaRPr lang="en-US" sz="2800" dirty="0">
              <a:latin typeface="Arial" panose="020B0604020202020204" pitchFamily="34" charset="0"/>
              <a:cs typeface="Arial" panose="020B0604020202020204" pitchFamily="34" charset="0"/>
            </a:endParaRPr>
          </a:p>
          <a:p>
            <a:pPr eaLnBrk="1" hangingPunct="1">
              <a:spcBef>
                <a:spcPts val="3000"/>
              </a:spcBef>
            </a:pPr>
            <a:r>
              <a:rPr lang="en-US" sz="2600" dirty="0">
                <a:latin typeface="Arial" panose="020B0604020202020204" pitchFamily="34" charset="0"/>
                <a:cs typeface="Arial" panose="020B0604020202020204" pitchFamily="34" charset="0"/>
              </a:rPr>
              <a:t>Fund and account balances</a:t>
            </a:r>
          </a:p>
          <a:p>
            <a:pPr eaLnBrk="1" hangingPunct="1"/>
            <a:r>
              <a:rPr lang="en-US" sz="2600" dirty="0">
                <a:latin typeface="Arial" panose="020B0604020202020204" pitchFamily="34" charset="0"/>
                <a:cs typeface="Arial" panose="020B0604020202020204" pitchFamily="34" charset="0"/>
              </a:rPr>
              <a:t>Summary of contributions</a:t>
            </a:r>
          </a:p>
          <a:p>
            <a:pPr eaLnBrk="1" hangingPunct="1"/>
            <a:r>
              <a:rPr lang="en-US" sz="2600" dirty="0">
                <a:latin typeface="Arial" panose="020B0604020202020204" pitchFamily="34" charset="0"/>
                <a:cs typeface="Arial" panose="020B0604020202020204" pitchFamily="34" charset="0"/>
              </a:rPr>
              <a:t>Move money between funds</a:t>
            </a:r>
          </a:p>
          <a:p>
            <a:pPr eaLnBrk="1" hangingPunct="1"/>
            <a:r>
              <a:rPr lang="en-US" sz="2600" dirty="0">
                <a:latin typeface="Arial" panose="020B0604020202020204" pitchFamily="34" charset="0"/>
                <a:cs typeface="Arial" panose="020B0604020202020204" pitchFamily="34" charset="0"/>
              </a:rPr>
              <a:t>View tax slips and receipts</a:t>
            </a:r>
          </a:p>
          <a:p>
            <a:pPr eaLnBrk="1" hangingPunct="1"/>
            <a:r>
              <a:rPr lang="en-US" sz="2600" dirty="0">
                <a:latin typeface="Arial" panose="020B0604020202020204" pitchFamily="34" charset="0"/>
                <a:cs typeface="Arial" panose="020B0604020202020204" pitchFamily="34" charset="0"/>
              </a:rPr>
              <a:t>Access historical fund performance information</a:t>
            </a:r>
          </a:p>
          <a:p>
            <a:pPr eaLnBrk="1" hangingPunct="1"/>
            <a:r>
              <a:rPr lang="en-US" sz="2600" dirty="0">
                <a:latin typeface="Arial" panose="020B0604020202020204" pitchFamily="34" charset="0"/>
                <a:cs typeface="Arial" panose="020B0604020202020204" pitchFamily="34" charset="0"/>
              </a:rPr>
              <a:t>Update your future investment instructions</a:t>
            </a:r>
          </a:p>
          <a:p>
            <a:pPr eaLnBrk="1" hangingPunct="1"/>
            <a:r>
              <a:rPr lang="en-US" sz="2600" dirty="0">
                <a:latin typeface="Arial" panose="020B0604020202020204" pitchFamily="34" charset="0"/>
                <a:cs typeface="Arial" panose="020B0604020202020204" pitchFamily="34" charset="0"/>
              </a:rPr>
              <a:t>Update your beneficiary</a:t>
            </a:r>
          </a:p>
          <a:p>
            <a:pPr eaLnBrk="1" hangingPunct="1"/>
            <a:r>
              <a:rPr lang="en-US" sz="2600" dirty="0">
                <a:latin typeface="Arial" panose="020B0604020202020204" pitchFamily="34" charset="0"/>
                <a:cs typeface="Arial" panose="020B0604020202020204" pitchFamily="34" charset="0"/>
              </a:rPr>
              <a:t>Lump sum contributions</a:t>
            </a:r>
          </a:p>
          <a:p>
            <a:pPr eaLnBrk="1" hangingPunct="1"/>
            <a:r>
              <a:rPr lang="en-US" sz="2600" dirty="0">
                <a:latin typeface="Arial" panose="020B0604020202020204" pitchFamily="34" charset="0"/>
                <a:cs typeface="Arial" panose="020B0604020202020204" pitchFamily="34" charset="0"/>
              </a:rPr>
              <a:t>Newsletters</a:t>
            </a:r>
          </a:p>
          <a:p>
            <a:pPr eaLnBrk="1" hangingPunct="1"/>
            <a:r>
              <a:rPr lang="en-US" sz="2600" dirty="0">
                <a:latin typeface="Arial" panose="020B0604020202020204" pitchFamily="34" charset="0"/>
                <a:cs typeface="Arial" panose="020B0604020202020204" pitchFamily="34" charset="0"/>
              </a:rPr>
              <a:t>View historical account statements</a:t>
            </a:r>
          </a:p>
          <a:p>
            <a:pPr eaLnBrk="1" hangingPunct="1">
              <a:spcBef>
                <a:spcPts val="1200"/>
              </a:spcBef>
              <a:buFont typeface="Times" pitchFamily="18" charset="0"/>
              <a:buNone/>
            </a:pPr>
            <a:r>
              <a:rPr lang="en-US" b="1" dirty="0"/>
              <a:t>                </a:t>
            </a:r>
          </a:p>
          <a:p>
            <a:pPr eaLnBrk="1" hangingPunct="1">
              <a:spcBef>
                <a:spcPts val="0"/>
              </a:spcBef>
              <a:spcAft>
                <a:spcPts val="1200"/>
              </a:spcAft>
              <a:buFont typeface="Times" pitchFamily="18" charset="0"/>
              <a:buNone/>
            </a:pPr>
            <a:r>
              <a:rPr lang="en-US" sz="2800" b="1" dirty="0">
                <a:latin typeface="Arial" panose="020B0604020202020204" pitchFamily="34" charset="0"/>
                <a:cs typeface="Arial" panose="020B0604020202020204" pitchFamily="34" charset="0"/>
              </a:rPr>
              <a:t>                  Convenient, Quick, Easy</a:t>
            </a:r>
            <a:endParaRPr lang="en-US" sz="2800" b="1" i="1" dirty="0">
              <a:latin typeface="Arial" panose="020B0604020202020204" pitchFamily="34" charset="0"/>
              <a:cs typeface="Arial" panose="020B0604020202020204" pitchFamily="34" charset="0"/>
            </a:endParaRPr>
          </a:p>
          <a:p>
            <a:pPr eaLnBrk="1" hangingPunct="1">
              <a:lnSpc>
                <a:spcPct val="80000"/>
              </a:lnSpc>
            </a:pPr>
            <a:endParaRPr lang="en-CA" sz="1600" b="1" dirty="0">
              <a:solidFill>
                <a:srgbClr val="4D4A86"/>
              </a:solidFill>
            </a:endParaRPr>
          </a:p>
        </p:txBody>
      </p:sp>
      <p:sp>
        <p:nvSpPr>
          <p:cNvPr id="10" name="Rectangle 9"/>
          <p:cNvSpPr>
            <a:spLocks noChangeArrowheads="1"/>
          </p:cNvSpPr>
          <p:nvPr>
            <p:custDataLst>
              <p:tags r:id="rId9"/>
            </p:custDataLst>
          </p:nvPr>
        </p:nvSpPr>
        <p:spPr bwMode="auto">
          <a:xfrm>
            <a:off x="0" y="1371600"/>
            <a:ext cx="9144000" cy="228600"/>
          </a:xfrm>
          <a:prstGeom prst="rect">
            <a:avLst/>
          </a:prstGeom>
          <a:solidFill>
            <a:srgbClr val="658237"/>
          </a:solidFill>
          <a:ln w="9525">
            <a:noFill/>
            <a:miter lim="800000"/>
            <a:headEnd/>
            <a:tailEnd/>
          </a:ln>
        </p:spPr>
        <p:txBody>
          <a:bodyPr wrap="none" anchor="ctr"/>
          <a:lstStyle/>
          <a:p>
            <a:pPr>
              <a:defRPr/>
            </a:pPr>
            <a:endParaRPr lang="en-US" dirty="0">
              <a:latin typeface="Arial Regular" charset="0"/>
              <a:ea typeface="Arial Regular" charset="0"/>
            </a:endParaRPr>
          </a:p>
        </p:txBody>
      </p:sp>
    </p:spTree>
    <p:custDataLst>
      <p:tags r:id="rId1"/>
    </p:custDataLst>
    <p:extLst>
      <p:ext uri="{BB962C8B-B14F-4D97-AF65-F5344CB8AC3E}">
        <p14:creationId xmlns:p14="http://schemas.microsoft.com/office/powerpoint/2010/main" val="714880120"/>
      </p:ext>
    </p:extLst>
  </p:cSld>
  <p:clrMapOvr>
    <a:masterClrMapping/>
  </p:clrMapOvr>
  <mc:AlternateContent xmlns:mc="http://schemas.openxmlformats.org/markup-compatibility/2006" xmlns:p14="http://schemas.microsoft.com/office/powerpoint/2010/main">
    <mc:Choice Requires="p14">
      <p:transition spd="slow" p14:dur="2000" advTm="44915"/>
    </mc:Choice>
    <mc:Fallback xmlns="">
      <p:transition spd="slow" advTm="44915"/>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ChangeArrowheads="1"/>
          </p:cNvSpPr>
          <p:nvPr>
            <p:custDataLst>
              <p:tags r:id="rId2"/>
            </p:custDataLst>
          </p:nvPr>
        </p:nvSpPr>
        <p:spPr bwMode="auto">
          <a:xfrm>
            <a:off x="0" y="1371600"/>
            <a:ext cx="91440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Regular" charset="0"/>
            </a:endParaRPr>
          </a:p>
        </p:txBody>
      </p:sp>
      <p:sp>
        <p:nvSpPr>
          <p:cNvPr id="22531" name="Rectangle 8"/>
          <p:cNvSpPr>
            <a:spLocks noChangeArrowheads="1"/>
          </p:cNvSpPr>
          <p:nvPr>
            <p:custDataLst>
              <p:tags r:id="rId3"/>
            </p:custDataLst>
          </p:nvPr>
        </p:nvSpPr>
        <p:spPr bwMode="auto">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endParaRPr lang="en-US" dirty="0">
              <a:latin typeface="Arial Regular" charset="0"/>
            </a:endParaRPr>
          </a:p>
        </p:txBody>
      </p:sp>
      <p:sp>
        <p:nvSpPr>
          <p:cNvPr id="22532" name="Rectangle 10"/>
          <p:cNvSpPr>
            <a:spLocks noChangeArrowheads="1"/>
          </p:cNvSpPr>
          <p:nvPr>
            <p:custDataLst>
              <p:tags r:id="rId4"/>
            </p:custDataLst>
          </p:nvPr>
        </p:nvSpPr>
        <p:spPr bwMode="auto">
          <a:xfrm>
            <a:off x="0" y="5486400"/>
            <a:ext cx="9144000" cy="1371600"/>
          </a:xfrm>
          <a:prstGeom prst="rect">
            <a:avLst/>
          </a:prstGeom>
          <a:gradFill rotWithShape="1">
            <a:gsLst>
              <a:gs pos="0">
                <a:srgbClr val="EAAB00"/>
              </a:gs>
              <a:gs pos="100000">
                <a:srgbClr val="F7DF9F"/>
              </a:gs>
            </a:gsLst>
            <a:lin ang="5400000" scaled="1"/>
          </a:gradFill>
          <a:ln>
            <a:noFill/>
          </a:ln>
        </p:spPr>
        <p:txBody>
          <a:bodyPr wrap="none" anchor="ctr"/>
          <a:lstStyle/>
          <a:p>
            <a:endParaRPr lang="en-US" dirty="0">
              <a:latin typeface="Arial Regular" charset="0"/>
            </a:endParaRPr>
          </a:p>
        </p:txBody>
      </p:sp>
      <p:sp>
        <p:nvSpPr>
          <p:cNvPr id="22536" name="Rectangle 10"/>
          <p:cNvSpPr>
            <a:spLocks noGrp="1" noChangeArrowheads="1"/>
          </p:cNvSpPr>
          <p:nvPr>
            <p:ph type="title"/>
            <p:custDataLst>
              <p:tags r:id="rId5"/>
            </p:custDataLst>
          </p:nvPr>
        </p:nvSpPr>
        <p:spPr>
          <a:xfrm>
            <a:off x="609600" y="228600"/>
            <a:ext cx="7315200" cy="1243013"/>
          </a:xfrm>
          <a:noFill/>
        </p:spPr>
        <p:txBody>
          <a:bodyPr>
            <a:normAutofit/>
          </a:bodyPr>
          <a:lstStyle/>
          <a:p>
            <a:pPr eaLnBrk="1" hangingPunct="1"/>
            <a:r>
              <a:rPr lang="en-US" sz="2800" dirty="0">
                <a:latin typeface="Arial" panose="020B0604020202020204" pitchFamily="34" charset="0"/>
                <a:cs typeface="Arial" panose="020B0604020202020204" pitchFamily="34" charset="0"/>
              </a:rPr>
              <a:t>Plan member services </a:t>
            </a:r>
            <a:r>
              <a:rPr lang="en-US" sz="2800" b="1" dirty="0">
                <a:solidFill>
                  <a:srgbClr val="658237"/>
                </a:solidFill>
                <a:latin typeface="Arial" panose="020B0604020202020204" pitchFamily="34" charset="0"/>
                <a:cs typeface="Arial" panose="020B0604020202020204" pitchFamily="34" charset="0"/>
              </a:rPr>
              <a:t>website</a:t>
            </a:r>
            <a:r>
              <a:rPr lang="en-US" sz="2800" dirty="0">
                <a:solidFill>
                  <a:srgbClr val="658237"/>
                </a:solidFill>
                <a:latin typeface="Arial" panose="020B0604020202020204" pitchFamily="34" charset="0"/>
                <a:cs typeface="Arial" panose="020B0604020202020204" pitchFamily="34" charset="0"/>
              </a:rPr>
              <a:t> </a:t>
            </a:r>
            <a:r>
              <a:rPr lang="en-US" sz="2800" i="1" dirty="0">
                <a:latin typeface="Arial" panose="020B0604020202020204" pitchFamily="34" charset="0"/>
                <a:cs typeface="Arial" panose="020B0604020202020204" pitchFamily="34" charset="0"/>
              </a:rPr>
              <a:t>continued</a:t>
            </a:r>
            <a:endParaRPr lang="en-CA" sz="2800" i="1" dirty="0">
              <a:latin typeface="Arial" panose="020B0604020202020204" pitchFamily="34" charset="0"/>
              <a:cs typeface="Arial" panose="020B0604020202020204" pitchFamily="34" charset="0"/>
            </a:endParaRPr>
          </a:p>
        </p:txBody>
      </p:sp>
      <p:sp>
        <p:nvSpPr>
          <p:cNvPr id="219147" name="Rectangle 11"/>
          <p:cNvSpPr>
            <a:spLocks noGrp="1" noChangeArrowheads="1"/>
          </p:cNvSpPr>
          <p:nvPr>
            <p:ph type="body" idx="1"/>
            <p:custDataLst>
              <p:tags r:id="rId6"/>
            </p:custDataLst>
          </p:nvPr>
        </p:nvSpPr>
        <p:spPr>
          <a:xfrm>
            <a:off x="381000" y="1828800"/>
            <a:ext cx="4724400" cy="3490186"/>
          </a:xfrm>
          <a:noFill/>
        </p:spPr>
        <p:txBody>
          <a:bodyPr>
            <a:spAutoFit/>
          </a:bodyPr>
          <a:lstStyle/>
          <a:p>
            <a:pPr eaLnBrk="1" hangingPunct="1"/>
            <a:r>
              <a:rPr lang="en-US" sz="2400" dirty="0">
                <a:latin typeface="Arial" panose="020B0604020202020204" pitchFamily="34" charset="0"/>
                <a:cs typeface="Arial" panose="020B0604020202020204" pitchFamily="34" charset="0"/>
              </a:rPr>
              <a:t>Complete the Asset Allocation Tool to help you determine your tolerance for risk and how you should invest.</a:t>
            </a:r>
          </a:p>
          <a:p>
            <a:pPr eaLnBrk="1" hangingPunct="1"/>
            <a:r>
              <a:rPr lang="en-US" sz="2400" dirty="0">
                <a:latin typeface="Arial" panose="020B0604020202020204" pitchFamily="34" charset="0"/>
                <a:cs typeface="Arial" panose="020B0604020202020204" pitchFamily="34" charset="0"/>
              </a:rPr>
              <a:t>Use the Retirement Planner to help understand your retirement income goals and to determine if you are saving enough.</a:t>
            </a:r>
            <a:endParaRPr lang="en-CA" sz="2400" dirty="0">
              <a:latin typeface="Arial" panose="020B0604020202020204" pitchFamily="34" charset="0"/>
              <a:cs typeface="Arial" panose="020B0604020202020204" pitchFamily="34" charset="0"/>
            </a:endParaRPr>
          </a:p>
        </p:txBody>
      </p:sp>
      <p:pic>
        <p:nvPicPr>
          <p:cNvPr id="22538" name="Picture 13" descr="frizzygir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5400" y="1600200"/>
            <a:ext cx="4038600"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custDataLst>
              <p:tags r:id="rId7"/>
            </p:custDataLst>
          </p:nvPr>
        </p:nvSpPr>
        <p:spPr bwMode="auto">
          <a:xfrm>
            <a:off x="0" y="1371600"/>
            <a:ext cx="9144000" cy="228600"/>
          </a:xfrm>
          <a:prstGeom prst="rect">
            <a:avLst/>
          </a:prstGeom>
          <a:solidFill>
            <a:srgbClr val="658237"/>
          </a:solidFill>
          <a:ln w="9525">
            <a:noFill/>
            <a:miter lim="800000"/>
            <a:headEnd/>
            <a:tailEnd/>
          </a:ln>
        </p:spPr>
        <p:txBody>
          <a:bodyPr wrap="none" anchor="ctr"/>
          <a:lstStyle/>
          <a:p>
            <a:pPr>
              <a:defRPr/>
            </a:pPr>
            <a:endParaRPr lang="en-US" dirty="0">
              <a:latin typeface="Arial Regular" charset="0"/>
              <a:ea typeface="Arial Regular" charset="0"/>
            </a:endParaRPr>
          </a:p>
        </p:txBody>
      </p:sp>
    </p:spTree>
    <p:custDataLst>
      <p:tags r:id="rId1"/>
    </p:custDataLst>
    <p:extLst>
      <p:ext uri="{BB962C8B-B14F-4D97-AF65-F5344CB8AC3E}">
        <p14:creationId xmlns:p14="http://schemas.microsoft.com/office/powerpoint/2010/main" val="3135958355"/>
      </p:ext>
    </p:extLst>
  </p:cSld>
  <p:clrMapOvr>
    <a:masterClrMapping/>
  </p:clrMapOvr>
  <mc:AlternateContent xmlns:mc="http://schemas.openxmlformats.org/markup-compatibility/2006" xmlns:p14="http://schemas.microsoft.com/office/powerpoint/2010/main">
    <mc:Choice Requires="p14">
      <p:transition spd="slow" p14:dur="2000" advTm="27518"/>
    </mc:Choice>
    <mc:Fallback xmlns="">
      <p:transition spd="slow" advTm="27518"/>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19147">
                                            <p:txEl>
                                              <p:pRg st="0" end="0"/>
                                            </p:txEl>
                                          </p:spTgt>
                                        </p:tgtEl>
                                        <p:attrNameLst>
                                          <p:attrName>style.visibility</p:attrName>
                                        </p:attrNameLst>
                                      </p:cBhvr>
                                      <p:to>
                                        <p:strVal val="visible"/>
                                      </p:to>
                                    </p:set>
                                    <p:anim calcmode="lin" valueType="num">
                                      <p:cBhvr additive="base">
                                        <p:cTn id="7" dur="1000" fill="hold"/>
                                        <p:tgtEl>
                                          <p:spTgt spid="219147">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191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19147">
                                            <p:txEl>
                                              <p:pRg st="1" end="1"/>
                                            </p:txEl>
                                          </p:spTgt>
                                        </p:tgtEl>
                                        <p:attrNameLst>
                                          <p:attrName>style.visibility</p:attrName>
                                        </p:attrNameLst>
                                      </p:cBhvr>
                                      <p:to>
                                        <p:strVal val="visible"/>
                                      </p:to>
                                    </p:set>
                                    <p:anim calcmode="lin" valueType="num">
                                      <p:cBhvr additive="base">
                                        <p:cTn id="13" dur="1000" fill="hold"/>
                                        <p:tgtEl>
                                          <p:spTgt spid="219147">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1914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ChangeArrowheads="1"/>
          </p:cNvSpPr>
          <p:nvPr>
            <p:custDataLst>
              <p:tags r:id="rId2"/>
            </p:custDataLst>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Regular" charset="0"/>
            </a:endParaRPr>
          </a:p>
        </p:txBody>
      </p:sp>
      <p:sp>
        <p:nvSpPr>
          <p:cNvPr id="23555" name="Rectangle 8"/>
          <p:cNvSpPr>
            <a:spLocks noChangeArrowheads="1"/>
          </p:cNvSpPr>
          <p:nvPr>
            <p:custDataLst>
              <p:tags r:id="rId3"/>
            </p:custDataLst>
          </p:nvPr>
        </p:nvSpPr>
        <p:spPr bwMode="auto">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endParaRPr lang="en-US" dirty="0">
              <a:latin typeface="Arial Regular" charset="0"/>
            </a:endParaRPr>
          </a:p>
        </p:txBody>
      </p:sp>
      <p:sp>
        <p:nvSpPr>
          <p:cNvPr id="23556" name="Rectangle 10"/>
          <p:cNvSpPr>
            <a:spLocks noChangeArrowheads="1"/>
          </p:cNvSpPr>
          <p:nvPr>
            <p:custDataLst>
              <p:tags r:id="rId4"/>
            </p:custDataLst>
          </p:nvPr>
        </p:nvSpPr>
        <p:spPr bwMode="auto">
          <a:xfrm>
            <a:off x="0" y="1524000"/>
            <a:ext cx="990600" cy="5334000"/>
          </a:xfrm>
          <a:prstGeom prst="rect">
            <a:avLst/>
          </a:prstGeom>
          <a:gradFill rotWithShape="1">
            <a:gsLst>
              <a:gs pos="0">
                <a:srgbClr val="EAAB00"/>
              </a:gs>
              <a:gs pos="100000">
                <a:srgbClr val="F7DF9F"/>
              </a:gs>
            </a:gsLst>
            <a:lin ang="5400000" scaled="1"/>
          </a:gradFill>
          <a:ln>
            <a:noFill/>
          </a:ln>
        </p:spPr>
        <p:txBody>
          <a:bodyPr wrap="none" anchor="ctr"/>
          <a:lstStyle/>
          <a:p>
            <a:endParaRPr lang="en-US" dirty="0">
              <a:latin typeface="Arial Regular" charset="0"/>
            </a:endParaRPr>
          </a:p>
        </p:txBody>
      </p:sp>
      <p:sp>
        <p:nvSpPr>
          <p:cNvPr id="23560" name="Rectangle 4"/>
          <p:cNvSpPr>
            <a:spLocks noGrp="1" noChangeArrowheads="1"/>
          </p:cNvSpPr>
          <p:nvPr>
            <p:ph type="title"/>
            <p:custDataLst>
              <p:tags r:id="rId5"/>
            </p:custDataLst>
          </p:nvPr>
        </p:nvSpPr>
        <p:spPr>
          <a:noFill/>
        </p:spPr>
        <p:txBody>
          <a:bodyPr>
            <a:normAutofit/>
          </a:bodyPr>
          <a:lstStyle/>
          <a:p>
            <a:pPr eaLnBrk="1" hangingPunct="1"/>
            <a:r>
              <a:rPr lang="en-US" sz="4000" b="1" dirty="0">
                <a:solidFill>
                  <a:srgbClr val="658237"/>
                </a:solidFill>
                <a:latin typeface="Arial" panose="020B0604020202020204" pitchFamily="34" charset="0"/>
                <a:cs typeface="Arial" panose="020B0604020202020204" pitchFamily="34" charset="0"/>
              </a:rPr>
              <a:t>Statements and Receipts</a:t>
            </a:r>
            <a:endParaRPr lang="en-CA" sz="4000" b="1" dirty="0">
              <a:solidFill>
                <a:srgbClr val="658237"/>
              </a:solidFill>
              <a:latin typeface="Arial" panose="020B0604020202020204" pitchFamily="34" charset="0"/>
              <a:cs typeface="Arial" panose="020B0604020202020204" pitchFamily="34" charset="0"/>
            </a:endParaRPr>
          </a:p>
        </p:txBody>
      </p:sp>
      <p:sp>
        <p:nvSpPr>
          <p:cNvPr id="220171" name="Rectangle 11"/>
          <p:cNvSpPr>
            <a:spLocks noChangeArrowheads="1"/>
          </p:cNvSpPr>
          <p:nvPr>
            <p:custDataLst>
              <p:tags r:id="rId6"/>
            </p:custDataLst>
          </p:nvPr>
        </p:nvSpPr>
        <p:spPr bwMode="auto">
          <a:xfrm>
            <a:off x="1143000" y="2286000"/>
            <a:ext cx="510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buClr>
                <a:srgbClr val="345629"/>
              </a:buClr>
              <a:buFont typeface="Times" pitchFamily="18" charset="0"/>
              <a:buChar char="•"/>
            </a:pPr>
            <a:r>
              <a:rPr lang="en-US" dirty="0">
                <a:latin typeface="Arial" panose="020B0604020202020204" pitchFamily="34" charset="0"/>
                <a:cs typeface="Arial" panose="020B0604020202020204" pitchFamily="34" charset="0"/>
              </a:rPr>
              <a:t>Annual account statements mailed directly to your home in </a:t>
            </a:r>
            <a:r>
              <a:rPr lang="en-US" b="1" dirty="0">
                <a:latin typeface="Arial" panose="020B0604020202020204" pitchFamily="34" charset="0"/>
                <a:cs typeface="Arial" panose="020B0604020202020204" pitchFamily="34" charset="0"/>
              </a:rPr>
              <a:t>December</a:t>
            </a:r>
            <a:r>
              <a:rPr lang="en-US" dirty="0">
                <a:latin typeface="Arial" panose="020B0604020202020204" pitchFamily="34" charset="0"/>
                <a:cs typeface="Arial" panose="020B0604020202020204" pitchFamily="34" charset="0"/>
              </a:rPr>
              <a:t>, unless you choose to go paperless at </a:t>
            </a:r>
            <a:r>
              <a:rPr lang="en-US" b="1" dirty="0">
                <a:latin typeface="Arial" panose="020B0604020202020204" pitchFamily="34" charset="0"/>
                <a:cs typeface="Arial" panose="020B0604020202020204" pitchFamily="34" charset="0"/>
              </a:rPr>
              <a:t>mysunlife.ca</a:t>
            </a:r>
          </a:p>
          <a:p>
            <a:pPr marL="230188" indent="-230188">
              <a:buClr>
                <a:srgbClr val="345629"/>
              </a:buClr>
              <a:buFont typeface="Times" pitchFamily="18" charset="0"/>
              <a:buChar char="•"/>
            </a:pPr>
            <a:r>
              <a:rPr lang="en-US" dirty="0">
                <a:latin typeface="Arial" panose="020B0604020202020204" pitchFamily="34" charset="0"/>
                <a:cs typeface="Arial" panose="020B0604020202020204" pitchFamily="34" charset="0"/>
              </a:rPr>
              <a:t>Semi-annual account statements available online in </a:t>
            </a:r>
            <a:r>
              <a:rPr lang="en-US" b="1" dirty="0">
                <a:latin typeface="Arial" panose="020B0604020202020204" pitchFamily="34" charset="0"/>
                <a:cs typeface="Arial" panose="020B0604020202020204" pitchFamily="34" charset="0"/>
              </a:rPr>
              <a:t>June</a:t>
            </a:r>
            <a:r>
              <a:rPr lang="en-US" dirty="0">
                <a:latin typeface="Arial" panose="020B0604020202020204" pitchFamily="34" charset="0"/>
                <a:cs typeface="Arial" panose="020B0604020202020204" pitchFamily="34" charset="0"/>
              </a:rPr>
              <a:t> and </a:t>
            </a:r>
            <a:r>
              <a:rPr lang="en-US" b="1" dirty="0">
                <a:latin typeface="Arial" panose="020B0604020202020204" pitchFamily="34" charset="0"/>
                <a:cs typeface="Arial" panose="020B0604020202020204" pitchFamily="34" charset="0"/>
              </a:rPr>
              <a:t>December</a:t>
            </a:r>
          </a:p>
          <a:p>
            <a:pPr marL="230188" indent="-230188">
              <a:buClr>
                <a:srgbClr val="345629"/>
              </a:buClr>
              <a:buFont typeface="Times" pitchFamily="18" charset="0"/>
              <a:buChar char="•"/>
            </a:pPr>
            <a:r>
              <a:rPr lang="en-US" dirty="0">
                <a:latin typeface="Arial" panose="020B0604020202020204" pitchFamily="34" charset="0"/>
                <a:cs typeface="Arial" panose="020B0604020202020204" pitchFamily="34" charset="0"/>
              </a:rPr>
              <a:t>Tax slips and receipts</a:t>
            </a:r>
          </a:p>
          <a:p>
            <a:pPr marL="684213" lvl="1" indent="-227013">
              <a:buClr>
                <a:srgbClr val="345629"/>
              </a:buClr>
              <a:buFont typeface="Wingdings" pitchFamily="2" charset="2"/>
              <a:buChar char="Ø"/>
            </a:pPr>
            <a:r>
              <a:rPr lang="en-US" dirty="0">
                <a:latin typeface="Arial" panose="020B0604020202020204" pitchFamily="34" charset="0"/>
                <a:cs typeface="Arial" panose="020B0604020202020204" pitchFamily="34" charset="0"/>
              </a:rPr>
              <a:t>On </a:t>
            </a:r>
            <a:r>
              <a:rPr lang="en-US" b="1" dirty="0">
                <a:latin typeface="Arial" panose="020B0604020202020204" pitchFamily="34" charset="0"/>
                <a:cs typeface="Arial" panose="020B0604020202020204" pitchFamily="34" charset="0"/>
              </a:rPr>
              <a:t>mysunlife.ca </a:t>
            </a:r>
            <a:r>
              <a:rPr lang="en-US" dirty="0">
                <a:latin typeface="Arial" panose="020B0604020202020204" pitchFamily="34" charset="0"/>
                <a:cs typeface="Arial" panose="020B0604020202020204" pitchFamily="34" charset="0"/>
              </a:rPr>
              <a:t>or mailed directly to your home</a:t>
            </a:r>
          </a:p>
          <a:p>
            <a:pPr marL="684213" lvl="1" indent="-227013">
              <a:buClr>
                <a:srgbClr val="345629"/>
              </a:buClr>
              <a:buFont typeface="Wingdings" pitchFamily="2" charset="2"/>
              <a:buChar char="Ø"/>
            </a:pPr>
            <a:r>
              <a:rPr lang="en-US" dirty="0">
                <a:latin typeface="Arial" panose="020B0604020202020204" pitchFamily="34" charset="0"/>
                <a:cs typeface="Arial" panose="020B0604020202020204" pitchFamily="34" charset="0"/>
              </a:rPr>
              <a:t>RRSP receipts for income tax purposes produced twice per calendar year</a:t>
            </a:r>
          </a:p>
        </p:txBody>
      </p:sp>
      <p:pic>
        <p:nvPicPr>
          <p:cNvPr id="23562" name="Picture 12" descr="suitdud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24600" y="2286000"/>
            <a:ext cx="23399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Rectangle 13"/>
          <p:cNvSpPr>
            <a:spLocks noChangeArrowheads="1"/>
          </p:cNvSpPr>
          <p:nvPr>
            <p:custDataLst>
              <p:tags r:id="rId7"/>
            </p:custDataLst>
          </p:nvPr>
        </p:nvSpPr>
        <p:spPr bwMode="auto">
          <a:xfrm>
            <a:off x="6324600" y="2286000"/>
            <a:ext cx="2339975" cy="3200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Regular" charset="0"/>
            </a:endParaRPr>
          </a:p>
        </p:txBody>
      </p:sp>
      <p:sp>
        <p:nvSpPr>
          <p:cNvPr id="10" name="Rectangle 9"/>
          <p:cNvSpPr>
            <a:spLocks noChangeArrowheads="1"/>
          </p:cNvSpPr>
          <p:nvPr>
            <p:custDataLst>
              <p:tags r:id="rId8"/>
            </p:custDataLst>
          </p:nvPr>
        </p:nvSpPr>
        <p:spPr bwMode="auto">
          <a:xfrm>
            <a:off x="0" y="1371600"/>
            <a:ext cx="9144000" cy="228600"/>
          </a:xfrm>
          <a:prstGeom prst="rect">
            <a:avLst/>
          </a:prstGeom>
          <a:solidFill>
            <a:srgbClr val="658237"/>
          </a:solidFill>
          <a:ln w="9525">
            <a:noFill/>
            <a:miter lim="800000"/>
            <a:headEnd/>
            <a:tailEnd/>
          </a:ln>
        </p:spPr>
        <p:txBody>
          <a:bodyPr wrap="none" anchor="ctr"/>
          <a:lstStyle/>
          <a:p>
            <a:pPr>
              <a:defRPr/>
            </a:pPr>
            <a:endParaRPr lang="en-US" dirty="0">
              <a:latin typeface="Arial Regular" charset="0"/>
              <a:ea typeface="Arial Regular" charset="0"/>
            </a:endParaRPr>
          </a:p>
        </p:txBody>
      </p:sp>
    </p:spTree>
    <p:custDataLst>
      <p:tags r:id="rId1"/>
    </p:custDataLst>
    <p:extLst>
      <p:ext uri="{BB962C8B-B14F-4D97-AF65-F5344CB8AC3E}">
        <p14:creationId xmlns:p14="http://schemas.microsoft.com/office/powerpoint/2010/main" val="1334232746"/>
      </p:ext>
    </p:extLst>
  </p:cSld>
  <p:clrMapOvr>
    <a:masterClrMapping/>
  </p:clrMapOvr>
  <mc:AlternateContent xmlns:mc="http://schemas.openxmlformats.org/markup-compatibility/2006" xmlns:p14="http://schemas.microsoft.com/office/powerpoint/2010/main">
    <mc:Choice Requires="p14">
      <p:transition spd="slow" p14:dur="2000" advTm="59838"/>
    </mc:Choice>
    <mc:Fallback xmlns="">
      <p:transition spd="slow" advTm="5983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custDataLst>
              <p:tags r:id="rId2"/>
            </p:custDataLst>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Regular" charset="0"/>
            </a:endParaRPr>
          </a:p>
        </p:txBody>
      </p:sp>
      <p:sp>
        <p:nvSpPr>
          <p:cNvPr id="10" name="Rectangle 9"/>
          <p:cNvSpPr>
            <a:spLocks noChangeArrowheads="1"/>
          </p:cNvSpPr>
          <p:nvPr>
            <p:custDataLst>
              <p:tags r:id="rId3"/>
            </p:custDataLst>
          </p:nvPr>
        </p:nvSpPr>
        <p:spPr bwMode="auto">
          <a:xfrm>
            <a:off x="-27432" y="2209800"/>
            <a:ext cx="9171432" cy="2514600"/>
          </a:xfrm>
          <a:prstGeom prst="rect">
            <a:avLst/>
          </a:prstGeom>
          <a:solidFill>
            <a:srgbClr val="658237"/>
          </a:solidFill>
          <a:ln w="9525">
            <a:noFill/>
            <a:miter lim="800000"/>
            <a:headEnd/>
            <a:tailEnd/>
          </a:ln>
        </p:spPr>
        <p:txBody>
          <a:bodyPr wrap="none" anchor="ctr"/>
          <a:lstStyle/>
          <a:p>
            <a:pPr>
              <a:defRPr/>
            </a:pPr>
            <a:endParaRPr lang="en-US" dirty="0">
              <a:latin typeface="Arial Regular" charset="0"/>
              <a:ea typeface="Arial Regular" charset="0"/>
            </a:endParaRPr>
          </a:p>
        </p:txBody>
      </p:sp>
      <p:sp>
        <p:nvSpPr>
          <p:cNvPr id="4102" name="Rectangle 7"/>
          <p:cNvSpPr>
            <a:spLocks noChangeArrowheads="1"/>
          </p:cNvSpPr>
          <p:nvPr>
            <p:custDataLst>
              <p:tags r:id="rId4"/>
            </p:custDataLst>
          </p:nvPr>
        </p:nvSpPr>
        <p:spPr bwMode="auto">
          <a:xfrm rot="10800000">
            <a:off x="0" y="4724400"/>
            <a:ext cx="9144000" cy="381000"/>
          </a:xfrm>
          <a:prstGeom prst="rect">
            <a:avLst/>
          </a:prstGeom>
          <a:gradFill rotWithShape="1">
            <a:gsLst>
              <a:gs pos="0">
                <a:srgbClr val="EAAB00"/>
              </a:gs>
              <a:gs pos="100000">
                <a:srgbClr val="F7DF9F"/>
              </a:gs>
            </a:gsLst>
            <a:lin ang="0" scaled="1"/>
          </a:gradFill>
          <a:ln>
            <a:noFill/>
          </a:ln>
        </p:spPr>
        <p:txBody>
          <a:bodyPr wrap="none" anchor="ctr"/>
          <a:lstStyle/>
          <a:p>
            <a:endParaRPr lang="en-US" dirty="0">
              <a:latin typeface="Arial Regular" charset="0"/>
            </a:endParaRPr>
          </a:p>
        </p:txBody>
      </p:sp>
      <p:sp>
        <p:nvSpPr>
          <p:cNvPr id="4103" name="Rectangle 7"/>
          <p:cNvSpPr>
            <a:spLocks noChangeArrowheads="1"/>
          </p:cNvSpPr>
          <p:nvPr>
            <p:custDataLst>
              <p:tags r:id="rId5"/>
            </p:custDataLst>
          </p:nvPr>
        </p:nvSpPr>
        <p:spPr bwMode="auto">
          <a:xfrm>
            <a:off x="0" y="1828800"/>
            <a:ext cx="9144000" cy="381000"/>
          </a:xfrm>
          <a:prstGeom prst="rect">
            <a:avLst/>
          </a:prstGeom>
          <a:gradFill rotWithShape="1">
            <a:gsLst>
              <a:gs pos="0">
                <a:srgbClr val="EAAB00"/>
              </a:gs>
              <a:gs pos="100000">
                <a:srgbClr val="F7DF9F"/>
              </a:gs>
            </a:gsLst>
            <a:lin ang="0" scaled="1"/>
          </a:gradFill>
          <a:ln>
            <a:noFill/>
          </a:ln>
        </p:spPr>
        <p:txBody>
          <a:bodyPr wrap="none" anchor="ctr"/>
          <a:lstStyle/>
          <a:p>
            <a:endParaRPr lang="en-US" dirty="0">
              <a:latin typeface="Arial Regular" charset="0"/>
            </a:endParaRPr>
          </a:p>
        </p:txBody>
      </p:sp>
      <p:sp>
        <p:nvSpPr>
          <p:cNvPr id="187398" name="Text Box 6"/>
          <p:cNvSpPr txBox="1">
            <a:spLocks noChangeArrowheads="1"/>
          </p:cNvSpPr>
          <p:nvPr>
            <p:custDataLst>
              <p:tags r:id="rId6"/>
            </p:custDataLst>
          </p:nvPr>
        </p:nvSpPr>
        <p:spPr bwMode="auto">
          <a:xfrm>
            <a:off x="0" y="3048000"/>
            <a:ext cx="89630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en-US" sz="4000" dirty="0">
                <a:solidFill>
                  <a:schemeClr val="bg1"/>
                </a:solidFill>
                <a:ea typeface="Arial Regular" charset="0"/>
              </a:rPr>
              <a:t>Sources of Retirement Inco</a:t>
            </a:r>
            <a:r>
              <a:rPr lang="en-US" sz="4400" dirty="0">
                <a:solidFill>
                  <a:schemeClr val="bg1"/>
                </a:solidFill>
                <a:ea typeface="Arial Regular" charset="0"/>
              </a:rPr>
              <a:t>me</a:t>
            </a:r>
          </a:p>
        </p:txBody>
      </p:sp>
      <p:pic>
        <p:nvPicPr>
          <p:cNvPr id="4105" name="Picture 10" descr="my_saving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81800" y="5943600"/>
            <a:ext cx="21812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724358608"/>
      </p:ext>
    </p:extLst>
  </p:cSld>
  <p:clrMapOvr>
    <a:masterClrMapping/>
  </p:clrMapOvr>
  <mc:AlternateContent xmlns:mc="http://schemas.openxmlformats.org/markup-compatibility/2006" xmlns:p14="http://schemas.microsoft.com/office/powerpoint/2010/main">
    <mc:Choice Requires="p14">
      <p:transition spd="slow" p14:dur="2000" advTm="8068"/>
    </mc:Choice>
    <mc:Fallback xmlns="">
      <p:transition spd="slow" advTm="806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809662"/>
            </a:gs>
            <a:gs pos="0">
              <a:srgbClr val="809662"/>
            </a:gs>
            <a:gs pos="50000">
              <a:srgbClr val="345629"/>
            </a:gs>
            <a:gs pos="100000">
              <a:srgbClr val="0D160A"/>
            </a:gs>
          </a:gsLst>
          <a:path path="circle">
            <a:fillToRect l="50000" t="50000" r="50000" b="50000"/>
          </a:path>
        </a:gradFill>
        <a:effectLst/>
      </p:bgPr>
    </p:bg>
    <p:spTree>
      <p:nvGrpSpPr>
        <p:cNvPr id="1" name=""/>
        <p:cNvGrpSpPr/>
        <p:nvPr/>
      </p:nvGrpSpPr>
      <p:grpSpPr>
        <a:xfrm>
          <a:off x="0" y="0"/>
          <a:ext cx="0" cy="0"/>
          <a:chOff x="0" y="0"/>
          <a:chExt cx="0" cy="0"/>
        </a:xfrm>
      </p:grpSpPr>
      <p:sp>
        <p:nvSpPr>
          <p:cNvPr id="24578" name="Rectangle 2"/>
          <p:cNvSpPr>
            <a:spLocks noChangeArrowheads="1"/>
          </p:cNvSpPr>
          <p:nvPr>
            <p:custDataLst>
              <p:tags r:id="rId2"/>
            </p:custDataLst>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Regular" charset="0"/>
            </a:endParaRPr>
          </a:p>
        </p:txBody>
      </p:sp>
      <p:sp>
        <p:nvSpPr>
          <p:cNvPr id="11" name="Rectangle 10"/>
          <p:cNvSpPr>
            <a:spLocks noChangeArrowheads="1"/>
          </p:cNvSpPr>
          <p:nvPr>
            <p:custDataLst>
              <p:tags r:id="rId3"/>
            </p:custDataLst>
          </p:nvPr>
        </p:nvSpPr>
        <p:spPr bwMode="auto">
          <a:xfrm>
            <a:off x="-27432" y="2209800"/>
            <a:ext cx="9171432" cy="2514600"/>
          </a:xfrm>
          <a:prstGeom prst="rect">
            <a:avLst/>
          </a:prstGeom>
          <a:solidFill>
            <a:srgbClr val="658237"/>
          </a:solidFill>
          <a:ln w="9525">
            <a:noFill/>
            <a:miter lim="800000"/>
            <a:headEnd/>
            <a:tailEnd/>
          </a:ln>
        </p:spPr>
        <p:txBody>
          <a:bodyPr wrap="none" anchor="ctr"/>
          <a:lstStyle/>
          <a:p>
            <a:pPr>
              <a:defRPr/>
            </a:pPr>
            <a:endParaRPr lang="en-US" dirty="0">
              <a:latin typeface="Arial Regular" charset="0"/>
              <a:ea typeface="Arial Regular" charset="0"/>
            </a:endParaRPr>
          </a:p>
        </p:txBody>
      </p:sp>
      <p:sp>
        <p:nvSpPr>
          <p:cNvPr id="24582" name="Rectangle 7"/>
          <p:cNvSpPr>
            <a:spLocks noChangeArrowheads="1"/>
          </p:cNvSpPr>
          <p:nvPr>
            <p:custDataLst>
              <p:tags r:id="rId4"/>
            </p:custDataLst>
          </p:nvPr>
        </p:nvSpPr>
        <p:spPr bwMode="auto">
          <a:xfrm>
            <a:off x="0" y="1828800"/>
            <a:ext cx="9144000" cy="381000"/>
          </a:xfrm>
          <a:prstGeom prst="rect">
            <a:avLst/>
          </a:prstGeom>
          <a:gradFill rotWithShape="1">
            <a:gsLst>
              <a:gs pos="0">
                <a:srgbClr val="EAAB00"/>
              </a:gs>
              <a:gs pos="100000">
                <a:srgbClr val="F7DF9F"/>
              </a:gs>
            </a:gsLst>
            <a:lin ang="0" scaled="1"/>
          </a:gradFill>
          <a:ln>
            <a:noFill/>
          </a:ln>
        </p:spPr>
        <p:txBody>
          <a:bodyPr wrap="none" anchor="ctr"/>
          <a:lstStyle/>
          <a:p>
            <a:endParaRPr lang="en-US" dirty="0">
              <a:latin typeface="Arial Regular" charset="0"/>
            </a:endParaRPr>
          </a:p>
        </p:txBody>
      </p:sp>
      <p:sp>
        <p:nvSpPr>
          <p:cNvPr id="24583" name="Rectangle 7"/>
          <p:cNvSpPr>
            <a:spLocks noChangeArrowheads="1"/>
          </p:cNvSpPr>
          <p:nvPr>
            <p:custDataLst>
              <p:tags r:id="rId5"/>
            </p:custDataLst>
          </p:nvPr>
        </p:nvSpPr>
        <p:spPr bwMode="auto">
          <a:xfrm rot="10800000">
            <a:off x="0" y="4724400"/>
            <a:ext cx="9144000" cy="381000"/>
          </a:xfrm>
          <a:prstGeom prst="rect">
            <a:avLst/>
          </a:prstGeom>
          <a:gradFill rotWithShape="1">
            <a:gsLst>
              <a:gs pos="0">
                <a:srgbClr val="EAAB00"/>
              </a:gs>
              <a:gs pos="100000">
                <a:srgbClr val="F7DF9F"/>
              </a:gs>
            </a:gsLst>
            <a:lin ang="0" scaled="1"/>
          </a:gradFill>
          <a:ln>
            <a:noFill/>
          </a:ln>
        </p:spPr>
        <p:txBody>
          <a:bodyPr wrap="none" anchor="ctr"/>
          <a:lstStyle/>
          <a:p>
            <a:endParaRPr lang="en-US" dirty="0">
              <a:latin typeface="Arial Regular" charset="0"/>
            </a:endParaRPr>
          </a:p>
        </p:txBody>
      </p:sp>
      <p:sp>
        <p:nvSpPr>
          <p:cNvPr id="193542" name="Text Box 6"/>
          <p:cNvSpPr txBox="1">
            <a:spLocks noChangeArrowheads="1"/>
          </p:cNvSpPr>
          <p:nvPr>
            <p:custDataLst>
              <p:tags r:id="rId6"/>
            </p:custDataLst>
          </p:nvPr>
        </p:nvSpPr>
        <p:spPr bwMode="auto">
          <a:xfrm>
            <a:off x="0" y="2819400"/>
            <a:ext cx="6629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en-US" sz="4000" dirty="0">
                <a:solidFill>
                  <a:schemeClr val="bg1"/>
                </a:solidFill>
                <a:ea typeface="Arial Regular" charset="0"/>
              </a:rPr>
              <a:t>Withdrawals, Termination, and Retirement Options</a:t>
            </a:r>
          </a:p>
        </p:txBody>
      </p:sp>
      <p:pic>
        <p:nvPicPr>
          <p:cNvPr id="24585" name="Picture 10" descr="my_saving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81800" y="5943600"/>
            <a:ext cx="21812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6" name="Group 11"/>
          <p:cNvGrpSpPr>
            <a:grpSpLocks/>
          </p:cNvGrpSpPr>
          <p:nvPr/>
        </p:nvGrpSpPr>
        <p:grpSpPr bwMode="auto">
          <a:xfrm>
            <a:off x="6705600" y="2286000"/>
            <a:ext cx="1965325" cy="2362200"/>
            <a:chOff x="3984" y="1440"/>
            <a:chExt cx="1238" cy="1488"/>
          </a:xfrm>
        </p:grpSpPr>
        <p:pic>
          <p:nvPicPr>
            <p:cNvPr id="24588" name="Picture 12" descr="fingerpictur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84" y="1440"/>
              <a:ext cx="1233"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9" name="Rectangle 13"/>
            <p:cNvSpPr>
              <a:spLocks noChangeArrowheads="1"/>
            </p:cNvSpPr>
            <p:nvPr>
              <p:custDataLst>
                <p:tags r:id="rId7"/>
              </p:custDataLst>
            </p:nvPr>
          </p:nvSpPr>
          <p:spPr bwMode="auto">
            <a:xfrm>
              <a:off x="3984" y="1440"/>
              <a:ext cx="1238" cy="148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Regular" charset="0"/>
              </a:endParaRPr>
            </a:p>
          </p:txBody>
        </p:sp>
      </p:grpSp>
    </p:spTree>
    <p:custDataLst>
      <p:tags r:id="rId1"/>
    </p:custDataLst>
    <p:extLst>
      <p:ext uri="{BB962C8B-B14F-4D97-AF65-F5344CB8AC3E}">
        <p14:creationId xmlns:p14="http://schemas.microsoft.com/office/powerpoint/2010/main" val="1191623741"/>
      </p:ext>
    </p:extLst>
  </p:cSld>
  <p:clrMapOvr>
    <a:masterClrMapping/>
  </p:clrMapOvr>
  <mc:AlternateContent xmlns:mc="http://schemas.openxmlformats.org/markup-compatibility/2006" xmlns:p14="http://schemas.microsoft.com/office/powerpoint/2010/main">
    <mc:Choice Requires="p14">
      <p:transition spd="slow" p14:dur="2000" advTm="7542"/>
    </mc:Choice>
    <mc:Fallback xmlns="">
      <p:transition spd="slow" advTm="7542"/>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ChangeArrowheads="1"/>
          </p:cNvSpPr>
          <p:nvPr>
            <p:custDataLst>
              <p:tags r:id="rId2"/>
            </p:custDataLst>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Regular" charset="0"/>
            </a:endParaRPr>
          </a:p>
        </p:txBody>
      </p:sp>
      <p:sp>
        <p:nvSpPr>
          <p:cNvPr id="26627" name="Rectangle 8"/>
          <p:cNvSpPr>
            <a:spLocks noChangeArrowheads="1"/>
          </p:cNvSpPr>
          <p:nvPr>
            <p:custDataLst>
              <p:tags r:id="rId3"/>
            </p:custDataLst>
          </p:nvPr>
        </p:nvSpPr>
        <p:spPr bwMode="auto">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endParaRPr lang="en-US" dirty="0">
              <a:latin typeface="Arial Regular" charset="0"/>
            </a:endParaRPr>
          </a:p>
        </p:txBody>
      </p:sp>
      <p:sp>
        <p:nvSpPr>
          <p:cNvPr id="26628" name="Rectangle 10"/>
          <p:cNvSpPr>
            <a:spLocks noChangeArrowheads="1"/>
          </p:cNvSpPr>
          <p:nvPr>
            <p:custDataLst>
              <p:tags r:id="rId4"/>
            </p:custDataLst>
          </p:nvPr>
        </p:nvSpPr>
        <p:spPr bwMode="auto">
          <a:xfrm>
            <a:off x="0" y="1524000"/>
            <a:ext cx="990600" cy="5334000"/>
          </a:xfrm>
          <a:prstGeom prst="rect">
            <a:avLst/>
          </a:prstGeom>
          <a:gradFill rotWithShape="1">
            <a:gsLst>
              <a:gs pos="0">
                <a:srgbClr val="EAAB00"/>
              </a:gs>
              <a:gs pos="100000">
                <a:srgbClr val="F7DF9F"/>
              </a:gs>
            </a:gsLst>
            <a:lin ang="5400000" scaled="1"/>
          </a:gradFill>
          <a:ln>
            <a:noFill/>
          </a:ln>
        </p:spPr>
        <p:txBody>
          <a:bodyPr wrap="none" anchor="ctr"/>
          <a:lstStyle/>
          <a:p>
            <a:endParaRPr lang="en-US" dirty="0">
              <a:latin typeface="Arial Regular" charset="0"/>
            </a:endParaRPr>
          </a:p>
        </p:txBody>
      </p:sp>
      <p:sp>
        <p:nvSpPr>
          <p:cNvPr id="31752" name="Rectangle 11"/>
          <p:cNvSpPr>
            <a:spLocks noGrp="1" noChangeArrowheads="1"/>
          </p:cNvSpPr>
          <p:nvPr>
            <p:ph type="title"/>
            <p:custDataLst>
              <p:tags r:id="rId5"/>
            </p:custDataLst>
          </p:nvPr>
        </p:nvSpPr>
        <p:spPr/>
        <p:txBody>
          <a:bodyPr>
            <a:normAutofit/>
          </a:bodyPr>
          <a:lstStyle/>
          <a:p>
            <a:pPr eaLnBrk="1" hangingPunct="1">
              <a:defRPr/>
            </a:pPr>
            <a:r>
              <a:rPr lang="en-US" sz="4000" b="1" dirty="0">
                <a:solidFill>
                  <a:srgbClr val="658237"/>
                </a:solidFill>
                <a:latin typeface="Arial" panose="020B0604020202020204" pitchFamily="34" charset="0"/>
                <a:cs typeface="Arial" panose="020B0604020202020204" pitchFamily="34" charset="0"/>
              </a:rPr>
              <a:t>Withdrawals</a:t>
            </a:r>
            <a:endParaRPr lang="en-CA" sz="4000" b="1" dirty="0">
              <a:solidFill>
                <a:srgbClr val="658237"/>
              </a:solidFill>
              <a:latin typeface="Arial" panose="020B0604020202020204" pitchFamily="34" charset="0"/>
              <a:cs typeface="Arial" panose="020B0604020202020204" pitchFamily="34" charset="0"/>
            </a:endParaRPr>
          </a:p>
        </p:txBody>
      </p:sp>
      <p:sp>
        <p:nvSpPr>
          <p:cNvPr id="223244" name="Rectangle 12"/>
          <p:cNvSpPr>
            <a:spLocks noGrp="1" noChangeArrowheads="1"/>
          </p:cNvSpPr>
          <p:nvPr>
            <p:ph type="body" idx="1"/>
            <p:custDataLst>
              <p:tags r:id="rId6"/>
            </p:custDataLst>
          </p:nvPr>
        </p:nvSpPr>
        <p:spPr>
          <a:xfrm>
            <a:off x="990600" y="2133600"/>
            <a:ext cx="7772400" cy="4038600"/>
          </a:xfrm>
          <a:noFill/>
        </p:spPr>
        <p:txBody>
          <a:bodyPr>
            <a:normAutofit fontScale="55000" lnSpcReduction="20000"/>
          </a:bodyPr>
          <a:lstStyle/>
          <a:p>
            <a:pPr>
              <a:lnSpc>
                <a:spcPct val="125000"/>
              </a:lnSpc>
            </a:pPr>
            <a:r>
              <a:rPr lang="en-GB" dirty="0">
                <a:latin typeface="Arial" panose="020B0604020202020204" pitchFamily="34" charset="0"/>
                <a:cs typeface="Arial" panose="020B0604020202020204" pitchFamily="34" charset="0"/>
              </a:rPr>
              <a:t>Withdrawals may be restricted during employment – ask your employer</a:t>
            </a:r>
          </a:p>
          <a:p>
            <a:pPr>
              <a:lnSpc>
                <a:spcPct val="125000"/>
              </a:lnSpc>
            </a:pPr>
            <a:r>
              <a:rPr lang="en-CA" dirty="0">
                <a:latin typeface="Arial" panose="020B0604020202020204" pitchFamily="34" charset="0"/>
                <a:cs typeface="Arial" panose="020B0604020202020204" pitchFamily="34" charset="0"/>
              </a:rPr>
              <a:t>$25 fee will apply for each withdrawal from your RRSP </a:t>
            </a:r>
          </a:p>
          <a:p>
            <a:pPr>
              <a:lnSpc>
                <a:spcPct val="125000"/>
              </a:lnSpc>
            </a:pPr>
            <a:r>
              <a:rPr lang="en-CA" dirty="0">
                <a:latin typeface="Arial" panose="020B0604020202020204" pitchFamily="34" charset="0"/>
                <a:cs typeface="Arial" panose="020B0604020202020204" pitchFamily="34" charset="0"/>
              </a:rPr>
              <a:t>The first withdrawal from your TFSA in each calendar year is free. A $25 fee will apply for any additional withdrawals during the year. </a:t>
            </a:r>
          </a:p>
          <a:p>
            <a:pPr>
              <a:lnSpc>
                <a:spcPct val="125000"/>
              </a:lnSpc>
            </a:pPr>
            <a:r>
              <a:rPr lang="en-GB" dirty="0">
                <a:latin typeface="Arial" panose="020B0604020202020204" pitchFamily="34" charset="0"/>
                <a:cs typeface="Arial" panose="020B0604020202020204" pitchFamily="34" charset="0"/>
              </a:rPr>
              <a:t>Termination withdrawals and transfers -  $75 (except when transferring within Sun Life)</a:t>
            </a:r>
          </a:p>
          <a:p>
            <a:pPr>
              <a:lnSpc>
                <a:spcPct val="125000"/>
              </a:lnSpc>
            </a:pPr>
            <a:r>
              <a:rPr lang="en-CA" dirty="0">
                <a:latin typeface="Arial" panose="020B0604020202020204" pitchFamily="34" charset="0"/>
                <a:cs typeface="Arial" panose="020B0604020202020204" pitchFamily="34" charset="0"/>
              </a:rPr>
              <a:t>Withdrawals or transfers from guaranteed funds prior to maturity are paid at market value. Death benefits are paid without a market value adjustment.</a:t>
            </a:r>
          </a:p>
          <a:p>
            <a:pPr>
              <a:lnSpc>
                <a:spcPct val="125000"/>
              </a:lnSpc>
            </a:pPr>
            <a:r>
              <a:rPr lang="en-GB" dirty="0">
                <a:latin typeface="Arial" panose="020B0604020202020204" pitchFamily="34" charset="0"/>
                <a:cs typeface="Arial" panose="020B0604020202020204" pitchFamily="34" charset="0"/>
              </a:rPr>
              <a:t>Withdrawals from a Milestone Fund prior to the maturity of that fund are calculated at the current market value of the fund, not the guaranteed maturity value</a:t>
            </a:r>
          </a:p>
        </p:txBody>
      </p:sp>
      <p:sp>
        <p:nvSpPr>
          <p:cNvPr id="8" name="Rectangle 7"/>
          <p:cNvSpPr>
            <a:spLocks noChangeArrowheads="1"/>
          </p:cNvSpPr>
          <p:nvPr>
            <p:custDataLst>
              <p:tags r:id="rId7"/>
            </p:custDataLst>
          </p:nvPr>
        </p:nvSpPr>
        <p:spPr bwMode="auto">
          <a:xfrm>
            <a:off x="0" y="1371600"/>
            <a:ext cx="9144000" cy="228600"/>
          </a:xfrm>
          <a:prstGeom prst="rect">
            <a:avLst/>
          </a:prstGeom>
          <a:solidFill>
            <a:srgbClr val="658237"/>
          </a:solidFill>
          <a:ln w="9525">
            <a:noFill/>
            <a:miter lim="800000"/>
            <a:headEnd/>
            <a:tailEnd/>
          </a:ln>
        </p:spPr>
        <p:txBody>
          <a:bodyPr wrap="none" anchor="ctr"/>
          <a:lstStyle/>
          <a:p>
            <a:pPr>
              <a:defRPr/>
            </a:pPr>
            <a:endParaRPr lang="en-US" dirty="0">
              <a:latin typeface="Arial Regular" charset="0"/>
              <a:ea typeface="Arial Regular" charset="0"/>
            </a:endParaRPr>
          </a:p>
        </p:txBody>
      </p:sp>
    </p:spTree>
    <p:custDataLst>
      <p:tags r:id="rId1"/>
    </p:custDataLst>
    <p:extLst>
      <p:ext uri="{BB962C8B-B14F-4D97-AF65-F5344CB8AC3E}">
        <p14:creationId xmlns:p14="http://schemas.microsoft.com/office/powerpoint/2010/main" val="166673335"/>
      </p:ext>
    </p:extLst>
  </p:cSld>
  <p:clrMapOvr>
    <a:masterClrMapping/>
  </p:clrMapOvr>
  <mc:AlternateContent xmlns:mc="http://schemas.openxmlformats.org/markup-compatibility/2006" xmlns:p14="http://schemas.microsoft.com/office/powerpoint/2010/main">
    <mc:Choice Requires="p14">
      <p:transition spd="slow" p14:dur="2000" advTm="76149"/>
    </mc:Choice>
    <mc:Fallback xmlns="">
      <p:transition spd="slow" advTm="761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3244">
                                            <p:txEl>
                                              <p:pRg st="0" end="0"/>
                                            </p:txEl>
                                          </p:spTgt>
                                        </p:tgtEl>
                                        <p:attrNameLst>
                                          <p:attrName>style.visibility</p:attrName>
                                        </p:attrNameLst>
                                      </p:cBhvr>
                                      <p:to>
                                        <p:strVal val="visible"/>
                                      </p:to>
                                    </p:set>
                                    <p:anim calcmode="lin" valueType="num">
                                      <p:cBhvr additive="base">
                                        <p:cTn id="7" dur="1000" fill="hold"/>
                                        <p:tgtEl>
                                          <p:spTgt spid="223244">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2324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3244">
                                            <p:txEl>
                                              <p:pRg st="1" end="1"/>
                                            </p:txEl>
                                          </p:spTgt>
                                        </p:tgtEl>
                                        <p:attrNameLst>
                                          <p:attrName>style.visibility</p:attrName>
                                        </p:attrNameLst>
                                      </p:cBhvr>
                                      <p:to>
                                        <p:strVal val="visible"/>
                                      </p:to>
                                    </p:set>
                                    <p:anim calcmode="lin" valueType="num">
                                      <p:cBhvr additive="base">
                                        <p:cTn id="13" dur="1000" fill="hold"/>
                                        <p:tgtEl>
                                          <p:spTgt spid="223244">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2324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23244">
                                            <p:txEl>
                                              <p:pRg st="2" end="2"/>
                                            </p:txEl>
                                          </p:spTgt>
                                        </p:tgtEl>
                                        <p:attrNameLst>
                                          <p:attrName>style.visibility</p:attrName>
                                        </p:attrNameLst>
                                      </p:cBhvr>
                                      <p:to>
                                        <p:strVal val="visible"/>
                                      </p:to>
                                    </p:set>
                                    <p:anim calcmode="lin" valueType="num">
                                      <p:cBhvr additive="base">
                                        <p:cTn id="19" dur="1000" fill="hold"/>
                                        <p:tgtEl>
                                          <p:spTgt spid="223244">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2324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23244">
                                            <p:txEl>
                                              <p:pRg st="3" end="3"/>
                                            </p:txEl>
                                          </p:spTgt>
                                        </p:tgtEl>
                                        <p:attrNameLst>
                                          <p:attrName>style.visibility</p:attrName>
                                        </p:attrNameLst>
                                      </p:cBhvr>
                                      <p:to>
                                        <p:strVal val="visible"/>
                                      </p:to>
                                    </p:set>
                                    <p:anim calcmode="lin" valueType="num">
                                      <p:cBhvr additive="base">
                                        <p:cTn id="25" dur="1000" fill="hold"/>
                                        <p:tgtEl>
                                          <p:spTgt spid="223244">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22324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23244">
                                            <p:txEl>
                                              <p:pRg st="4" end="4"/>
                                            </p:txEl>
                                          </p:spTgt>
                                        </p:tgtEl>
                                        <p:attrNameLst>
                                          <p:attrName>style.visibility</p:attrName>
                                        </p:attrNameLst>
                                      </p:cBhvr>
                                      <p:to>
                                        <p:strVal val="visible"/>
                                      </p:to>
                                    </p:set>
                                    <p:anim calcmode="lin" valueType="num">
                                      <p:cBhvr additive="base">
                                        <p:cTn id="31" dur="1000" fill="hold"/>
                                        <p:tgtEl>
                                          <p:spTgt spid="223244">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22324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23244">
                                            <p:txEl>
                                              <p:pRg st="5" end="5"/>
                                            </p:txEl>
                                          </p:spTgt>
                                        </p:tgtEl>
                                        <p:attrNameLst>
                                          <p:attrName>style.visibility</p:attrName>
                                        </p:attrNameLst>
                                      </p:cBhvr>
                                      <p:to>
                                        <p:strVal val="visible"/>
                                      </p:to>
                                    </p:set>
                                    <p:anim calcmode="lin" valueType="num">
                                      <p:cBhvr additive="base">
                                        <p:cTn id="37" dur="1000" fill="hold"/>
                                        <p:tgtEl>
                                          <p:spTgt spid="223244">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22324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ChangeArrowheads="1"/>
          </p:cNvSpPr>
          <p:nvPr>
            <p:custDataLst>
              <p:tags r:id="rId2"/>
            </p:custDataLst>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Regular" charset="0"/>
            </a:endParaRPr>
          </a:p>
        </p:txBody>
      </p:sp>
      <p:sp>
        <p:nvSpPr>
          <p:cNvPr id="25603" name="Rectangle 8"/>
          <p:cNvSpPr>
            <a:spLocks noChangeArrowheads="1"/>
          </p:cNvSpPr>
          <p:nvPr>
            <p:custDataLst>
              <p:tags r:id="rId3"/>
            </p:custDataLst>
          </p:nvPr>
        </p:nvSpPr>
        <p:spPr bwMode="auto">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endParaRPr lang="en-US" dirty="0">
              <a:latin typeface="Arial Regular" charset="0"/>
            </a:endParaRPr>
          </a:p>
        </p:txBody>
      </p:sp>
      <p:sp>
        <p:nvSpPr>
          <p:cNvPr id="25604" name="Rectangle 10"/>
          <p:cNvSpPr>
            <a:spLocks noChangeArrowheads="1"/>
          </p:cNvSpPr>
          <p:nvPr>
            <p:custDataLst>
              <p:tags r:id="rId4"/>
            </p:custDataLst>
          </p:nvPr>
        </p:nvSpPr>
        <p:spPr bwMode="auto">
          <a:xfrm>
            <a:off x="0" y="1524000"/>
            <a:ext cx="990600" cy="5334000"/>
          </a:xfrm>
          <a:prstGeom prst="rect">
            <a:avLst/>
          </a:prstGeom>
          <a:gradFill rotWithShape="1">
            <a:gsLst>
              <a:gs pos="0">
                <a:srgbClr val="EAAB00"/>
              </a:gs>
              <a:gs pos="100000">
                <a:srgbClr val="F7DF9F"/>
              </a:gs>
            </a:gsLst>
            <a:lin ang="5400000" scaled="1"/>
          </a:gradFill>
          <a:ln>
            <a:noFill/>
          </a:ln>
        </p:spPr>
        <p:txBody>
          <a:bodyPr wrap="none" anchor="ctr"/>
          <a:lstStyle/>
          <a:p>
            <a:endParaRPr lang="en-US" dirty="0">
              <a:latin typeface="Arial Regular" charset="0"/>
            </a:endParaRPr>
          </a:p>
        </p:txBody>
      </p:sp>
      <p:sp>
        <p:nvSpPr>
          <p:cNvPr id="29704" name="Rectangle 10"/>
          <p:cNvSpPr>
            <a:spLocks noGrp="1" noChangeArrowheads="1"/>
          </p:cNvSpPr>
          <p:nvPr>
            <p:ph type="title"/>
            <p:custDataLst>
              <p:tags r:id="rId5"/>
            </p:custDataLst>
          </p:nvPr>
        </p:nvSpPr>
        <p:spPr>
          <a:xfrm>
            <a:off x="228600" y="128588"/>
            <a:ext cx="8686800" cy="1243012"/>
          </a:xfrm>
        </p:spPr>
        <p:txBody>
          <a:bodyPr>
            <a:normAutofit/>
          </a:bodyPr>
          <a:lstStyle/>
          <a:p>
            <a:pPr eaLnBrk="1" hangingPunct="1">
              <a:defRPr/>
            </a:pPr>
            <a:r>
              <a:rPr lang="en-US" sz="4000" b="1" dirty="0">
                <a:solidFill>
                  <a:srgbClr val="658237"/>
                </a:solidFill>
                <a:latin typeface="Arial" panose="020B0604020202020204" pitchFamily="34" charset="0"/>
                <a:cs typeface="Arial" panose="020B0604020202020204" pitchFamily="34" charset="0"/>
              </a:rPr>
              <a:t>Termination</a:t>
            </a:r>
            <a:r>
              <a:rPr lang="en-US" sz="4000" dirty="0">
                <a:solidFill>
                  <a:srgbClr val="658237"/>
                </a:solidFill>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and </a:t>
            </a:r>
            <a:r>
              <a:rPr lang="en-US" sz="4000" b="1" dirty="0">
                <a:solidFill>
                  <a:srgbClr val="658237"/>
                </a:solidFill>
                <a:latin typeface="Arial" panose="020B0604020202020204" pitchFamily="34" charset="0"/>
                <a:cs typeface="Arial" panose="020B0604020202020204" pitchFamily="34" charset="0"/>
              </a:rPr>
              <a:t>Retirement</a:t>
            </a:r>
            <a:r>
              <a:rPr lang="en-US" sz="4000" dirty="0">
                <a:latin typeface="Arial" panose="020B0604020202020204" pitchFamily="34" charset="0"/>
                <a:cs typeface="Arial" panose="020B0604020202020204" pitchFamily="34" charset="0"/>
              </a:rPr>
              <a:t> options</a:t>
            </a:r>
            <a:endParaRPr lang="en-CA" sz="4000" dirty="0">
              <a:latin typeface="Arial" panose="020B0604020202020204" pitchFamily="34" charset="0"/>
              <a:cs typeface="Arial" panose="020B0604020202020204" pitchFamily="34" charset="0"/>
            </a:endParaRPr>
          </a:p>
        </p:txBody>
      </p:sp>
      <p:sp>
        <p:nvSpPr>
          <p:cNvPr id="25609" name="Rectangle 11"/>
          <p:cNvSpPr>
            <a:spLocks noGrp="1" noChangeArrowheads="1"/>
          </p:cNvSpPr>
          <p:nvPr>
            <p:ph type="body" idx="1"/>
            <p:custDataLst>
              <p:tags r:id="rId6"/>
            </p:custDataLst>
          </p:nvPr>
        </p:nvSpPr>
        <p:spPr>
          <a:xfrm>
            <a:off x="1471613" y="2133600"/>
            <a:ext cx="6834187" cy="3352800"/>
          </a:xfrm>
          <a:noFill/>
        </p:spPr>
        <p:txBody>
          <a:bodyPr/>
          <a:lstStyle/>
          <a:p>
            <a:pPr eaLnBrk="1" hangingPunct="1">
              <a:buFont typeface="Times" pitchFamily="18" charset="0"/>
              <a:buNone/>
            </a:pPr>
            <a:r>
              <a:rPr lang="en-US" sz="2400" dirty="0">
                <a:latin typeface="Arial" panose="020B0604020202020204" pitchFamily="34" charset="0"/>
                <a:cs typeface="Arial" panose="020B0604020202020204" pitchFamily="34" charset="0"/>
              </a:rPr>
              <a:t>At the point of Termination/Retirement:</a:t>
            </a:r>
          </a:p>
          <a:p>
            <a:pPr eaLnBrk="1" hangingPunct="1">
              <a:buFontTx/>
              <a:buChar char="•"/>
            </a:pPr>
            <a:r>
              <a:rPr lang="en-US" sz="2400" dirty="0">
                <a:latin typeface="Arial" panose="020B0604020202020204" pitchFamily="34" charset="0"/>
                <a:cs typeface="Arial" panose="020B0604020202020204" pitchFamily="34" charset="0"/>
              </a:rPr>
              <a:t>You will be mailed a package that outlines your various options</a:t>
            </a:r>
          </a:p>
          <a:p>
            <a:pPr eaLnBrk="1" hangingPunct="1">
              <a:buFontTx/>
              <a:buChar char="•"/>
            </a:pPr>
            <a:r>
              <a:rPr lang="en-US" sz="2400" dirty="0">
                <a:latin typeface="Arial" panose="020B0604020202020204" pitchFamily="34" charset="0"/>
                <a:cs typeface="Arial" panose="020B0604020202020204" pitchFamily="34" charset="0"/>
              </a:rPr>
              <a:t>If we don’t hear from you within 90 days after termination/retirement your account will be automatically transferred to a personal account in  the Group Choices Plan </a:t>
            </a:r>
            <a:endParaRPr lang="en-US" sz="2400" i="1" dirty="0">
              <a:latin typeface="Arial" panose="020B0604020202020204" pitchFamily="34" charset="0"/>
              <a:cs typeface="Arial" panose="020B0604020202020204" pitchFamily="34" charset="0"/>
            </a:endParaRPr>
          </a:p>
        </p:txBody>
      </p:sp>
      <p:sp>
        <p:nvSpPr>
          <p:cNvPr id="8" name="Rectangle 7"/>
          <p:cNvSpPr>
            <a:spLocks noChangeArrowheads="1"/>
          </p:cNvSpPr>
          <p:nvPr>
            <p:custDataLst>
              <p:tags r:id="rId7"/>
            </p:custDataLst>
          </p:nvPr>
        </p:nvSpPr>
        <p:spPr bwMode="auto">
          <a:xfrm>
            <a:off x="0" y="1371600"/>
            <a:ext cx="9144000" cy="228600"/>
          </a:xfrm>
          <a:prstGeom prst="rect">
            <a:avLst/>
          </a:prstGeom>
          <a:solidFill>
            <a:srgbClr val="658237"/>
          </a:solidFill>
          <a:ln w="9525">
            <a:noFill/>
            <a:miter lim="800000"/>
            <a:headEnd/>
            <a:tailEnd/>
          </a:ln>
        </p:spPr>
        <p:txBody>
          <a:bodyPr wrap="none" anchor="ctr"/>
          <a:lstStyle/>
          <a:p>
            <a:pPr>
              <a:defRPr/>
            </a:pPr>
            <a:endParaRPr lang="en-US" dirty="0">
              <a:latin typeface="Arial Regular" charset="0"/>
              <a:ea typeface="Arial Regular" charset="0"/>
            </a:endParaRPr>
          </a:p>
        </p:txBody>
      </p:sp>
    </p:spTree>
    <p:custDataLst>
      <p:tags r:id="rId1"/>
    </p:custDataLst>
    <p:extLst>
      <p:ext uri="{BB962C8B-B14F-4D97-AF65-F5344CB8AC3E}">
        <p14:creationId xmlns:p14="http://schemas.microsoft.com/office/powerpoint/2010/main" val="235907105"/>
      </p:ext>
    </p:extLst>
  </p:cSld>
  <p:clrMapOvr>
    <a:masterClrMapping/>
  </p:clrMapOvr>
  <mc:AlternateContent xmlns:mc="http://schemas.openxmlformats.org/markup-compatibility/2006" xmlns:p14="http://schemas.microsoft.com/office/powerpoint/2010/main">
    <mc:Choice Requires="p14">
      <p:transition spd="slow" p14:dur="2000" advTm="90739"/>
    </mc:Choice>
    <mc:Fallback xmlns="">
      <p:transition spd="slow" advTm="90739"/>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custDataLst>
              <p:tags r:id="rId2"/>
            </p:custDataLst>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Regular" charset="0"/>
            </a:endParaRPr>
          </a:p>
        </p:txBody>
      </p:sp>
      <p:sp>
        <p:nvSpPr>
          <p:cNvPr id="10" name="Rectangle 9"/>
          <p:cNvSpPr>
            <a:spLocks noChangeArrowheads="1"/>
          </p:cNvSpPr>
          <p:nvPr>
            <p:custDataLst>
              <p:tags r:id="rId3"/>
            </p:custDataLst>
          </p:nvPr>
        </p:nvSpPr>
        <p:spPr bwMode="auto">
          <a:xfrm>
            <a:off x="-27432" y="2209800"/>
            <a:ext cx="9171432" cy="2514600"/>
          </a:xfrm>
          <a:prstGeom prst="rect">
            <a:avLst/>
          </a:prstGeom>
          <a:solidFill>
            <a:srgbClr val="658237"/>
          </a:solidFill>
          <a:ln w="9525">
            <a:noFill/>
            <a:miter lim="800000"/>
            <a:headEnd/>
            <a:tailEnd/>
          </a:ln>
        </p:spPr>
        <p:txBody>
          <a:bodyPr wrap="none" anchor="ctr"/>
          <a:lstStyle/>
          <a:p>
            <a:pPr>
              <a:defRPr/>
            </a:pPr>
            <a:endParaRPr lang="en-US" dirty="0">
              <a:latin typeface="Arial Regular" charset="0"/>
              <a:ea typeface="Arial Regular" charset="0"/>
            </a:endParaRPr>
          </a:p>
        </p:txBody>
      </p:sp>
      <p:sp>
        <p:nvSpPr>
          <p:cNvPr id="27654" name="Rectangle 7"/>
          <p:cNvSpPr>
            <a:spLocks noChangeArrowheads="1"/>
          </p:cNvSpPr>
          <p:nvPr>
            <p:custDataLst>
              <p:tags r:id="rId4"/>
            </p:custDataLst>
          </p:nvPr>
        </p:nvSpPr>
        <p:spPr bwMode="auto">
          <a:xfrm rot="10800000">
            <a:off x="0" y="4724400"/>
            <a:ext cx="9144000" cy="381000"/>
          </a:xfrm>
          <a:prstGeom prst="rect">
            <a:avLst/>
          </a:prstGeom>
          <a:gradFill rotWithShape="1">
            <a:gsLst>
              <a:gs pos="0">
                <a:srgbClr val="EAAB00"/>
              </a:gs>
              <a:gs pos="100000">
                <a:srgbClr val="F7DF9F"/>
              </a:gs>
            </a:gsLst>
            <a:lin ang="0" scaled="1"/>
          </a:gradFill>
          <a:ln>
            <a:noFill/>
          </a:ln>
        </p:spPr>
        <p:txBody>
          <a:bodyPr wrap="none" anchor="ctr"/>
          <a:lstStyle/>
          <a:p>
            <a:endParaRPr lang="en-US" dirty="0">
              <a:latin typeface="Arial Regular" charset="0"/>
            </a:endParaRPr>
          </a:p>
        </p:txBody>
      </p:sp>
      <p:sp>
        <p:nvSpPr>
          <p:cNvPr id="27655" name="Rectangle 7"/>
          <p:cNvSpPr>
            <a:spLocks noChangeArrowheads="1"/>
          </p:cNvSpPr>
          <p:nvPr>
            <p:custDataLst>
              <p:tags r:id="rId5"/>
            </p:custDataLst>
          </p:nvPr>
        </p:nvSpPr>
        <p:spPr bwMode="auto">
          <a:xfrm>
            <a:off x="0" y="1828800"/>
            <a:ext cx="9144000" cy="381000"/>
          </a:xfrm>
          <a:prstGeom prst="rect">
            <a:avLst/>
          </a:prstGeom>
          <a:gradFill rotWithShape="1">
            <a:gsLst>
              <a:gs pos="0">
                <a:srgbClr val="EAAB00"/>
              </a:gs>
              <a:gs pos="100000">
                <a:srgbClr val="F7DF9F"/>
              </a:gs>
            </a:gsLst>
            <a:lin ang="0" scaled="1"/>
          </a:gradFill>
          <a:ln>
            <a:noFill/>
          </a:ln>
        </p:spPr>
        <p:txBody>
          <a:bodyPr wrap="none" anchor="ctr"/>
          <a:lstStyle/>
          <a:p>
            <a:endParaRPr lang="en-US" dirty="0">
              <a:latin typeface="Arial Regular" charset="0"/>
            </a:endParaRPr>
          </a:p>
        </p:txBody>
      </p:sp>
      <p:sp>
        <p:nvSpPr>
          <p:cNvPr id="187398" name="Text Box 6"/>
          <p:cNvSpPr txBox="1">
            <a:spLocks noChangeArrowheads="1"/>
          </p:cNvSpPr>
          <p:nvPr>
            <p:custDataLst>
              <p:tags r:id="rId6"/>
            </p:custDataLst>
          </p:nvPr>
        </p:nvSpPr>
        <p:spPr bwMode="auto">
          <a:xfrm>
            <a:off x="-28575" y="3048000"/>
            <a:ext cx="89630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en-US" sz="4000" dirty="0">
                <a:solidFill>
                  <a:schemeClr val="bg1"/>
                </a:solidFill>
                <a:ea typeface="Arial Regular" charset="0"/>
              </a:rPr>
              <a:t>Getting Started</a:t>
            </a:r>
          </a:p>
        </p:txBody>
      </p:sp>
      <p:pic>
        <p:nvPicPr>
          <p:cNvPr id="27657" name="Picture 10" descr="my_saving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81800" y="5943600"/>
            <a:ext cx="21812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110147772"/>
      </p:ext>
    </p:extLst>
  </p:cSld>
  <p:clrMapOvr>
    <a:masterClrMapping/>
  </p:clrMapOvr>
  <mc:AlternateContent xmlns:mc="http://schemas.openxmlformats.org/markup-compatibility/2006" xmlns:p14="http://schemas.microsoft.com/office/powerpoint/2010/main">
    <mc:Choice Requires="p14">
      <p:transition spd="slow" p14:dur="2000" advTm="2042"/>
    </mc:Choice>
    <mc:Fallback xmlns="">
      <p:transition spd="slow" advTm="2042"/>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ChangeArrowheads="1"/>
          </p:cNvSpPr>
          <p:nvPr>
            <p:custDataLst>
              <p:tags r:id="rId2"/>
            </p:custDataLst>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Regular" charset="0"/>
            </a:endParaRPr>
          </a:p>
        </p:txBody>
      </p:sp>
      <p:sp>
        <p:nvSpPr>
          <p:cNvPr id="28675" name="Rectangle 8"/>
          <p:cNvSpPr>
            <a:spLocks noChangeArrowheads="1"/>
          </p:cNvSpPr>
          <p:nvPr>
            <p:custDataLst>
              <p:tags r:id="rId3"/>
            </p:custDataLst>
          </p:nvPr>
        </p:nvSpPr>
        <p:spPr bwMode="auto">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endParaRPr lang="en-US" dirty="0">
              <a:latin typeface="Arial Regular" charset="0"/>
            </a:endParaRPr>
          </a:p>
        </p:txBody>
      </p:sp>
      <p:sp>
        <p:nvSpPr>
          <p:cNvPr id="28676" name="Rectangle 10"/>
          <p:cNvSpPr>
            <a:spLocks noChangeArrowheads="1"/>
          </p:cNvSpPr>
          <p:nvPr>
            <p:custDataLst>
              <p:tags r:id="rId4"/>
            </p:custDataLst>
          </p:nvPr>
        </p:nvSpPr>
        <p:spPr bwMode="auto">
          <a:xfrm>
            <a:off x="0" y="1371600"/>
            <a:ext cx="1066800" cy="5486400"/>
          </a:xfrm>
          <a:prstGeom prst="rect">
            <a:avLst/>
          </a:prstGeom>
          <a:gradFill rotWithShape="1">
            <a:gsLst>
              <a:gs pos="0">
                <a:srgbClr val="EAAB00"/>
              </a:gs>
              <a:gs pos="100000">
                <a:srgbClr val="F7DF9F"/>
              </a:gs>
            </a:gsLst>
            <a:lin ang="5400000" scaled="1"/>
          </a:gradFill>
          <a:ln>
            <a:noFill/>
          </a:ln>
        </p:spPr>
        <p:txBody>
          <a:bodyPr wrap="none" anchor="ctr"/>
          <a:lstStyle/>
          <a:p>
            <a:endParaRPr lang="en-US" dirty="0">
              <a:latin typeface="Arial Regular" charset="0"/>
            </a:endParaRPr>
          </a:p>
        </p:txBody>
      </p:sp>
      <p:pic>
        <p:nvPicPr>
          <p:cNvPr id="28680" name="Picture 6" descr="my_saving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34200" y="5973763"/>
            <a:ext cx="20288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Rectangle 10"/>
          <p:cNvSpPr>
            <a:spLocks noGrp="1" noChangeArrowheads="1"/>
          </p:cNvSpPr>
          <p:nvPr>
            <p:ph type="title"/>
            <p:custDataLst>
              <p:tags r:id="rId5"/>
            </p:custDataLst>
          </p:nvPr>
        </p:nvSpPr>
        <p:spPr>
          <a:xfrm>
            <a:off x="685800" y="304800"/>
            <a:ext cx="7772400" cy="785813"/>
          </a:xfrm>
        </p:spPr>
        <p:txBody>
          <a:bodyPr>
            <a:normAutofit/>
          </a:bodyPr>
          <a:lstStyle/>
          <a:p>
            <a:pPr eaLnBrk="1" hangingPunct="1">
              <a:defRPr/>
            </a:pPr>
            <a:r>
              <a:rPr lang="en-US" sz="4000" dirty="0">
                <a:latin typeface="Arial" panose="020B0604020202020204" pitchFamily="34" charset="0"/>
                <a:cs typeface="Arial" panose="020B0604020202020204" pitchFamily="34" charset="0"/>
              </a:rPr>
              <a:t>How do I </a:t>
            </a:r>
            <a:r>
              <a:rPr lang="en-US" sz="4000" b="1" dirty="0">
                <a:solidFill>
                  <a:srgbClr val="658237"/>
                </a:solidFill>
                <a:latin typeface="Arial" panose="020B0604020202020204" pitchFamily="34" charset="0"/>
                <a:cs typeface="Arial" panose="020B0604020202020204" pitchFamily="34" charset="0"/>
              </a:rPr>
              <a:t>get started</a:t>
            </a:r>
            <a:r>
              <a:rPr lang="en-US" sz="4000" dirty="0">
                <a:solidFill>
                  <a:srgbClr val="658237"/>
                </a:solidFill>
                <a:latin typeface="Arial" panose="020B0604020202020204" pitchFamily="34" charset="0"/>
                <a:cs typeface="Arial" panose="020B0604020202020204" pitchFamily="34" charset="0"/>
              </a:rPr>
              <a:t>?</a:t>
            </a:r>
            <a:endParaRPr lang="en-CA" sz="4000" dirty="0">
              <a:solidFill>
                <a:srgbClr val="658237"/>
              </a:solidFill>
              <a:latin typeface="Arial" panose="020B0604020202020204" pitchFamily="34" charset="0"/>
              <a:cs typeface="Arial" panose="020B0604020202020204" pitchFamily="34" charset="0"/>
            </a:endParaRPr>
          </a:p>
        </p:txBody>
      </p:sp>
      <p:pic>
        <p:nvPicPr>
          <p:cNvPr id="28682" name="Picture 11" descr="threepic"/>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6800" y="1600200"/>
            <a:ext cx="80772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268" name="Rectangle 12"/>
          <p:cNvSpPr>
            <a:spLocks noGrp="1" noChangeArrowheads="1"/>
          </p:cNvSpPr>
          <p:nvPr>
            <p:ph type="body" idx="1"/>
            <p:custDataLst>
              <p:tags r:id="rId6"/>
            </p:custDataLst>
          </p:nvPr>
        </p:nvSpPr>
        <p:spPr>
          <a:xfrm>
            <a:off x="1295400" y="3820064"/>
            <a:ext cx="7667625" cy="2961736"/>
          </a:xfrm>
          <a:noFill/>
        </p:spPr>
        <p:txBody>
          <a:bodyPr>
            <a:normAutofit/>
          </a:bodyPr>
          <a:lstStyle/>
          <a:p>
            <a:pPr eaLnBrk="1" hangingPunct="1"/>
            <a:r>
              <a:rPr lang="en-US" sz="2400" b="1" dirty="0">
                <a:latin typeface="Arial" panose="020B0604020202020204" pitchFamily="34" charset="0"/>
                <a:cs typeface="Arial" panose="020B0604020202020204" pitchFamily="34" charset="0"/>
              </a:rPr>
              <a:t>my savings</a:t>
            </a:r>
            <a:r>
              <a:rPr lang="en-US" sz="2400" dirty="0">
                <a:latin typeface="Arial" panose="020B0604020202020204" pitchFamily="34" charset="0"/>
                <a:cs typeface="Arial" panose="020B0604020202020204" pitchFamily="34" charset="0"/>
              </a:rPr>
              <a:t> Group RRSP &amp; TFSA Employee Enrolment Guide</a:t>
            </a:r>
          </a:p>
          <a:p>
            <a:pPr eaLnBrk="1" hangingPunct="1"/>
            <a:r>
              <a:rPr lang="en-US" sz="2400" dirty="0">
                <a:latin typeface="Arial" panose="020B0604020202020204" pitchFamily="34" charset="0"/>
                <a:cs typeface="Arial" panose="020B0604020202020204" pitchFamily="34" charset="0"/>
              </a:rPr>
              <a:t>Complete and submit signed enrolment form(s) to your employer</a:t>
            </a:r>
          </a:p>
          <a:p>
            <a:pPr eaLnBrk="1" hangingPunct="1"/>
            <a:r>
              <a:rPr lang="en-US" sz="2400" dirty="0">
                <a:latin typeface="Arial" panose="020B0604020202020204" pitchFamily="34" charset="0"/>
                <a:cs typeface="Arial" panose="020B0604020202020204" pitchFamily="34" charset="0"/>
              </a:rPr>
              <a:t>That’s it. </a:t>
            </a:r>
            <a:r>
              <a:rPr lang="en-US" sz="2400" b="1" dirty="0">
                <a:latin typeface="Arial" panose="020B0604020202020204" pitchFamily="34" charset="0"/>
                <a:cs typeface="Arial" panose="020B0604020202020204" pitchFamily="34" charset="0"/>
              </a:rPr>
              <a:t>my savings </a:t>
            </a:r>
            <a:r>
              <a:rPr lang="en-US" sz="2400" dirty="0">
                <a:latin typeface="Arial" panose="020B0604020202020204" pitchFamily="34" charset="0"/>
                <a:cs typeface="Arial" panose="020B0604020202020204" pitchFamily="34" charset="0"/>
              </a:rPr>
              <a:t>has been designed to make this entire process ‘quick and easy’.</a:t>
            </a:r>
          </a:p>
        </p:txBody>
      </p:sp>
      <p:sp>
        <p:nvSpPr>
          <p:cNvPr id="10" name="Rectangle 9"/>
          <p:cNvSpPr>
            <a:spLocks noChangeArrowheads="1"/>
          </p:cNvSpPr>
          <p:nvPr>
            <p:custDataLst>
              <p:tags r:id="rId7"/>
            </p:custDataLst>
          </p:nvPr>
        </p:nvSpPr>
        <p:spPr bwMode="auto">
          <a:xfrm>
            <a:off x="0" y="1371600"/>
            <a:ext cx="9144000" cy="228600"/>
          </a:xfrm>
          <a:prstGeom prst="rect">
            <a:avLst/>
          </a:prstGeom>
          <a:solidFill>
            <a:srgbClr val="658237"/>
          </a:solidFill>
          <a:ln w="9525">
            <a:noFill/>
            <a:miter lim="800000"/>
            <a:headEnd/>
            <a:tailEnd/>
          </a:ln>
        </p:spPr>
        <p:txBody>
          <a:bodyPr wrap="none" anchor="ctr"/>
          <a:lstStyle/>
          <a:p>
            <a:pPr>
              <a:defRPr/>
            </a:pPr>
            <a:endParaRPr lang="en-US" dirty="0">
              <a:latin typeface="Arial Regular" charset="0"/>
              <a:ea typeface="Arial Regular" charset="0"/>
            </a:endParaRPr>
          </a:p>
        </p:txBody>
      </p:sp>
    </p:spTree>
    <p:custDataLst>
      <p:tags r:id="rId1"/>
    </p:custDataLst>
    <p:extLst>
      <p:ext uri="{BB962C8B-B14F-4D97-AF65-F5344CB8AC3E}">
        <p14:creationId xmlns:p14="http://schemas.microsoft.com/office/powerpoint/2010/main" val="2996369943"/>
      </p:ext>
    </p:extLst>
  </p:cSld>
  <p:clrMapOvr>
    <a:masterClrMapping/>
  </p:clrMapOvr>
  <mc:AlternateContent xmlns:mc="http://schemas.openxmlformats.org/markup-compatibility/2006" xmlns:p14="http://schemas.microsoft.com/office/powerpoint/2010/main">
    <mc:Choice Requires="p14">
      <p:transition spd="slow" p14:dur="2000" advTm="77826"/>
    </mc:Choice>
    <mc:Fallback xmlns="">
      <p:transition spd="slow" advTm="77826"/>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24268">
                                            <p:txEl>
                                              <p:pRg st="0" end="0"/>
                                            </p:txEl>
                                          </p:spTgt>
                                        </p:tgtEl>
                                        <p:attrNameLst>
                                          <p:attrName>style.visibility</p:attrName>
                                        </p:attrNameLst>
                                      </p:cBhvr>
                                      <p:to>
                                        <p:strVal val="visible"/>
                                      </p:to>
                                    </p:set>
                                    <p:anim calcmode="lin" valueType="num">
                                      <p:cBhvr additive="base">
                                        <p:cTn id="7" dur="1000" fill="hold"/>
                                        <p:tgtEl>
                                          <p:spTgt spid="224268">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22426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224268">
                                            <p:txEl>
                                              <p:pRg st="1" end="1"/>
                                            </p:txEl>
                                          </p:spTgt>
                                        </p:tgtEl>
                                        <p:attrNameLst>
                                          <p:attrName>style.visibility</p:attrName>
                                        </p:attrNameLst>
                                      </p:cBhvr>
                                      <p:to>
                                        <p:strVal val="visible"/>
                                      </p:to>
                                    </p:set>
                                    <p:anim calcmode="lin" valueType="num">
                                      <p:cBhvr additive="base">
                                        <p:cTn id="13" dur="1000" fill="hold"/>
                                        <p:tgtEl>
                                          <p:spTgt spid="224268">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22426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224268">
                                            <p:txEl>
                                              <p:pRg st="2" end="2"/>
                                            </p:txEl>
                                          </p:spTgt>
                                        </p:tgtEl>
                                        <p:attrNameLst>
                                          <p:attrName>style.visibility</p:attrName>
                                        </p:attrNameLst>
                                      </p:cBhvr>
                                      <p:to>
                                        <p:strVal val="visible"/>
                                      </p:to>
                                    </p:set>
                                    <p:anim calcmode="lin" valueType="num">
                                      <p:cBhvr additive="base">
                                        <p:cTn id="19" dur="1000" fill="hold"/>
                                        <p:tgtEl>
                                          <p:spTgt spid="224268">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22426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8"/>
          <p:cNvSpPr>
            <a:spLocks noChangeArrowheads="1"/>
          </p:cNvSpPr>
          <p:nvPr>
            <p:custDataLst>
              <p:tags r:id="rId2"/>
            </p:custDataLst>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9700" name="Rectangle 10"/>
          <p:cNvSpPr>
            <a:spLocks noChangeArrowheads="1"/>
          </p:cNvSpPr>
          <p:nvPr>
            <p:custDataLst>
              <p:tags r:id="rId3"/>
            </p:custDataLst>
          </p:nvPr>
        </p:nvSpPr>
        <p:spPr bwMode="auto">
          <a:xfrm>
            <a:off x="0" y="1371600"/>
            <a:ext cx="1066800" cy="54864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32777" name="Rectangle 10"/>
          <p:cNvSpPr>
            <a:spLocks noGrp="1" noChangeArrowheads="1"/>
          </p:cNvSpPr>
          <p:nvPr>
            <p:ph type="title"/>
            <p:custDataLst>
              <p:tags r:id="rId4"/>
            </p:custDataLst>
          </p:nvPr>
        </p:nvSpPr>
        <p:spPr>
          <a:xfrm>
            <a:off x="685800" y="304800"/>
            <a:ext cx="7772400" cy="785813"/>
          </a:xfrm>
        </p:spPr>
        <p:txBody>
          <a:bodyPr/>
          <a:lstStyle/>
          <a:p>
            <a:pPr>
              <a:defRPr/>
            </a:pPr>
            <a:r>
              <a:rPr lang="en-US" sz="4000" dirty="0">
                <a:latin typeface="Arial" panose="020B0604020202020204" pitchFamily="34" charset="0"/>
                <a:cs typeface="Arial" panose="020B0604020202020204" pitchFamily="34" charset="0"/>
              </a:rPr>
              <a:t>How do I </a:t>
            </a:r>
            <a:r>
              <a:rPr lang="en-US" sz="4000" b="1" dirty="0">
                <a:solidFill>
                  <a:srgbClr val="658237"/>
                </a:solidFill>
                <a:latin typeface="Arial" panose="020B0604020202020204" pitchFamily="34" charset="0"/>
                <a:cs typeface="Arial" panose="020B0604020202020204" pitchFamily="34" charset="0"/>
              </a:rPr>
              <a:t>get started</a:t>
            </a:r>
            <a:r>
              <a:rPr lang="en-US" sz="4000" dirty="0">
                <a:solidFill>
                  <a:srgbClr val="658237"/>
                </a:solidFill>
                <a:latin typeface="Arial" panose="020B0604020202020204" pitchFamily="34" charset="0"/>
                <a:cs typeface="Arial" panose="020B0604020202020204" pitchFamily="34" charset="0"/>
              </a:rPr>
              <a:t>?</a:t>
            </a:r>
            <a:endParaRPr lang="en-CA" sz="4000" dirty="0">
              <a:latin typeface="+mn-lt"/>
            </a:endParaRPr>
          </a:p>
        </p:txBody>
      </p:sp>
      <p:sp>
        <p:nvSpPr>
          <p:cNvPr id="21" name="Rectangle 20"/>
          <p:cNvSpPr>
            <a:spLocks noChangeArrowheads="1"/>
          </p:cNvSpPr>
          <p:nvPr>
            <p:custDataLst>
              <p:tags r:id="rId5"/>
            </p:custDataLst>
          </p:nvPr>
        </p:nvSpPr>
        <p:spPr bwMode="auto">
          <a:xfrm>
            <a:off x="0" y="1371600"/>
            <a:ext cx="9144000" cy="228600"/>
          </a:xfrm>
          <a:prstGeom prst="rect">
            <a:avLst/>
          </a:prstGeom>
          <a:solidFill>
            <a:srgbClr val="658237"/>
          </a:solidFill>
          <a:ln w="9525">
            <a:noFill/>
            <a:miter lim="800000"/>
            <a:headEnd/>
            <a:tailEnd/>
          </a:ln>
        </p:spPr>
        <p:txBody>
          <a:bodyPr wrap="none" anchor="ctr"/>
          <a:lstStyle/>
          <a:p>
            <a:pPr>
              <a:defRPr/>
            </a:pPr>
            <a:endParaRPr lang="en-US" dirty="0">
              <a:latin typeface="Arial Regular" charset="0"/>
              <a:ea typeface="Arial Regular" charset="0"/>
            </a:endParaRPr>
          </a:p>
        </p:txBody>
      </p:sp>
      <p:pic>
        <p:nvPicPr>
          <p:cNvPr id="4" name="Picture 3">
            <a:extLst>
              <a:ext uri="{FF2B5EF4-FFF2-40B4-BE49-F238E27FC236}">
                <a16:creationId xmlns:a16="http://schemas.microsoft.com/office/drawing/2014/main" id="{18CA502E-D73A-BD5B-4ED8-52070F414493}"/>
              </a:ext>
            </a:extLst>
          </p:cNvPr>
          <p:cNvPicPr>
            <a:picLocks noChangeAspect="1"/>
          </p:cNvPicPr>
          <p:nvPr/>
        </p:nvPicPr>
        <p:blipFill>
          <a:blip r:embed="rId8"/>
          <a:stretch>
            <a:fillRect/>
          </a:stretch>
        </p:blipFill>
        <p:spPr>
          <a:xfrm>
            <a:off x="1571625" y="1976845"/>
            <a:ext cx="4371975" cy="4628742"/>
          </a:xfrm>
          <a:prstGeom prst="rect">
            <a:avLst/>
          </a:prstGeom>
        </p:spPr>
      </p:pic>
    </p:spTree>
    <p:custDataLst>
      <p:tags r:id="rId1"/>
    </p:custDataLst>
    <p:extLst>
      <p:ext uri="{BB962C8B-B14F-4D97-AF65-F5344CB8AC3E}">
        <p14:creationId xmlns:p14="http://schemas.microsoft.com/office/powerpoint/2010/main" val="2608515214"/>
      </p:ext>
    </p:extLst>
  </p:cSld>
  <p:clrMapOvr>
    <a:masterClrMapping/>
  </p:clrMapOvr>
  <mc:AlternateContent xmlns:mc="http://schemas.openxmlformats.org/markup-compatibility/2006" xmlns:p14="http://schemas.microsoft.com/office/powerpoint/2010/main">
    <mc:Choice Requires="p14">
      <p:transition spd="slow" p14:dur="2000" advTm="52385"/>
    </mc:Choice>
    <mc:Fallback xmlns="">
      <p:transition spd="slow" advTm="52385"/>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8"/>
          <p:cNvSpPr>
            <a:spLocks noChangeArrowheads="1"/>
          </p:cNvSpPr>
          <p:nvPr>
            <p:custDataLst>
              <p:tags r:id="rId2"/>
            </p:custDataLst>
          </p:nvPr>
        </p:nvSpPr>
        <p:spPr bwMode="auto">
          <a:xfrm>
            <a:off x="0" y="0"/>
            <a:ext cx="9144000" cy="16764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31748" name="Rectangle 10"/>
          <p:cNvSpPr>
            <a:spLocks noChangeArrowheads="1"/>
          </p:cNvSpPr>
          <p:nvPr>
            <p:custDataLst>
              <p:tags r:id="rId3"/>
            </p:custDataLst>
          </p:nvPr>
        </p:nvSpPr>
        <p:spPr bwMode="auto">
          <a:xfrm>
            <a:off x="0" y="1371600"/>
            <a:ext cx="1066800" cy="54864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pic>
        <p:nvPicPr>
          <p:cNvPr id="31752" name="Picture 6" descr="my_saving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34200" y="5973763"/>
            <a:ext cx="20288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Rectangle 10"/>
          <p:cNvSpPr>
            <a:spLocks noGrp="1" noChangeArrowheads="1"/>
          </p:cNvSpPr>
          <p:nvPr>
            <p:ph type="title"/>
            <p:custDataLst>
              <p:tags r:id="rId4"/>
            </p:custDataLst>
          </p:nvPr>
        </p:nvSpPr>
        <p:spPr>
          <a:xfrm>
            <a:off x="685800" y="304800"/>
            <a:ext cx="7772400" cy="785813"/>
          </a:xfrm>
        </p:spPr>
        <p:txBody>
          <a:bodyPr/>
          <a:lstStyle/>
          <a:p>
            <a:pPr>
              <a:defRPr/>
            </a:pPr>
            <a:r>
              <a:rPr lang="en-US" sz="4000" dirty="0">
                <a:latin typeface="Arial" panose="020B0604020202020204" pitchFamily="34" charset="0"/>
                <a:cs typeface="Arial" panose="020B0604020202020204" pitchFamily="34" charset="0"/>
              </a:rPr>
              <a:t>How do I </a:t>
            </a:r>
            <a:r>
              <a:rPr lang="en-US" sz="4000" b="1" dirty="0">
                <a:solidFill>
                  <a:srgbClr val="658237"/>
                </a:solidFill>
                <a:latin typeface="Arial" panose="020B0604020202020204" pitchFamily="34" charset="0"/>
                <a:cs typeface="Arial" panose="020B0604020202020204" pitchFamily="34" charset="0"/>
              </a:rPr>
              <a:t>get started</a:t>
            </a:r>
            <a:r>
              <a:rPr lang="en-US" sz="4000" dirty="0">
                <a:solidFill>
                  <a:srgbClr val="658237"/>
                </a:solidFill>
                <a:latin typeface="Arial" panose="020B0604020202020204" pitchFamily="34" charset="0"/>
                <a:cs typeface="Arial" panose="020B0604020202020204" pitchFamily="34" charset="0"/>
              </a:rPr>
              <a:t>?</a:t>
            </a:r>
            <a:endParaRPr lang="en-CA" sz="4000" dirty="0">
              <a:latin typeface="+mn-lt"/>
            </a:endParaRPr>
          </a:p>
        </p:txBody>
      </p:sp>
      <p:sp>
        <p:nvSpPr>
          <p:cNvPr id="12" name="Rectangle 11"/>
          <p:cNvSpPr>
            <a:spLocks noChangeArrowheads="1"/>
          </p:cNvSpPr>
          <p:nvPr>
            <p:custDataLst>
              <p:tags r:id="rId5"/>
            </p:custDataLst>
          </p:nvPr>
        </p:nvSpPr>
        <p:spPr bwMode="auto">
          <a:xfrm>
            <a:off x="0" y="1371600"/>
            <a:ext cx="9144000" cy="304800"/>
          </a:xfrm>
          <a:prstGeom prst="rect">
            <a:avLst/>
          </a:prstGeom>
          <a:solidFill>
            <a:srgbClr val="658237"/>
          </a:solidFill>
          <a:ln w="9525">
            <a:noFill/>
            <a:miter lim="800000"/>
            <a:headEnd/>
            <a:tailEnd/>
          </a:ln>
        </p:spPr>
        <p:txBody>
          <a:bodyPr wrap="none" anchor="ctr"/>
          <a:lstStyle/>
          <a:p>
            <a:pPr>
              <a:defRPr/>
            </a:pPr>
            <a:endParaRPr lang="en-US" dirty="0">
              <a:latin typeface="Arial Regular" charset="0"/>
              <a:ea typeface="Arial Regular" charset="0"/>
            </a:endParaRPr>
          </a:p>
        </p:txBody>
      </p:sp>
      <p:pic>
        <p:nvPicPr>
          <p:cNvPr id="3" name="Picture 2">
            <a:extLst>
              <a:ext uri="{FF2B5EF4-FFF2-40B4-BE49-F238E27FC236}">
                <a16:creationId xmlns:a16="http://schemas.microsoft.com/office/drawing/2014/main" id="{1360E8C0-9E91-CF45-9CA4-2CB1933E8E9E}"/>
              </a:ext>
            </a:extLst>
          </p:cNvPr>
          <p:cNvPicPr>
            <a:picLocks noChangeAspect="1"/>
          </p:cNvPicPr>
          <p:nvPr/>
        </p:nvPicPr>
        <p:blipFill>
          <a:blip r:embed="rId9"/>
          <a:stretch>
            <a:fillRect/>
          </a:stretch>
        </p:blipFill>
        <p:spPr>
          <a:xfrm>
            <a:off x="1133475" y="1781175"/>
            <a:ext cx="5734050" cy="4667250"/>
          </a:xfrm>
          <a:prstGeom prst="rect">
            <a:avLst/>
          </a:prstGeom>
        </p:spPr>
      </p:pic>
    </p:spTree>
    <p:custDataLst>
      <p:tags r:id="rId1"/>
    </p:custDataLst>
    <p:extLst>
      <p:ext uri="{BB962C8B-B14F-4D97-AF65-F5344CB8AC3E}">
        <p14:creationId xmlns:p14="http://schemas.microsoft.com/office/powerpoint/2010/main" val="1112027531"/>
      </p:ext>
    </p:extLst>
  </p:cSld>
  <p:clrMapOvr>
    <a:masterClrMapping/>
  </p:clrMapOvr>
  <mc:AlternateContent xmlns:mc="http://schemas.openxmlformats.org/markup-compatibility/2006" xmlns:p14="http://schemas.microsoft.com/office/powerpoint/2010/main">
    <mc:Choice Requires="p14">
      <p:transition spd="slow" p14:dur="2000" advTm="45932"/>
    </mc:Choice>
    <mc:Fallback xmlns="">
      <p:transition spd="slow" advTm="45932"/>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8"/>
          <p:cNvSpPr>
            <a:spLocks noChangeArrowheads="1"/>
          </p:cNvSpPr>
          <p:nvPr>
            <p:custDataLst>
              <p:tags r:id="rId2"/>
            </p:custDataLst>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32772" name="Rectangle 10"/>
          <p:cNvSpPr>
            <a:spLocks noChangeArrowheads="1"/>
          </p:cNvSpPr>
          <p:nvPr>
            <p:custDataLst>
              <p:tags r:id="rId3"/>
            </p:custDataLst>
          </p:nvPr>
        </p:nvSpPr>
        <p:spPr bwMode="auto">
          <a:xfrm>
            <a:off x="0" y="1371600"/>
            <a:ext cx="1066800" cy="54864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pic>
        <p:nvPicPr>
          <p:cNvPr id="32776" name="Picture 6" descr="my_saving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34200" y="5973763"/>
            <a:ext cx="20288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Rectangle 10"/>
          <p:cNvSpPr>
            <a:spLocks noGrp="1" noChangeArrowheads="1"/>
          </p:cNvSpPr>
          <p:nvPr>
            <p:ph type="title"/>
            <p:custDataLst>
              <p:tags r:id="rId4"/>
            </p:custDataLst>
          </p:nvPr>
        </p:nvSpPr>
        <p:spPr>
          <a:xfrm>
            <a:off x="685800" y="304800"/>
            <a:ext cx="7772400" cy="785813"/>
          </a:xfrm>
        </p:spPr>
        <p:txBody>
          <a:bodyPr/>
          <a:lstStyle/>
          <a:p>
            <a:pPr>
              <a:defRPr/>
            </a:pPr>
            <a:r>
              <a:rPr lang="en-US" sz="4000" dirty="0">
                <a:latin typeface="Arial" panose="020B0604020202020204" pitchFamily="34" charset="0"/>
                <a:cs typeface="Arial" panose="020B0604020202020204" pitchFamily="34" charset="0"/>
              </a:rPr>
              <a:t>How do I </a:t>
            </a:r>
            <a:r>
              <a:rPr lang="en-US" sz="4000" b="1" dirty="0">
                <a:solidFill>
                  <a:srgbClr val="658237"/>
                </a:solidFill>
                <a:latin typeface="Arial" panose="020B0604020202020204" pitchFamily="34" charset="0"/>
                <a:cs typeface="Arial" panose="020B0604020202020204" pitchFamily="34" charset="0"/>
              </a:rPr>
              <a:t>get started</a:t>
            </a:r>
            <a:r>
              <a:rPr lang="en-US" sz="4000" dirty="0">
                <a:solidFill>
                  <a:srgbClr val="658237"/>
                </a:solidFill>
                <a:latin typeface="Arial" panose="020B0604020202020204" pitchFamily="34" charset="0"/>
                <a:cs typeface="Arial" panose="020B0604020202020204" pitchFamily="34" charset="0"/>
              </a:rPr>
              <a:t>?</a:t>
            </a:r>
            <a:endParaRPr lang="en-CA" sz="4000" dirty="0">
              <a:latin typeface="+mn-lt"/>
            </a:endParaRPr>
          </a:p>
        </p:txBody>
      </p:sp>
      <p:sp>
        <p:nvSpPr>
          <p:cNvPr id="10" name="Rectangle 9"/>
          <p:cNvSpPr>
            <a:spLocks noChangeArrowheads="1"/>
          </p:cNvSpPr>
          <p:nvPr>
            <p:custDataLst>
              <p:tags r:id="rId5"/>
            </p:custDataLst>
          </p:nvPr>
        </p:nvSpPr>
        <p:spPr bwMode="auto">
          <a:xfrm>
            <a:off x="0" y="1371600"/>
            <a:ext cx="9144000" cy="228600"/>
          </a:xfrm>
          <a:prstGeom prst="rect">
            <a:avLst/>
          </a:prstGeom>
          <a:solidFill>
            <a:srgbClr val="658237"/>
          </a:solidFill>
          <a:ln w="9525">
            <a:noFill/>
            <a:miter lim="800000"/>
            <a:headEnd/>
            <a:tailEnd/>
          </a:ln>
        </p:spPr>
        <p:txBody>
          <a:bodyPr wrap="none" anchor="ctr"/>
          <a:lstStyle/>
          <a:p>
            <a:pPr>
              <a:defRPr/>
            </a:pPr>
            <a:endParaRPr lang="en-US" dirty="0">
              <a:latin typeface="Arial Regular" charset="0"/>
              <a:ea typeface="Arial Regular" charset="0"/>
            </a:endParaRPr>
          </a:p>
        </p:txBody>
      </p:sp>
      <p:pic>
        <p:nvPicPr>
          <p:cNvPr id="3" name="Picture 2">
            <a:extLst>
              <a:ext uri="{FF2B5EF4-FFF2-40B4-BE49-F238E27FC236}">
                <a16:creationId xmlns:a16="http://schemas.microsoft.com/office/drawing/2014/main" id="{1479513A-27E9-AD9E-6B59-19F6E1B3A866}"/>
              </a:ext>
            </a:extLst>
          </p:cNvPr>
          <p:cNvPicPr>
            <a:picLocks noChangeAspect="1"/>
          </p:cNvPicPr>
          <p:nvPr/>
        </p:nvPicPr>
        <p:blipFill>
          <a:blip r:embed="rId9"/>
          <a:stretch>
            <a:fillRect/>
          </a:stretch>
        </p:blipFill>
        <p:spPr>
          <a:xfrm>
            <a:off x="1256867" y="2235190"/>
            <a:ext cx="7655502" cy="3103582"/>
          </a:xfrm>
          <a:prstGeom prst="rect">
            <a:avLst/>
          </a:prstGeom>
        </p:spPr>
      </p:pic>
    </p:spTree>
    <p:custDataLst>
      <p:tags r:id="rId1"/>
    </p:custDataLst>
    <p:extLst>
      <p:ext uri="{BB962C8B-B14F-4D97-AF65-F5344CB8AC3E}">
        <p14:creationId xmlns:p14="http://schemas.microsoft.com/office/powerpoint/2010/main" val="1808180731"/>
      </p:ext>
    </p:extLst>
  </p:cSld>
  <p:clrMapOvr>
    <a:masterClrMapping/>
  </p:clrMapOvr>
  <mc:AlternateContent xmlns:mc="http://schemas.openxmlformats.org/markup-compatibility/2006" xmlns:p14="http://schemas.microsoft.com/office/powerpoint/2010/main">
    <mc:Choice Requires="p14">
      <p:transition spd="slow" p14:dur="2000" advTm="29372"/>
    </mc:Choice>
    <mc:Fallback xmlns="">
      <p:transition spd="slow" advTm="29372"/>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8"/>
          <p:cNvSpPr>
            <a:spLocks noChangeArrowheads="1"/>
          </p:cNvSpPr>
          <p:nvPr>
            <p:custDataLst>
              <p:tags r:id="rId2"/>
            </p:custDataLst>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33796" name="Rectangle 10"/>
          <p:cNvSpPr>
            <a:spLocks noChangeArrowheads="1"/>
          </p:cNvSpPr>
          <p:nvPr>
            <p:custDataLst>
              <p:tags r:id="rId3"/>
            </p:custDataLst>
          </p:nvPr>
        </p:nvSpPr>
        <p:spPr bwMode="auto">
          <a:xfrm>
            <a:off x="0" y="1371600"/>
            <a:ext cx="1066800" cy="54864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pic>
        <p:nvPicPr>
          <p:cNvPr id="33800" name="Picture 6" descr="my_saving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34200" y="5973763"/>
            <a:ext cx="20288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Rectangle 10"/>
          <p:cNvSpPr>
            <a:spLocks noGrp="1" noChangeArrowheads="1"/>
          </p:cNvSpPr>
          <p:nvPr>
            <p:ph type="title"/>
            <p:custDataLst>
              <p:tags r:id="rId4"/>
            </p:custDataLst>
          </p:nvPr>
        </p:nvSpPr>
        <p:spPr>
          <a:xfrm>
            <a:off x="685800" y="304800"/>
            <a:ext cx="7772400" cy="785813"/>
          </a:xfrm>
        </p:spPr>
        <p:txBody>
          <a:bodyPr/>
          <a:lstStyle/>
          <a:p>
            <a:pPr>
              <a:defRPr/>
            </a:pPr>
            <a:r>
              <a:rPr lang="en-US" sz="4000" dirty="0">
                <a:latin typeface="Arial" panose="020B0604020202020204" pitchFamily="34" charset="0"/>
                <a:cs typeface="Arial" panose="020B0604020202020204" pitchFamily="34" charset="0"/>
              </a:rPr>
              <a:t>How do I </a:t>
            </a:r>
            <a:r>
              <a:rPr lang="en-US" sz="4000" b="1" dirty="0">
                <a:solidFill>
                  <a:srgbClr val="658237"/>
                </a:solidFill>
                <a:latin typeface="Arial" panose="020B0604020202020204" pitchFamily="34" charset="0"/>
                <a:cs typeface="Arial" panose="020B0604020202020204" pitchFamily="34" charset="0"/>
              </a:rPr>
              <a:t>get started</a:t>
            </a:r>
            <a:r>
              <a:rPr lang="en-US" sz="4000" dirty="0">
                <a:solidFill>
                  <a:srgbClr val="658237"/>
                </a:solidFill>
                <a:latin typeface="Arial" panose="020B0604020202020204" pitchFamily="34" charset="0"/>
                <a:cs typeface="Arial" panose="020B0604020202020204" pitchFamily="34" charset="0"/>
              </a:rPr>
              <a:t>?</a:t>
            </a:r>
            <a:endParaRPr lang="en-CA" sz="4000" dirty="0">
              <a:latin typeface="+mn-lt"/>
            </a:endParaRPr>
          </a:p>
        </p:txBody>
      </p:sp>
      <p:sp>
        <p:nvSpPr>
          <p:cNvPr id="14" name="Rectangle 13"/>
          <p:cNvSpPr>
            <a:spLocks noChangeArrowheads="1"/>
          </p:cNvSpPr>
          <p:nvPr>
            <p:custDataLst>
              <p:tags r:id="rId5"/>
            </p:custDataLst>
          </p:nvPr>
        </p:nvSpPr>
        <p:spPr bwMode="auto">
          <a:xfrm>
            <a:off x="0" y="1371600"/>
            <a:ext cx="9144000" cy="228600"/>
          </a:xfrm>
          <a:prstGeom prst="rect">
            <a:avLst/>
          </a:prstGeom>
          <a:solidFill>
            <a:srgbClr val="658237"/>
          </a:solidFill>
          <a:ln w="9525">
            <a:noFill/>
            <a:miter lim="800000"/>
            <a:headEnd/>
            <a:tailEnd/>
          </a:ln>
        </p:spPr>
        <p:txBody>
          <a:bodyPr wrap="none" anchor="ctr"/>
          <a:lstStyle/>
          <a:p>
            <a:pPr>
              <a:defRPr/>
            </a:pPr>
            <a:endParaRPr lang="en-US" dirty="0">
              <a:latin typeface="Arial Regular" charset="0"/>
              <a:ea typeface="Arial Regular" charset="0"/>
            </a:endParaRPr>
          </a:p>
        </p:txBody>
      </p:sp>
      <p:pic>
        <p:nvPicPr>
          <p:cNvPr id="4" name="Picture 3">
            <a:extLst>
              <a:ext uri="{FF2B5EF4-FFF2-40B4-BE49-F238E27FC236}">
                <a16:creationId xmlns:a16="http://schemas.microsoft.com/office/drawing/2014/main" id="{1F317664-148D-A2BE-C193-C1D9FBEF7F76}"/>
              </a:ext>
            </a:extLst>
          </p:cNvPr>
          <p:cNvPicPr>
            <a:picLocks noChangeAspect="1"/>
          </p:cNvPicPr>
          <p:nvPr/>
        </p:nvPicPr>
        <p:blipFill>
          <a:blip r:embed="rId10"/>
          <a:stretch>
            <a:fillRect/>
          </a:stretch>
        </p:blipFill>
        <p:spPr>
          <a:xfrm>
            <a:off x="1219200" y="1633819"/>
            <a:ext cx="6238876" cy="4705652"/>
          </a:xfrm>
          <a:prstGeom prst="rect">
            <a:avLst/>
          </a:prstGeom>
        </p:spPr>
      </p:pic>
      <p:sp>
        <p:nvSpPr>
          <p:cNvPr id="6" name="TextBox 5">
            <a:extLst>
              <a:ext uri="{FF2B5EF4-FFF2-40B4-BE49-F238E27FC236}">
                <a16:creationId xmlns:a16="http://schemas.microsoft.com/office/drawing/2014/main" id="{F9EC363F-06EC-3D6C-20E2-6D185DE6A9F9}"/>
              </a:ext>
            </a:extLst>
          </p:cNvPr>
          <p:cNvSpPr txBox="1">
            <a:spLocks noChangeArrowheads="1"/>
          </p:cNvSpPr>
          <p:nvPr>
            <p:custDataLst>
              <p:tags r:id="rId6"/>
            </p:custDataLst>
          </p:nvPr>
        </p:nvSpPr>
        <p:spPr bwMode="auto">
          <a:xfrm>
            <a:off x="2819400" y="5819874"/>
            <a:ext cx="1370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r>
              <a:rPr lang="en-US" sz="1400" dirty="0">
                <a:solidFill>
                  <a:srgbClr val="C00000"/>
                </a:solidFill>
                <a:latin typeface="Arial Regular" charset="0"/>
                <a:ea typeface="Arial Regular" charset="0"/>
              </a:rPr>
              <a:t>ABC Company</a:t>
            </a:r>
            <a:endParaRPr lang="en-CA" sz="1400" dirty="0">
              <a:solidFill>
                <a:srgbClr val="C00000"/>
              </a:solidFill>
              <a:latin typeface="Arial Regular" charset="0"/>
              <a:ea typeface="Arial Regular" charset="0"/>
            </a:endParaRPr>
          </a:p>
        </p:txBody>
      </p:sp>
    </p:spTree>
    <p:custDataLst>
      <p:tags r:id="rId1"/>
    </p:custDataLst>
    <p:extLst>
      <p:ext uri="{BB962C8B-B14F-4D97-AF65-F5344CB8AC3E}">
        <p14:creationId xmlns:p14="http://schemas.microsoft.com/office/powerpoint/2010/main" val="500335131"/>
      </p:ext>
    </p:extLst>
  </p:cSld>
  <p:clrMapOvr>
    <a:masterClrMapping/>
  </p:clrMapOvr>
  <mc:AlternateContent xmlns:mc="http://schemas.openxmlformats.org/markup-compatibility/2006" xmlns:p14="http://schemas.microsoft.com/office/powerpoint/2010/main">
    <mc:Choice Requires="p14">
      <p:transition spd="slow" p14:dur="2000" advTm="34712"/>
    </mc:Choice>
    <mc:Fallback xmlns="">
      <p:transition spd="slow" advTm="347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ChangeArrowheads="1"/>
          </p:cNvSpPr>
          <p:nvPr>
            <p:custDataLst>
              <p:tags r:id="rId2"/>
            </p:custDataLst>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fontAlgn="base">
              <a:spcBef>
                <a:spcPct val="0"/>
              </a:spcBef>
              <a:spcAft>
                <a:spcPct val="0"/>
              </a:spcAft>
              <a:buClr>
                <a:srgbClr val="FFFFFF"/>
              </a:buClr>
              <a:buSzPct val="75000"/>
              <a:buFont typeface="Arial" charset="0"/>
              <a:buChar char="•"/>
            </a:pPr>
            <a:r>
              <a:rPr lang="en-US" dirty="0">
                <a:solidFill>
                  <a:srgbClr val="000000"/>
                </a:solidFill>
                <a:latin typeface="Arial Regular" charset="0"/>
              </a:rPr>
              <a:t>Completion of the </a:t>
            </a:r>
          </a:p>
          <a:p>
            <a:pPr algn="r" fontAlgn="base">
              <a:spcBef>
                <a:spcPct val="0"/>
              </a:spcBef>
              <a:spcAft>
                <a:spcPct val="0"/>
              </a:spcAft>
              <a:buClr>
                <a:srgbClr val="FFFFFF"/>
              </a:buClr>
              <a:buSzPct val="75000"/>
              <a:buFont typeface="Arial" charset="0"/>
              <a:buChar char="•"/>
            </a:pPr>
            <a:r>
              <a:rPr lang="en-US" dirty="0">
                <a:solidFill>
                  <a:srgbClr val="000000"/>
                </a:solidFill>
                <a:latin typeface="Arial Regular" charset="0"/>
              </a:rPr>
              <a:t>TFSA enrolment form </a:t>
            </a:r>
          </a:p>
          <a:p>
            <a:pPr algn="r" fontAlgn="base">
              <a:spcBef>
                <a:spcPct val="0"/>
              </a:spcBef>
              <a:spcAft>
                <a:spcPct val="0"/>
              </a:spcAft>
              <a:buClr>
                <a:srgbClr val="FFFFFF"/>
              </a:buClr>
              <a:buSzPct val="75000"/>
              <a:buFont typeface="Arial" charset="0"/>
              <a:buChar char="•"/>
            </a:pPr>
            <a:r>
              <a:rPr lang="en-US" dirty="0">
                <a:solidFill>
                  <a:srgbClr val="000000"/>
                </a:solidFill>
                <a:latin typeface="Arial Regular" charset="0"/>
              </a:rPr>
              <a:t>is necessary if  you </a:t>
            </a:r>
          </a:p>
          <a:p>
            <a:pPr algn="r" fontAlgn="base">
              <a:spcBef>
                <a:spcPct val="0"/>
              </a:spcBef>
              <a:spcAft>
                <a:spcPct val="0"/>
              </a:spcAft>
              <a:buClr>
                <a:srgbClr val="FFFFFF"/>
              </a:buClr>
              <a:buSzPct val="75000"/>
              <a:buFont typeface="Arial" charset="0"/>
              <a:buChar char="•"/>
            </a:pPr>
            <a:r>
              <a:rPr lang="en-US" dirty="0">
                <a:solidFill>
                  <a:srgbClr val="000000"/>
                </a:solidFill>
                <a:latin typeface="Arial Regular" charset="0"/>
              </a:rPr>
              <a:t>would like to </a:t>
            </a:r>
          </a:p>
          <a:p>
            <a:pPr algn="r" fontAlgn="base">
              <a:spcBef>
                <a:spcPct val="0"/>
              </a:spcBef>
              <a:spcAft>
                <a:spcPct val="0"/>
              </a:spcAft>
              <a:buClr>
                <a:srgbClr val="FFFFFF"/>
              </a:buClr>
              <a:buSzPct val="75000"/>
              <a:buFont typeface="Arial" charset="0"/>
              <a:buChar char="•"/>
            </a:pPr>
            <a:r>
              <a:rPr lang="en-US" dirty="0">
                <a:solidFill>
                  <a:srgbClr val="000000"/>
                </a:solidFill>
                <a:latin typeface="Arial Regular" charset="0"/>
              </a:rPr>
              <a:t>contribute to the </a:t>
            </a:r>
          </a:p>
          <a:p>
            <a:pPr algn="r" fontAlgn="base">
              <a:spcBef>
                <a:spcPct val="0"/>
              </a:spcBef>
              <a:spcAft>
                <a:spcPct val="0"/>
              </a:spcAft>
              <a:buClr>
                <a:srgbClr val="FFFFFF"/>
              </a:buClr>
              <a:buSzPct val="75000"/>
              <a:buFont typeface="Arial" charset="0"/>
              <a:buChar char="•"/>
            </a:pPr>
            <a:r>
              <a:rPr lang="en-US" dirty="0">
                <a:solidFill>
                  <a:srgbClr val="000000"/>
                </a:solidFill>
                <a:latin typeface="Arial Regular" charset="0"/>
              </a:rPr>
              <a:t>Tax-Free Savings Account</a:t>
            </a:r>
          </a:p>
        </p:txBody>
      </p:sp>
      <p:sp>
        <p:nvSpPr>
          <p:cNvPr id="34819" name="Rectangle 8"/>
          <p:cNvSpPr>
            <a:spLocks noChangeArrowheads="1"/>
          </p:cNvSpPr>
          <p:nvPr>
            <p:custDataLst>
              <p:tags r:id="rId3"/>
            </p:custDataLst>
          </p:nvPr>
        </p:nvSpPr>
        <p:spPr bwMode="auto">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pPr fontAlgn="base">
              <a:spcBef>
                <a:spcPct val="0"/>
              </a:spcBef>
              <a:spcAft>
                <a:spcPct val="60000"/>
              </a:spcAft>
              <a:buClr>
                <a:srgbClr val="FFFFFF"/>
              </a:buClr>
              <a:buSzPct val="75000"/>
              <a:buFont typeface="Arial" charset="0"/>
              <a:buChar char="•"/>
            </a:pPr>
            <a:endParaRPr lang="en-US" dirty="0">
              <a:solidFill>
                <a:srgbClr val="000000"/>
              </a:solidFill>
              <a:latin typeface="Arial Regular" charset="0"/>
            </a:endParaRPr>
          </a:p>
        </p:txBody>
      </p:sp>
      <p:sp>
        <p:nvSpPr>
          <p:cNvPr id="34820" name="Rectangle 10"/>
          <p:cNvSpPr>
            <a:spLocks noChangeArrowheads="1"/>
          </p:cNvSpPr>
          <p:nvPr>
            <p:custDataLst>
              <p:tags r:id="rId4"/>
            </p:custDataLst>
          </p:nvPr>
        </p:nvSpPr>
        <p:spPr bwMode="auto">
          <a:xfrm>
            <a:off x="0" y="1371600"/>
            <a:ext cx="1066800" cy="5486400"/>
          </a:xfrm>
          <a:prstGeom prst="rect">
            <a:avLst/>
          </a:prstGeom>
          <a:gradFill rotWithShape="1">
            <a:gsLst>
              <a:gs pos="0">
                <a:srgbClr val="EAAB00"/>
              </a:gs>
              <a:gs pos="100000">
                <a:srgbClr val="F7DF9F"/>
              </a:gs>
            </a:gsLst>
            <a:lin ang="5400000" scaled="1"/>
          </a:gradFill>
          <a:ln>
            <a:noFill/>
          </a:ln>
        </p:spPr>
        <p:txBody>
          <a:bodyPr wrap="none" anchor="ctr"/>
          <a:lstStyle/>
          <a:p>
            <a:pPr fontAlgn="base">
              <a:spcBef>
                <a:spcPct val="0"/>
              </a:spcBef>
              <a:spcAft>
                <a:spcPct val="60000"/>
              </a:spcAft>
              <a:buClr>
                <a:srgbClr val="FFFFFF"/>
              </a:buClr>
              <a:buSzPct val="75000"/>
              <a:buFont typeface="Arial" charset="0"/>
              <a:buChar char="•"/>
            </a:pPr>
            <a:endParaRPr lang="en-US" dirty="0">
              <a:solidFill>
                <a:srgbClr val="000000"/>
              </a:solidFill>
              <a:latin typeface="Arial Regular" charset="0"/>
            </a:endParaRPr>
          </a:p>
        </p:txBody>
      </p:sp>
      <p:pic>
        <p:nvPicPr>
          <p:cNvPr id="34824" name="Picture 6" descr="my_saving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34200" y="5973763"/>
            <a:ext cx="20288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Rectangle 10"/>
          <p:cNvSpPr>
            <a:spLocks noGrp="1" noChangeArrowheads="1"/>
          </p:cNvSpPr>
          <p:nvPr>
            <p:ph type="title"/>
            <p:custDataLst>
              <p:tags r:id="rId5"/>
            </p:custDataLst>
          </p:nvPr>
        </p:nvSpPr>
        <p:spPr>
          <a:xfrm>
            <a:off x="685800" y="304800"/>
            <a:ext cx="7772400" cy="785813"/>
          </a:xfrm>
        </p:spPr>
        <p:txBody>
          <a:bodyPr>
            <a:normAutofit/>
          </a:bodyPr>
          <a:lstStyle/>
          <a:p>
            <a:pPr eaLnBrk="1" hangingPunct="1">
              <a:defRPr/>
            </a:pPr>
            <a:r>
              <a:rPr lang="en-US" sz="4000" dirty="0">
                <a:latin typeface="Arial" panose="020B0604020202020204" pitchFamily="34" charset="0"/>
                <a:cs typeface="Arial" panose="020B0604020202020204" pitchFamily="34" charset="0"/>
              </a:rPr>
              <a:t>How do I </a:t>
            </a:r>
            <a:r>
              <a:rPr lang="en-US" sz="4000" b="1" dirty="0">
                <a:solidFill>
                  <a:srgbClr val="658237"/>
                </a:solidFill>
                <a:latin typeface="Arial" panose="020B0604020202020204" pitchFamily="34" charset="0"/>
                <a:cs typeface="Arial" panose="020B0604020202020204" pitchFamily="34" charset="0"/>
              </a:rPr>
              <a:t>get started</a:t>
            </a:r>
            <a:r>
              <a:rPr lang="en-US" sz="4000" dirty="0">
                <a:solidFill>
                  <a:srgbClr val="658237"/>
                </a:solidFill>
                <a:latin typeface="Arial" panose="020B0604020202020204" pitchFamily="34" charset="0"/>
                <a:cs typeface="Arial" panose="020B0604020202020204" pitchFamily="34" charset="0"/>
              </a:rPr>
              <a:t>?</a:t>
            </a:r>
            <a:endParaRPr lang="en-CA" sz="4000" dirty="0">
              <a:solidFill>
                <a:srgbClr val="658237"/>
              </a:solidFill>
              <a:latin typeface="Arial" panose="020B0604020202020204" pitchFamily="34" charset="0"/>
              <a:cs typeface="Arial" panose="020B0604020202020204" pitchFamily="34" charset="0"/>
            </a:endParaRPr>
          </a:p>
        </p:txBody>
      </p:sp>
      <p:sp>
        <p:nvSpPr>
          <p:cNvPr id="9" name="Rectangle 8"/>
          <p:cNvSpPr>
            <a:spLocks noChangeArrowheads="1"/>
          </p:cNvSpPr>
          <p:nvPr>
            <p:custDataLst>
              <p:tags r:id="rId6"/>
            </p:custDataLst>
          </p:nvPr>
        </p:nvSpPr>
        <p:spPr bwMode="auto">
          <a:xfrm>
            <a:off x="0" y="1371600"/>
            <a:ext cx="9144000" cy="228600"/>
          </a:xfrm>
          <a:prstGeom prst="rect">
            <a:avLst/>
          </a:prstGeom>
          <a:solidFill>
            <a:srgbClr val="658237"/>
          </a:solidFill>
          <a:ln w="9525">
            <a:noFill/>
            <a:miter lim="800000"/>
            <a:headEnd/>
            <a:tailEnd/>
          </a:ln>
        </p:spPr>
        <p:txBody>
          <a:bodyPr wrap="none" anchor="ctr"/>
          <a:lstStyle/>
          <a:p>
            <a:pPr>
              <a:defRPr/>
            </a:pPr>
            <a:endParaRPr lang="en-US" dirty="0">
              <a:latin typeface="Arial Regular" charset="0"/>
              <a:ea typeface="Arial Regular" charset="0"/>
            </a:endParaRPr>
          </a:p>
        </p:txBody>
      </p:sp>
      <p:pic>
        <p:nvPicPr>
          <p:cNvPr id="4" name="Picture 3">
            <a:extLst>
              <a:ext uri="{FF2B5EF4-FFF2-40B4-BE49-F238E27FC236}">
                <a16:creationId xmlns:a16="http://schemas.microsoft.com/office/drawing/2014/main" id="{3A0481B1-0893-6B02-3ABB-8F97C1772C07}"/>
              </a:ext>
            </a:extLst>
          </p:cNvPr>
          <p:cNvPicPr>
            <a:picLocks noChangeAspect="1"/>
          </p:cNvPicPr>
          <p:nvPr/>
        </p:nvPicPr>
        <p:blipFill>
          <a:blip r:embed="rId10"/>
          <a:stretch>
            <a:fillRect/>
          </a:stretch>
        </p:blipFill>
        <p:spPr>
          <a:xfrm>
            <a:off x="1219200" y="1933472"/>
            <a:ext cx="5105400" cy="4732441"/>
          </a:xfrm>
          <a:prstGeom prst="rect">
            <a:avLst/>
          </a:prstGeom>
        </p:spPr>
      </p:pic>
    </p:spTree>
    <p:custDataLst>
      <p:tags r:id="rId1"/>
    </p:custDataLst>
    <p:extLst>
      <p:ext uri="{BB962C8B-B14F-4D97-AF65-F5344CB8AC3E}">
        <p14:creationId xmlns:p14="http://schemas.microsoft.com/office/powerpoint/2010/main" val="1957966683"/>
      </p:ext>
    </p:extLst>
  </p:cSld>
  <p:clrMapOvr>
    <a:masterClrMapping/>
  </p:clrMapOvr>
  <mc:AlternateContent xmlns:mc="http://schemas.openxmlformats.org/markup-compatibility/2006" xmlns:p14="http://schemas.microsoft.com/office/powerpoint/2010/main">
    <mc:Choice Requires="p14">
      <p:transition spd="slow" p14:dur="2000" advTm="38567"/>
    </mc:Choice>
    <mc:Fallback xmlns="">
      <p:transition spd="slow" advTm="3856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ChangeArrowheads="1"/>
          </p:cNvSpPr>
          <p:nvPr>
            <p:custDataLst>
              <p:tags r:id="rId2"/>
            </p:custDataLst>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Regular" charset="0"/>
            </a:endParaRPr>
          </a:p>
        </p:txBody>
      </p:sp>
      <p:sp>
        <p:nvSpPr>
          <p:cNvPr id="5123" name="Rectangle 8"/>
          <p:cNvSpPr>
            <a:spLocks noChangeArrowheads="1"/>
          </p:cNvSpPr>
          <p:nvPr>
            <p:custDataLst>
              <p:tags r:id="rId3"/>
            </p:custDataLst>
          </p:nvPr>
        </p:nvSpPr>
        <p:spPr bwMode="auto">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endParaRPr lang="en-US" dirty="0">
              <a:latin typeface="Arial Regular" charset="0"/>
            </a:endParaRPr>
          </a:p>
        </p:txBody>
      </p:sp>
      <p:sp>
        <p:nvSpPr>
          <p:cNvPr id="5124" name="Rectangle 10"/>
          <p:cNvSpPr>
            <a:spLocks noChangeArrowheads="1"/>
          </p:cNvSpPr>
          <p:nvPr>
            <p:custDataLst>
              <p:tags r:id="rId4"/>
            </p:custDataLst>
          </p:nvPr>
        </p:nvSpPr>
        <p:spPr bwMode="auto">
          <a:xfrm>
            <a:off x="0" y="1524000"/>
            <a:ext cx="990600" cy="5334000"/>
          </a:xfrm>
          <a:prstGeom prst="rect">
            <a:avLst/>
          </a:prstGeom>
          <a:gradFill rotWithShape="1">
            <a:gsLst>
              <a:gs pos="0">
                <a:srgbClr val="EAAB00"/>
              </a:gs>
              <a:gs pos="100000">
                <a:srgbClr val="F7DF9F"/>
              </a:gs>
            </a:gsLst>
            <a:lin ang="5400000" scaled="1"/>
          </a:gradFill>
          <a:ln>
            <a:noFill/>
          </a:ln>
        </p:spPr>
        <p:txBody>
          <a:bodyPr wrap="none" anchor="ctr"/>
          <a:lstStyle/>
          <a:p>
            <a:endParaRPr lang="en-US" dirty="0">
              <a:latin typeface="Arial Regular" charset="0"/>
            </a:endParaRPr>
          </a:p>
        </p:txBody>
      </p:sp>
      <p:sp>
        <p:nvSpPr>
          <p:cNvPr id="11272" name="Rectangle 10"/>
          <p:cNvSpPr>
            <a:spLocks noGrp="1" noChangeArrowheads="1"/>
          </p:cNvSpPr>
          <p:nvPr>
            <p:ph type="title"/>
            <p:custDataLst>
              <p:tags r:id="rId5"/>
            </p:custDataLst>
          </p:nvPr>
        </p:nvSpPr>
        <p:spPr>
          <a:xfrm>
            <a:off x="457200" y="152400"/>
            <a:ext cx="8305800" cy="1243013"/>
          </a:xfrm>
        </p:spPr>
        <p:txBody>
          <a:bodyPr/>
          <a:lstStyle/>
          <a:p>
            <a:pPr eaLnBrk="1" hangingPunct="1">
              <a:defRPr/>
            </a:pPr>
            <a:r>
              <a:rPr lang="en-US" sz="4000" dirty="0">
                <a:latin typeface="Arial" panose="020B0604020202020204" pitchFamily="34" charset="0"/>
                <a:cs typeface="Arial" panose="020B0604020202020204" pitchFamily="34" charset="0"/>
              </a:rPr>
              <a:t>Your responsibilities under this plan</a:t>
            </a:r>
            <a:endParaRPr lang="en-CA" sz="4000" dirty="0">
              <a:latin typeface="Arial" panose="020B0604020202020204" pitchFamily="34" charset="0"/>
              <a:cs typeface="Arial" panose="020B0604020202020204" pitchFamily="34" charset="0"/>
            </a:endParaRPr>
          </a:p>
        </p:txBody>
      </p:sp>
      <p:sp>
        <p:nvSpPr>
          <p:cNvPr id="216075" name="Rectangle 11"/>
          <p:cNvSpPr>
            <a:spLocks noGrp="1" noChangeArrowheads="1"/>
          </p:cNvSpPr>
          <p:nvPr>
            <p:ph type="body" idx="1"/>
            <p:custDataLst>
              <p:tags r:id="rId6"/>
            </p:custDataLst>
          </p:nvPr>
        </p:nvSpPr>
        <p:spPr>
          <a:xfrm>
            <a:off x="1143000" y="1828800"/>
            <a:ext cx="7772400" cy="4648200"/>
          </a:xfrm>
        </p:spPr>
        <p:txBody>
          <a:bodyPr>
            <a:normAutofit fontScale="70000" lnSpcReduction="20000"/>
          </a:bodyPr>
          <a:lstStyle/>
          <a:p>
            <a:pPr marL="0" indent="0" eaLnBrk="1" hangingPunct="1">
              <a:buFont typeface="Times" pitchFamily="18" charset="0"/>
              <a:buNone/>
              <a:defRPr/>
            </a:pPr>
            <a:r>
              <a:rPr lang="en-US" dirty="0">
                <a:latin typeface="Arial" panose="020B0604020202020204" pitchFamily="34" charset="0"/>
                <a:cs typeface="Arial" panose="020B0604020202020204" pitchFamily="34" charset="0"/>
              </a:rPr>
              <a:t>As a member of a group retirement savings plan with more than one investment option, you are responsible for:</a:t>
            </a:r>
          </a:p>
          <a:p>
            <a:pPr marL="0" indent="0" eaLnBrk="1" hangingPunct="1">
              <a:buFont typeface="Times" pitchFamily="18" charset="0"/>
              <a:buNone/>
              <a:defRPr/>
            </a:pPr>
            <a:endParaRPr lang="en-US" dirty="0">
              <a:latin typeface="Arial" panose="020B0604020202020204" pitchFamily="34" charset="0"/>
              <a:cs typeface="Arial" panose="020B0604020202020204" pitchFamily="34" charset="0"/>
            </a:endParaRPr>
          </a:p>
          <a:p>
            <a:pPr eaLnBrk="1" hangingPunct="1">
              <a:defRPr/>
            </a:pPr>
            <a:r>
              <a:rPr lang="en-US" dirty="0">
                <a:latin typeface="Arial" panose="020B0604020202020204" pitchFamily="34" charset="0"/>
                <a:cs typeface="Arial" panose="020B0604020202020204" pitchFamily="34" charset="0"/>
              </a:rPr>
              <a:t>Making sure you understand how your plan works.</a:t>
            </a:r>
          </a:p>
          <a:p>
            <a:pPr eaLnBrk="1" hangingPunct="1">
              <a:defRPr/>
            </a:pPr>
            <a:r>
              <a:rPr lang="en-US" dirty="0">
                <a:latin typeface="Arial" panose="020B0604020202020204" pitchFamily="34" charset="0"/>
                <a:cs typeface="Arial" panose="020B0604020202020204" pitchFamily="34" charset="0"/>
              </a:rPr>
              <a:t>Taking advantage of the information and tools available to make your investment decisions.</a:t>
            </a:r>
          </a:p>
          <a:p>
            <a:pPr eaLnBrk="1" hangingPunct="1">
              <a:defRPr/>
            </a:pPr>
            <a:r>
              <a:rPr lang="en-US" dirty="0">
                <a:latin typeface="Arial" panose="020B0604020202020204" pitchFamily="34" charset="0"/>
                <a:cs typeface="Arial" panose="020B0604020202020204" pitchFamily="34" charset="0"/>
              </a:rPr>
              <a:t>Taking advantage of the investment advisory services of a plan advisor if available.</a:t>
            </a:r>
          </a:p>
          <a:p>
            <a:pPr eaLnBrk="1" hangingPunct="1">
              <a:defRPr/>
            </a:pPr>
            <a:r>
              <a:rPr lang="en-US" dirty="0">
                <a:latin typeface="Arial" panose="020B0604020202020204" pitchFamily="34" charset="0"/>
                <a:cs typeface="Arial" panose="020B0604020202020204" pitchFamily="34" charset="0"/>
              </a:rPr>
              <a:t>Making actual investment decisions.</a:t>
            </a:r>
          </a:p>
          <a:p>
            <a:pPr eaLnBrk="1" hangingPunct="1">
              <a:defRPr/>
            </a:pPr>
            <a:r>
              <a:rPr lang="en-US" dirty="0">
                <a:latin typeface="Arial" panose="020B0604020202020204" pitchFamily="34" charset="0"/>
                <a:cs typeface="Arial" panose="020B0604020202020204" pitchFamily="34" charset="0"/>
              </a:rPr>
              <a:t>Determining how much you will contribute to your plan.</a:t>
            </a:r>
          </a:p>
          <a:p>
            <a:pPr eaLnBrk="1" hangingPunct="1">
              <a:defRPr/>
            </a:pPr>
            <a:r>
              <a:rPr lang="en-US" dirty="0">
                <a:latin typeface="Arial" panose="020B0604020202020204" pitchFamily="34" charset="0"/>
                <a:cs typeface="Arial" panose="020B0604020202020204" pitchFamily="34" charset="0"/>
              </a:rPr>
              <a:t>Checking to see how your investments are performing. </a:t>
            </a:r>
          </a:p>
          <a:p>
            <a:pPr eaLnBrk="1" hangingPunct="1">
              <a:defRPr/>
            </a:pPr>
            <a:r>
              <a:rPr lang="en-US" dirty="0">
                <a:latin typeface="Arial" panose="020B0604020202020204" pitchFamily="34" charset="0"/>
                <a:cs typeface="Arial" panose="020B0604020202020204" pitchFamily="34" charset="0"/>
              </a:rPr>
              <a:t>Revising your investment strategy if personal circumstances change.</a:t>
            </a:r>
          </a:p>
          <a:p>
            <a:pPr marL="0" indent="0" eaLnBrk="1" hangingPunct="1">
              <a:lnSpc>
                <a:spcPct val="90000"/>
              </a:lnSpc>
              <a:buClr>
                <a:schemeClr val="tx1"/>
              </a:buClr>
              <a:buNone/>
              <a:defRPr/>
            </a:pPr>
            <a:endParaRPr lang="en-CA" sz="1600" dirty="0"/>
          </a:p>
        </p:txBody>
      </p:sp>
      <p:sp>
        <p:nvSpPr>
          <p:cNvPr id="8" name="Rectangle 7"/>
          <p:cNvSpPr>
            <a:spLocks noChangeArrowheads="1"/>
          </p:cNvSpPr>
          <p:nvPr>
            <p:custDataLst>
              <p:tags r:id="rId7"/>
            </p:custDataLst>
          </p:nvPr>
        </p:nvSpPr>
        <p:spPr bwMode="auto">
          <a:xfrm>
            <a:off x="0" y="1371600"/>
            <a:ext cx="9144000" cy="228600"/>
          </a:xfrm>
          <a:prstGeom prst="rect">
            <a:avLst/>
          </a:prstGeom>
          <a:solidFill>
            <a:srgbClr val="658237"/>
          </a:solidFill>
          <a:ln w="9525">
            <a:noFill/>
            <a:miter lim="800000"/>
            <a:headEnd/>
            <a:tailEnd/>
          </a:ln>
        </p:spPr>
        <p:txBody>
          <a:bodyPr wrap="none" anchor="ctr"/>
          <a:lstStyle/>
          <a:p>
            <a:pPr>
              <a:defRPr/>
            </a:pPr>
            <a:endParaRPr lang="en-US" dirty="0">
              <a:latin typeface="Arial Regular" charset="0"/>
              <a:ea typeface="Arial Regular" charset="0"/>
            </a:endParaRPr>
          </a:p>
        </p:txBody>
      </p:sp>
    </p:spTree>
    <p:custDataLst>
      <p:tags r:id="rId1"/>
    </p:custDataLst>
    <p:extLst>
      <p:ext uri="{BB962C8B-B14F-4D97-AF65-F5344CB8AC3E}">
        <p14:creationId xmlns:p14="http://schemas.microsoft.com/office/powerpoint/2010/main" val="2902947963"/>
      </p:ext>
    </p:extLst>
  </p:cSld>
  <p:clrMapOvr>
    <a:masterClrMapping/>
  </p:clrMapOvr>
  <mc:AlternateContent xmlns:mc="http://schemas.openxmlformats.org/markup-compatibility/2006" xmlns:p14="http://schemas.microsoft.com/office/powerpoint/2010/main">
    <mc:Choice Requires="p14">
      <p:transition p14:dur="10" advTm="44367"/>
    </mc:Choice>
    <mc:Fallback xmlns="">
      <p:transition advTm="44367"/>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216075">
                                            <p:txEl>
                                              <p:pRg st="0" end="0"/>
                                            </p:txEl>
                                          </p:spTgt>
                                        </p:tgtEl>
                                        <p:attrNameLst>
                                          <p:attrName>style.visibility</p:attrName>
                                        </p:attrNameLst>
                                      </p:cBhvr>
                                      <p:to>
                                        <p:strVal val="visible"/>
                                      </p:to>
                                    </p:set>
                                    <p:anim calcmode="lin" valueType="num">
                                      <p:cBhvr additive="base">
                                        <p:cTn id="7" dur="500" fill="hold"/>
                                        <p:tgtEl>
                                          <p:spTgt spid="21607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160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16075">
                                            <p:txEl>
                                              <p:pRg st="2" end="2"/>
                                            </p:txEl>
                                          </p:spTgt>
                                        </p:tgtEl>
                                        <p:attrNameLst>
                                          <p:attrName>style.visibility</p:attrName>
                                        </p:attrNameLst>
                                      </p:cBhvr>
                                      <p:to>
                                        <p:strVal val="visible"/>
                                      </p:to>
                                    </p:set>
                                    <p:anim calcmode="lin" valueType="num">
                                      <p:cBhvr additive="base">
                                        <p:cTn id="13" dur="500" fill="hold"/>
                                        <p:tgtEl>
                                          <p:spTgt spid="216075">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160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16075">
                                            <p:txEl>
                                              <p:pRg st="3" end="3"/>
                                            </p:txEl>
                                          </p:spTgt>
                                        </p:tgtEl>
                                        <p:attrNameLst>
                                          <p:attrName>style.visibility</p:attrName>
                                        </p:attrNameLst>
                                      </p:cBhvr>
                                      <p:to>
                                        <p:strVal val="visible"/>
                                      </p:to>
                                    </p:set>
                                    <p:anim calcmode="lin" valueType="num">
                                      <p:cBhvr additive="base">
                                        <p:cTn id="19" dur="500" fill="hold"/>
                                        <p:tgtEl>
                                          <p:spTgt spid="216075">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160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16075">
                                            <p:txEl>
                                              <p:pRg st="4" end="4"/>
                                            </p:txEl>
                                          </p:spTgt>
                                        </p:tgtEl>
                                        <p:attrNameLst>
                                          <p:attrName>style.visibility</p:attrName>
                                        </p:attrNameLst>
                                      </p:cBhvr>
                                      <p:to>
                                        <p:strVal val="visible"/>
                                      </p:to>
                                    </p:set>
                                    <p:anim calcmode="lin" valueType="num">
                                      <p:cBhvr additive="base">
                                        <p:cTn id="25" dur="500" fill="hold"/>
                                        <p:tgtEl>
                                          <p:spTgt spid="216075">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1607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16075">
                                            <p:txEl>
                                              <p:pRg st="5" end="5"/>
                                            </p:txEl>
                                          </p:spTgt>
                                        </p:tgtEl>
                                        <p:attrNameLst>
                                          <p:attrName>style.visibility</p:attrName>
                                        </p:attrNameLst>
                                      </p:cBhvr>
                                      <p:to>
                                        <p:strVal val="visible"/>
                                      </p:to>
                                    </p:set>
                                    <p:anim calcmode="lin" valueType="num">
                                      <p:cBhvr additive="base">
                                        <p:cTn id="31" dur="500" fill="hold"/>
                                        <p:tgtEl>
                                          <p:spTgt spid="216075">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1607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16075">
                                            <p:txEl>
                                              <p:pRg st="6" end="6"/>
                                            </p:txEl>
                                          </p:spTgt>
                                        </p:tgtEl>
                                        <p:attrNameLst>
                                          <p:attrName>style.visibility</p:attrName>
                                        </p:attrNameLst>
                                      </p:cBhvr>
                                      <p:to>
                                        <p:strVal val="visible"/>
                                      </p:to>
                                    </p:set>
                                    <p:anim calcmode="lin" valueType="num">
                                      <p:cBhvr additive="base">
                                        <p:cTn id="37" dur="500" fill="hold"/>
                                        <p:tgtEl>
                                          <p:spTgt spid="216075">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1607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16075">
                                            <p:txEl>
                                              <p:pRg st="7" end="7"/>
                                            </p:txEl>
                                          </p:spTgt>
                                        </p:tgtEl>
                                        <p:attrNameLst>
                                          <p:attrName>style.visibility</p:attrName>
                                        </p:attrNameLst>
                                      </p:cBhvr>
                                      <p:to>
                                        <p:strVal val="visible"/>
                                      </p:to>
                                    </p:set>
                                    <p:anim calcmode="lin" valueType="num">
                                      <p:cBhvr additive="base">
                                        <p:cTn id="43" dur="500" fill="hold"/>
                                        <p:tgtEl>
                                          <p:spTgt spid="216075">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1607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16075">
                                            <p:txEl>
                                              <p:pRg st="8" end="8"/>
                                            </p:txEl>
                                          </p:spTgt>
                                        </p:tgtEl>
                                        <p:attrNameLst>
                                          <p:attrName>style.visibility</p:attrName>
                                        </p:attrNameLst>
                                      </p:cBhvr>
                                      <p:to>
                                        <p:strVal val="visible"/>
                                      </p:to>
                                    </p:set>
                                    <p:anim calcmode="lin" valueType="num">
                                      <p:cBhvr additive="base">
                                        <p:cTn id="49" dur="500" fill="hold"/>
                                        <p:tgtEl>
                                          <p:spTgt spid="216075">
                                            <p:txEl>
                                              <p:pRg st="8" end="8"/>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1607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7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5"/>
          <p:cNvSpPr>
            <a:spLocks noChangeArrowheads="1"/>
          </p:cNvSpPr>
          <p:nvPr>
            <p:custDataLst>
              <p:tags r:id="rId2"/>
            </p:custDataLst>
          </p:nvPr>
        </p:nvSpPr>
        <p:spPr bwMode="auto">
          <a:xfrm>
            <a:off x="0" y="4267200"/>
            <a:ext cx="9144000" cy="1424940"/>
          </a:xfrm>
          <a:prstGeom prst="rect">
            <a:avLst/>
          </a:prstGeom>
          <a:solidFill>
            <a:srgbClr val="EAAB00"/>
          </a:solidFill>
          <a:ln>
            <a:noFill/>
          </a:ln>
        </p:spPr>
        <p:txBody>
          <a:bodyPr wrap="none" anchor="ctr"/>
          <a:lstStyle/>
          <a:p>
            <a:endParaRPr lang="en-US" dirty="0">
              <a:latin typeface="Arial Regular" charset="0"/>
            </a:endParaRPr>
          </a:p>
        </p:txBody>
      </p:sp>
      <p:sp>
        <p:nvSpPr>
          <p:cNvPr id="5134" name="Rectangle 14"/>
          <p:cNvSpPr>
            <a:spLocks noGrp="1" noChangeArrowheads="1"/>
          </p:cNvSpPr>
          <p:nvPr>
            <p:ph type="ctrTitle"/>
            <p:custDataLst>
              <p:tags r:id="rId3"/>
            </p:custDataLst>
          </p:nvPr>
        </p:nvSpPr>
        <p:spPr bwMode="white">
          <a:xfrm>
            <a:off x="381000" y="4419600"/>
            <a:ext cx="8458200" cy="1143000"/>
          </a:xfrm>
        </p:spPr>
        <p:txBody>
          <a:bodyPr>
            <a:noAutofit/>
          </a:bodyPr>
          <a:lstStyle/>
          <a:p>
            <a:pPr eaLnBrk="1" hangingPunct="1">
              <a:defRPr/>
            </a:pPr>
            <a:r>
              <a:rPr lang="en-US" sz="3600" dirty="0">
                <a:solidFill>
                  <a:srgbClr val="658237"/>
                </a:solidFill>
                <a:latin typeface="Arial" panose="020B0604020202020204" pitchFamily="34" charset="0"/>
                <a:cs typeface="Arial" panose="020B0604020202020204" pitchFamily="34" charset="0"/>
              </a:rPr>
              <a:t>Your future is waiting… </a:t>
            </a:r>
            <a:r>
              <a:rPr lang="en-US" sz="3600" dirty="0" err="1">
                <a:solidFill>
                  <a:srgbClr val="658237"/>
                </a:solidFill>
                <a:latin typeface="Arial" panose="020B0604020202020204" pitchFamily="34" charset="0"/>
                <a:cs typeface="Arial" panose="020B0604020202020204" pitchFamily="34" charset="0"/>
              </a:rPr>
              <a:t>enrol</a:t>
            </a:r>
            <a:r>
              <a:rPr lang="en-US" sz="3600" dirty="0">
                <a:solidFill>
                  <a:srgbClr val="658237"/>
                </a:solidFill>
                <a:latin typeface="Arial" panose="020B0604020202020204" pitchFamily="34" charset="0"/>
                <a:cs typeface="Arial" panose="020B0604020202020204" pitchFamily="34" charset="0"/>
              </a:rPr>
              <a:t> today</a:t>
            </a:r>
          </a:p>
        </p:txBody>
      </p:sp>
      <p:pic>
        <p:nvPicPr>
          <p:cNvPr id="35845" name="Picture 34" descr="my_saving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86399" y="2743200"/>
            <a:ext cx="3335383" cy="1178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Rectangle 5"/>
          <p:cNvSpPr>
            <a:spLocks noChangeArrowheads="1"/>
          </p:cNvSpPr>
          <p:nvPr>
            <p:custDataLst>
              <p:tags r:id="rId4"/>
            </p:custDataLst>
          </p:nvPr>
        </p:nvSpPr>
        <p:spPr bwMode="auto">
          <a:xfrm>
            <a:off x="0" y="5715000"/>
            <a:ext cx="2590800" cy="990600"/>
          </a:xfrm>
          <a:prstGeom prst="rect">
            <a:avLst/>
          </a:prstGeom>
          <a:solidFill>
            <a:schemeClr val="bg1"/>
          </a:solidFill>
          <a:ln w="9525" algn="ctr">
            <a:solidFill>
              <a:schemeClr val="bg1"/>
            </a:solidFill>
            <a:round/>
            <a:headEnd/>
            <a:tailEnd/>
          </a:ln>
        </p:spPr>
        <p:txBody>
          <a:bodyPr/>
          <a:lstStyle/>
          <a:p>
            <a:endParaRPr lang="en-US" dirty="0">
              <a:latin typeface="Arial Regular" charset="0"/>
            </a:endParaRPr>
          </a:p>
        </p:txBody>
      </p:sp>
      <p:sp>
        <p:nvSpPr>
          <p:cNvPr id="7" name="Rectangle 6"/>
          <p:cNvSpPr/>
          <p:nvPr/>
        </p:nvSpPr>
        <p:spPr>
          <a:xfrm>
            <a:off x="0" y="6381690"/>
            <a:ext cx="6248400" cy="400110"/>
          </a:xfrm>
          <a:prstGeom prst="rect">
            <a:avLst/>
          </a:prstGeom>
        </p:spPr>
        <p:txBody>
          <a:bodyPr wrap="square">
            <a:spAutoFit/>
          </a:bodyPr>
          <a:lstStyle/>
          <a:p>
            <a:pPr fontAlgn="base"/>
            <a:r>
              <a:rPr lang="en-CA" sz="1000" b="1" dirty="0">
                <a:solidFill>
                  <a:srgbClr val="000000"/>
                </a:solidFill>
                <a:latin typeface="Sun Life Sans" panose="020B0504030304030303" pitchFamily="34" charset="0"/>
              </a:rPr>
              <a:t>Group Retirement Services are provided by Sun Life Assurance Company of Canada, a member of the Sun Life group of companies. </a:t>
            </a:r>
            <a:r>
              <a:rPr lang="fr-CA" sz="1000" b="1" dirty="0">
                <a:solidFill>
                  <a:srgbClr val="000000"/>
                </a:solidFill>
                <a:latin typeface="Sun Life Sans" panose="020B0504030304030303" pitchFamily="34" charset="0"/>
              </a:rPr>
              <a:t>© Sun Life Assurance </a:t>
            </a:r>
            <a:r>
              <a:rPr lang="fr-CA" sz="1000" b="1" dirty="0" err="1">
                <a:solidFill>
                  <a:srgbClr val="000000"/>
                </a:solidFill>
                <a:latin typeface="Sun Life Sans" panose="020B0504030304030303" pitchFamily="34" charset="0"/>
              </a:rPr>
              <a:t>Company</a:t>
            </a:r>
            <a:r>
              <a:rPr lang="fr-CA" sz="1000" b="1" dirty="0">
                <a:solidFill>
                  <a:srgbClr val="000000"/>
                </a:solidFill>
                <a:latin typeface="Sun Life Sans" panose="020B0504030304030303" pitchFamily="34" charset="0"/>
              </a:rPr>
              <a:t> of Canada</a:t>
            </a:r>
            <a:r>
              <a:rPr lang="fr-CA" sz="1000" b="1">
                <a:solidFill>
                  <a:srgbClr val="000000"/>
                </a:solidFill>
                <a:latin typeface="Sun Life Sans" panose="020B0504030304030303" pitchFamily="34" charset="0"/>
              </a:rPr>
              <a:t>, 2023. </a:t>
            </a:r>
            <a:r>
              <a:rPr lang="en-US" sz="1000" b="1" dirty="0">
                <a:latin typeface="Sun Life Sans" panose="020B0504030304030303" pitchFamily="34" charset="0"/>
              </a:rPr>
              <a:t> </a:t>
            </a:r>
            <a:endParaRPr lang="en-US" sz="1000" b="1" i="0" dirty="0">
              <a:effectLst/>
              <a:latin typeface="Sun Life Sans" panose="020B0504030304030303" pitchFamily="34" charset="0"/>
            </a:endParaRPr>
          </a:p>
        </p:txBody>
      </p:sp>
    </p:spTree>
    <p:custDataLst>
      <p:tags r:id="rId1"/>
    </p:custDataLst>
    <p:extLst>
      <p:ext uri="{BB962C8B-B14F-4D97-AF65-F5344CB8AC3E}">
        <p14:creationId xmlns:p14="http://schemas.microsoft.com/office/powerpoint/2010/main" val="3683453266"/>
      </p:ext>
    </p:extLst>
  </p:cSld>
  <p:clrMapOvr>
    <a:masterClrMapping/>
  </p:clrMapOvr>
  <mc:AlternateContent xmlns:mc="http://schemas.openxmlformats.org/markup-compatibility/2006" xmlns:p14="http://schemas.microsoft.com/office/powerpoint/2010/main">
    <mc:Choice Requires="p14">
      <p:transition spd="slow" p14:dur="2000" advTm="12024"/>
    </mc:Choice>
    <mc:Fallback xmlns="">
      <p:transition spd="slow" advTm="12024"/>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5134"/>
                                        </p:tgtEl>
                                        <p:attrNameLst>
                                          <p:attrName>style.visibility</p:attrName>
                                        </p:attrNameLst>
                                      </p:cBhvr>
                                      <p:to>
                                        <p:strVal val="visible"/>
                                      </p:to>
                                    </p:set>
                                    <p:anim calcmode="lin" valueType="num">
                                      <p:cBhvr additive="base">
                                        <p:cTn id="7" dur="2000" fill="hold"/>
                                        <p:tgtEl>
                                          <p:spTgt spid="5134"/>
                                        </p:tgtEl>
                                        <p:attrNameLst>
                                          <p:attrName>ppt_x</p:attrName>
                                        </p:attrNameLst>
                                      </p:cBhvr>
                                      <p:tavLst>
                                        <p:tav tm="0">
                                          <p:val>
                                            <p:strVal val="1+#ppt_w/2"/>
                                          </p:val>
                                        </p:tav>
                                        <p:tav tm="100000">
                                          <p:val>
                                            <p:strVal val="#ppt_x"/>
                                          </p:val>
                                        </p:tav>
                                      </p:tavLst>
                                    </p:anim>
                                    <p:anim calcmode="lin" valueType="num">
                                      <p:cBhvr additive="base">
                                        <p:cTn id="8" dur="2000" fill="hold"/>
                                        <p:tgtEl>
                                          <p:spTgt spid="51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ChangeArrowheads="1"/>
          </p:cNvSpPr>
          <p:nvPr>
            <p:custDataLst>
              <p:tags r:id="rId2"/>
            </p:custDataLst>
          </p:nvPr>
        </p:nvSpPr>
        <p:spPr bwMode="auto">
          <a:xfrm>
            <a:off x="990600" y="1465263"/>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lnSpc>
                <a:spcPct val="80000"/>
              </a:lnSpc>
              <a:spcBef>
                <a:spcPct val="0"/>
              </a:spcBef>
              <a:buSzTx/>
              <a:buFontTx/>
              <a:buNone/>
            </a:pPr>
            <a:endParaRPr lang="en-US" altLang="en-US" dirty="0">
              <a:solidFill>
                <a:srgbClr val="FFC000"/>
              </a:solidFill>
              <a:latin typeface="Arial Regular" charset="0"/>
            </a:endParaRPr>
          </a:p>
        </p:txBody>
      </p:sp>
      <p:sp>
        <p:nvSpPr>
          <p:cNvPr id="7171" name="Rectangle 8"/>
          <p:cNvSpPr>
            <a:spLocks noChangeArrowheads="1"/>
          </p:cNvSpPr>
          <p:nvPr>
            <p:custDataLst>
              <p:tags r:id="rId3"/>
            </p:custDataLst>
          </p:nvPr>
        </p:nvSpPr>
        <p:spPr bwMode="auto">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pPr>
              <a:buFont typeface="Arial" charset="0"/>
              <a:buNone/>
              <a:defRPr/>
            </a:pPr>
            <a:endParaRPr lang="en-US" dirty="0">
              <a:latin typeface="Arial Regular" charset="0"/>
            </a:endParaRPr>
          </a:p>
        </p:txBody>
      </p:sp>
      <p:sp>
        <p:nvSpPr>
          <p:cNvPr id="7172" name="Rectangle 10"/>
          <p:cNvSpPr>
            <a:spLocks noChangeArrowheads="1"/>
          </p:cNvSpPr>
          <p:nvPr>
            <p:custDataLst>
              <p:tags r:id="rId4"/>
            </p:custDataLst>
          </p:nvPr>
        </p:nvSpPr>
        <p:spPr bwMode="auto">
          <a:xfrm>
            <a:off x="0" y="1524000"/>
            <a:ext cx="990600" cy="5334000"/>
          </a:xfrm>
          <a:prstGeom prst="rect">
            <a:avLst/>
          </a:prstGeom>
          <a:gradFill rotWithShape="1">
            <a:gsLst>
              <a:gs pos="0">
                <a:srgbClr val="EAAB00"/>
              </a:gs>
              <a:gs pos="100000">
                <a:srgbClr val="F7DF9F"/>
              </a:gs>
            </a:gsLst>
            <a:lin ang="5400000" scaled="1"/>
          </a:gradFill>
          <a:ln>
            <a:noFill/>
          </a:ln>
        </p:spPr>
        <p:txBody>
          <a:bodyPr wrap="none" anchor="ctr"/>
          <a:lstStyle/>
          <a:p>
            <a:pPr>
              <a:buFont typeface="Arial" charset="0"/>
              <a:buNone/>
              <a:defRPr/>
            </a:pPr>
            <a:endParaRPr lang="en-US" dirty="0">
              <a:latin typeface="Arial Regular" charset="0"/>
            </a:endParaRPr>
          </a:p>
        </p:txBody>
      </p:sp>
      <p:pic>
        <p:nvPicPr>
          <p:cNvPr id="6152" name="Picture 42" descr="my_saving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29400" y="5868988"/>
            <a:ext cx="2333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Rectangle 2"/>
          <p:cNvSpPr>
            <a:spLocks noGrp="1" noChangeArrowheads="1"/>
          </p:cNvSpPr>
          <p:nvPr>
            <p:ph type="title"/>
            <p:custDataLst>
              <p:tags r:id="rId5"/>
            </p:custDataLst>
          </p:nvPr>
        </p:nvSpPr>
        <p:spPr>
          <a:xfrm>
            <a:off x="685800" y="228600"/>
            <a:ext cx="7772400" cy="1243013"/>
          </a:xfrm>
        </p:spPr>
        <p:txBody>
          <a:bodyPr lIns="90486" tIns="44449" rIns="90486" bIns="44449" anchor="ctr">
            <a:normAutofit/>
          </a:bodyPr>
          <a:lstStyle/>
          <a:p>
            <a:pPr eaLnBrk="1" hangingPunct="1">
              <a:defRPr/>
            </a:pPr>
            <a:r>
              <a:rPr lang="en-US" sz="4000" dirty="0">
                <a:latin typeface="Arial" panose="020B0604020202020204" pitchFamily="34" charset="0"/>
                <a:cs typeface="Arial" panose="020B0604020202020204" pitchFamily="34" charset="0"/>
              </a:rPr>
              <a:t>Sources of </a:t>
            </a:r>
            <a:r>
              <a:rPr lang="en-US" sz="4000" b="1" dirty="0">
                <a:solidFill>
                  <a:srgbClr val="658237"/>
                </a:solidFill>
                <a:latin typeface="Arial" panose="020B0604020202020204" pitchFamily="34" charset="0"/>
                <a:cs typeface="Arial" panose="020B0604020202020204" pitchFamily="34" charset="0"/>
              </a:rPr>
              <a:t>retirement income</a:t>
            </a:r>
          </a:p>
        </p:txBody>
      </p:sp>
      <p:sp>
        <p:nvSpPr>
          <p:cNvPr id="6159" name="Rectangle 11"/>
          <p:cNvSpPr>
            <a:spLocks noChangeArrowheads="1"/>
          </p:cNvSpPr>
          <p:nvPr>
            <p:custDataLst>
              <p:tags r:id="rId6"/>
            </p:custDataLst>
          </p:nvPr>
        </p:nvSpPr>
        <p:spPr bwMode="auto">
          <a:xfrm>
            <a:off x="1141413" y="4365625"/>
            <a:ext cx="19050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buFont typeface="Arial" charset="0"/>
              <a:buNone/>
            </a:pPr>
            <a:endParaRPr lang="en-CA" sz="2000" dirty="0">
              <a:latin typeface="Arial Regular" charset="0"/>
              <a:cs typeface="Arial" charset="0"/>
            </a:endParaRPr>
          </a:p>
        </p:txBody>
      </p:sp>
      <p:sp>
        <p:nvSpPr>
          <p:cNvPr id="6162" name="Rectangle 11"/>
          <p:cNvSpPr>
            <a:spLocks noChangeArrowheads="1"/>
          </p:cNvSpPr>
          <p:nvPr>
            <p:custDataLst>
              <p:tags r:id="rId7"/>
            </p:custDataLst>
          </p:nvPr>
        </p:nvSpPr>
        <p:spPr bwMode="auto">
          <a:xfrm>
            <a:off x="1141413" y="3378200"/>
            <a:ext cx="1373187"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buFont typeface="Arial" charset="0"/>
              <a:buNone/>
            </a:pPr>
            <a:endParaRPr lang="en-CA" sz="2000" dirty="0">
              <a:latin typeface="Arial Regular" charset="0"/>
              <a:cs typeface="Arial" charset="0"/>
            </a:endParaRPr>
          </a:p>
        </p:txBody>
      </p:sp>
      <p:sp>
        <p:nvSpPr>
          <p:cNvPr id="6165" name="Rectangle 11"/>
          <p:cNvSpPr>
            <a:spLocks noChangeArrowheads="1"/>
          </p:cNvSpPr>
          <p:nvPr>
            <p:custDataLst>
              <p:tags r:id="rId8"/>
            </p:custDataLst>
          </p:nvPr>
        </p:nvSpPr>
        <p:spPr bwMode="auto">
          <a:xfrm>
            <a:off x="1141413" y="2381250"/>
            <a:ext cx="19050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buFont typeface="Arial" charset="0"/>
              <a:buNone/>
            </a:pPr>
            <a:endParaRPr lang="en-CA" sz="2000" dirty="0">
              <a:latin typeface="Arial Regular" charset="0"/>
              <a:cs typeface="Arial" charset="0"/>
            </a:endParaRPr>
          </a:p>
        </p:txBody>
      </p:sp>
      <p:sp>
        <p:nvSpPr>
          <p:cNvPr id="20" name="Line 3075"/>
          <p:cNvSpPr>
            <a:spLocks noChangeShapeType="1"/>
          </p:cNvSpPr>
          <p:nvPr/>
        </p:nvSpPr>
        <p:spPr bwMode="auto">
          <a:xfrm flipH="1">
            <a:off x="2071688" y="1790700"/>
            <a:ext cx="2651125" cy="4181475"/>
          </a:xfrm>
          <a:prstGeom prst="line">
            <a:avLst/>
          </a:prstGeom>
          <a:noFill/>
          <a:ln w="508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22860" rIns="45720" bIns="22860" anchor="ctr"/>
          <a:lstStyle/>
          <a:p>
            <a:endParaRPr lang="en-CA" dirty="0">
              <a:latin typeface="Arial Regular" charset="0"/>
            </a:endParaRPr>
          </a:p>
        </p:txBody>
      </p:sp>
      <p:sp>
        <p:nvSpPr>
          <p:cNvPr id="21" name="Line 3076"/>
          <p:cNvSpPr>
            <a:spLocks noChangeShapeType="1"/>
          </p:cNvSpPr>
          <p:nvPr/>
        </p:nvSpPr>
        <p:spPr bwMode="auto">
          <a:xfrm>
            <a:off x="4722813" y="1790700"/>
            <a:ext cx="2476500" cy="4191000"/>
          </a:xfrm>
          <a:prstGeom prst="line">
            <a:avLst/>
          </a:prstGeom>
          <a:noFill/>
          <a:ln w="508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22860" rIns="45720" bIns="22860" anchor="ctr"/>
          <a:lstStyle/>
          <a:p>
            <a:endParaRPr lang="en-CA" dirty="0">
              <a:latin typeface="Arial Regular" charset="0"/>
            </a:endParaRPr>
          </a:p>
        </p:txBody>
      </p:sp>
      <p:sp>
        <p:nvSpPr>
          <p:cNvPr id="23" name="Line 3078"/>
          <p:cNvSpPr>
            <a:spLocks noChangeShapeType="1"/>
          </p:cNvSpPr>
          <p:nvPr/>
        </p:nvSpPr>
        <p:spPr bwMode="auto">
          <a:xfrm flipV="1">
            <a:off x="2849563" y="4731836"/>
            <a:ext cx="3606800" cy="0"/>
          </a:xfrm>
          <a:prstGeom prst="line">
            <a:avLst/>
          </a:prstGeom>
          <a:noFill/>
          <a:ln w="254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22860" rIns="45720" bIns="22860" anchor="ctr"/>
          <a:lstStyle/>
          <a:p>
            <a:endParaRPr lang="en-CA" dirty="0">
              <a:latin typeface="Arial Regular" charset="0"/>
            </a:endParaRPr>
          </a:p>
        </p:txBody>
      </p:sp>
      <p:sp>
        <p:nvSpPr>
          <p:cNvPr id="24" name="Line 3079"/>
          <p:cNvSpPr>
            <a:spLocks noChangeShapeType="1"/>
          </p:cNvSpPr>
          <p:nvPr/>
        </p:nvSpPr>
        <p:spPr bwMode="auto">
          <a:xfrm>
            <a:off x="3733800" y="3365500"/>
            <a:ext cx="1905000" cy="0"/>
          </a:xfrm>
          <a:prstGeom prst="line">
            <a:avLst/>
          </a:prstGeom>
          <a:noFill/>
          <a:ln w="254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22860" rIns="45720" bIns="22860" anchor="ctr"/>
          <a:lstStyle/>
          <a:p>
            <a:endParaRPr lang="en-CA" dirty="0">
              <a:latin typeface="Arial Regular" charset="0"/>
            </a:endParaRPr>
          </a:p>
        </p:txBody>
      </p:sp>
      <p:sp>
        <p:nvSpPr>
          <p:cNvPr id="25" name="Rectangle 3080"/>
          <p:cNvSpPr>
            <a:spLocks noChangeArrowheads="1"/>
          </p:cNvSpPr>
          <p:nvPr/>
        </p:nvSpPr>
        <p:spPr bwMode="auto">
          <a:xfrm>
            <a:off x="2849563" y="5486400"/>
            <a:ext cx="3606800" cy="4590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6" tIns="44449" rIns="90486" bIns="44449">
            <a:spAutoFit/>
          </a:bodyPr>
          <a:lstStyle>
            <a:lvl1pPr algn="l" defTabSz="1828800">
              <a:buSzPct val="60000"/>
              <a:buChar char="•"/>
              <a:defRPr sz="5200">
                <a:solidFill>
                  <a:schemeClr val="bg1"/>
                </a:solidFill>
                <a:latin typeface="GiovanniEFBook" pitchFamily="2" charset="0"/>
              </a:defRPr>
            </a:lvl1pPr>
            <a:lvl2pPr marL="742950" indent="-285750" algn="l" defTabSz="1828800">
              <a:buChar char="–"/>
              <a:defRPr sz="5200">
                <a:solidFill>
                  <a:schemeClr val="bg1"/>
                </a:solidFill>
                <a:latin typeface="GiovanniEFBook" pitchFamily="2" charset="0"/>
              </a:defRPr>
            </a:lvl2pPr>
            <a:lvl3pPr marL="1143000" indent="-228600" algn="l" defTabSz="1828800">
              <a:buSzPct val="60000"/>
              <a:buChar char="•"/>
              <a:defRPr sz="5200">
                <a:solidFill>
                  <a:schemeClr val="bg1"/>
                </a:solidFill>
                <a:latin typeface="GiovanniEFBook" pitchFamily="2" charset="0"/>
              </a:defRPr>
            </a:lvl3pPr>
            <a:lvl4pPr marL="1600200" indent="-228600" algn="l" defTabSz="1828800">
              <a:buChar char="–"/>
              <a:defRPr sz="4800">
                <a:solidFill>
                  <a:schemeClr val="bg1"/>
                </a:solidFill>
                <a:latin typeface="GiovanniEFBook" pitchFamily="2" charset="0"/>
              </a:defRPr>
            </a:lvl4pPr>
            <a:lvl5pPr marL="2057400" indent="-228600" algn="l" defTabSz="1828800">
              <a:buChar char="»"/>
              <a:defRPr sz="4800">
                <a:solidFill>
                  <a:schemeClr val="bg1"/>
                </a:solidFill>
                <a:latin typeface="GiovanniEFBook" pitchFamily="2" charset="0"/>
              </a:defRPr>
            </a:lvl5pPr>
            <a:lvl6pPr marL="2514600" indent="-228600" defTabSz="1828800" eaLnBrk="0" fontAlgn="base" hangingPunct="0">
              <a:spcBef>
                <a:spcPct val="20000"/>
              </a:spcBef>
              <a:spcAft>
                <a:spcPct val="0"/>
              </a:spcAft>
              <a:buChar char="»"/>
              <a:defRPr sz="4800">
                <a:solidFill>
                  <a:schemeClr val="bg1"/>
                </a:solidFill>
                <a:latin typeface="GiovanniEFBook" pitchFamily="2" charset="0"/>
              </a:defRPr>
            </a:lvl6pPr>
            <a:lvl7pPr marL="2971800" indent="-228600" defTabSz="1828800" eaLnBrk="0" fontAlgn="base" hangingPunct="0">
              <a:spcBef>
                <a:spcPct val="20000"/>
              </a:spcBef>
              <a:spcAft>
                <a:spcPct val="0"/>
              </a:spcAft>
              <a:buChar char="»"/>
              <a:defRPr sz="4800">
                <a:solidFill>
                  <a:schemeClr val="bg1"/>
                </a:solidFill>
                <a:latin typeface="GiovanniEFBook" pitchFamily="2" charset="0"/>
              </a:defRPr>
            </a:lvl7pPr>
            <a:lvl8pPr marL="3429000" indent="-228600" defTabSz="1828800" eaLnBrk="0" fontAlgn="base" hangingPunct="0">
              <a:spcBef>
                <a:spcPct val="20000"/>
              </a:spcBef>
              <a:spcAft>
                <a:spcPct val="0"/>
              </a:spcAft>
              <a:buChar char="»"/>
              <a:defRPr sz="4800">
                <a:solidFill>
                  <a:schemeClr val="bg1"/>
                </a:solidFill>
                <a:latin typeface="GiovanniEFBook" pitchFamily="2" charset="0"/>
              </a:defRPr>
            </a:lvl8pPr>
            <a:lvl9pPr marL="3886200" indent="-228600" defTabSz="1828800" eaLnBrk="0" fontAlgn="base" hangingPunct="0">
              <a:spcBef>
                <a:spcPct val="20000"/>
              </a:spcBef>
              <a:spcAft>
                <a:spcPct val="0"/>
              </a:spcAft>
              <a:buChar char="»"/>
              <a:defRPr sz="4800">
                <a:solidFill>
                  <a:schemeClr val="bg1"/>
                </a:solidFill>
                <a:latin typeface="GiovanniEFBook" pitchFamily="2" charset="0"/>
              </a:defRPr>
            </a:lvl9pPr>
          </a:lstStyle>
          <a:p>
            <a:pPr algn="ctr">
              <a:spcBef>
                <a:spcPct val="0"/>
              </a:spcBef>
              <a:buSzTx/>
              <a:buFontTx/>
              <a:buNone/>
            </a:pPr>
            <a:r>
              <a:rPr lang="en-US" altLang="en-US" sz="2400" dirty="0">
                <a:latin typeface="Arial Regular" charset="0"/>
              </a:rPr>
              <a:t>Old Age Security</a:t>
            </a:r>
          </a:p>
        </p:txBody>
      </p:sp>
      <p:sp>
        <p:nvSpPr>
          <p:cNvPr id="26" name="Rectangle 3081"/>
          <p:cNvSpPr>
            <a:spLocks noChangeArrowheads="1"/>
          </p:cNvSpPr>
          <p:nvPr/>
        </p:nvSpPr>
        <p:spPr bwMode="auto">
          <a:xfrm>
            <a:off x="2730121" y="4805932"/>
            <a:ext cx="3952838" cy="14747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6" tIns="44449" rIns="90486" bIns="44449">
            <a:spAutoFit/>
          </a:bodyPr>
          <a:lstStyle>
            <a:lvl1pPr algn="l" defTabSz="1828800">
              <a:buSzPct val="60000"/>
              <a:buChar char="•"/>
              <a:defRPr sz="5200">
                <a:solidFill>
                  <a:schemeClr val="bg1"/>
                </a:solidFill>
                <a:latin typeface="GiovanniEFBook" pitchFamily="2" charset="0"/>
              </a:defRPr>
            </a:lvl1pPr>
            <a:lvl2pPr marL="742950" indent="-285750" algn="l" defTabSz="1828800">
              <a:buChar char="–"/>
              <a:defRPr sz="5200">
                <a:solidFill>
                  <a:schemeClr val="bg1"/>
                </a:solidFill>
                <a:latin typeface="GiovanniEFBook" pitchFamily="2" charset="0"/>
              </a:defRPr>
            </a:lvl2pPr>
            <a:lvl3pPr marL="1143000" indent="-228600" algn="l" defTabSz="1828800">
              <a:buSzPct val="60000"/>
              <a:buChar char="•"/>
              <a:defRPr sz="5200">
                <a:solidFill>
                  <a:schemeClr val="bg1"/>
                </a:solidFill>
                <a:latin typeface="GiovanniEFBook" pitchFamily="2" charset="0"/>
              </a:defRPr>
            </a:lvl3pPr>
            <a:lvl4pPr marL="1600200" indent="-228600" algn="l" defTabSz="1828800">
              <a:buChar char="–"/>
              <a:defRPr sz="4800">
                <a:solidFill>
                  <a:schemeClr val="bg1"/>
                </a:solidFill>
                <a:latin typeface="GiovanniEFBook" pitchFamily="2" charset="0"/>
              </a:defRPr>
            </a:lvl4pPr>
            <a:lvl5pPr marL="2057400" indent="-228600" algn="l" defTabSz="1828800">
              <a:buChar char="»"/>
              <a:defRPr sz="4800">
                <a:solidFill>
                  <a:schemeClr val="bg1"/>
                </a:solidFill>
                <a:latin typeface="GiovanniEFBook" pitchFamily="2" charset="0"/>
              </a:defRPr>
            </a:lvl5pPr>
            <a:lvl6pPr marL="2514600" indent="-228600" defTabSz="1828800" eaLnBrk="0" fontAlgn="base" hangingPunct="0">
              <a:spcBef>
                <a:spcPct val="20000"/>
              </a:spcBef>
              <a:spcAft>
                <a:spcPct val="0"/>
              </a:spcAft>
              <a:buChar char="»"/>
              <a:defRPr sz="4800">
                <a:solidFill>
                  <a:schemeClr val="bg1"/>
                </a:solidFill>
                <a:latin typeface="GiovanniEFBook" pitchFamily="2" charset="0"/>
              </a:defRPr>
            </a:lvl6pPr>
            <a:lvl7pPr marL="2971800" indent="-228600" defTabSz="1828800" eaLnBrk="0" fontAlgn="base" hangingPunct="0">
              <a:spcBef>
                <a:spcPct val="20000"/>
              </a:spcBef>
              <a:spcAft>
                <a:spcPct val="0"/>
              </a:spcAft>
              <a:buChar char="»"/>
              <a:defRPr sz="4800">
                <a:solidFill>
                  <a:schemeClr val="bg1"/>
                </a:solidFill>
                <a:latin typeface="GiovanniEFBook" pitchFamily="2" charset="0"/>
              </a:defRPr>
            </a:lvl7pPr>
            <a:lvl8pPr marL="3429000" indent="-228600" defTabSz="1828800" eaLnBrk="0" fontAlgn="base" hangingPunct="0">
              <a:spcBef>
                <a:spcPct val="20000"/>
              </a:spcBef>
              <a:spcAft>
                <a:spcPct val="0"/>
              </a:spcAft>
              <a:buChar char="»"/>
              <a:defRPr sz="4800">
                <a:solidFill>
                  <a:schemeClr val="bg1"/>
                </a:solidFill>
                <a:latin typeface="GiovanniEFBook" pitchFamily="2" charset="0"/>
              </a:defRPr>
            </a:lvl8pPr>
            <a:lvl9pPr marL="3886200" indent="-228600" defTabSz="1828800" eaLnBrk="0" fontAlgn="base" hangingPunct="0">
              <a:spcBef>
                <a:spcPct val="20000"/>
              </a:spcBef>
              <a:spcAft>
                <a:spcPct val="0"/>
              </a:spcAft>
              <a:buChar char="»"/>
              <a:defRPr sz="4800">
                <a:solidFill>
                  <a:schemeClr val="bg1"/>
                </a:solidFill>
                <a:latin typeface="GiovanniEFBook" pitchFamily="2" charset="0"/>
              </a:defRPr>
            </a:lvl9pPr>
          </a:lstStyle>
          <a:p>
            <a:pPr>
              <a:spcBef>
                <a:spcPct val="0"/>
              </a:spcBef>
              <a:buSzTx/>
              <a:buFontTx/>
              <a:buNone/>
            </a:pPr>
            <a:r>
              <a:rPr lang="en-US" altLang="en-US" sz="1800" b="1" dirty="0">
                <a:solidFill>
                  <a:schemeClr val="tx1"/>
                </a:solidFill>
                <a:latin typeface="Arial" panose="020B0604020202020204" pitchFamily="34" charset="0"/>
                <a:cs typeface="Arial" panose="020B0604020202020204" pitchFamily="34" charset="0"/>
              </a:rPr>
              <a:t>Government Retirement Benefits</a:t>
            </a:r>
          </a:p>
          <a:p>
            <a:pPr algn="ctr">
              <a:spcBef>
                <a:spcPct val="0"/>
              </a:spcBef>
              <a:buSzTx/>
              <a:buFontTx/>
              <a:buNone/>
            </a:pPr>
            <a:r>
              <a:rPr lang="en-US" altLang="en-US" sz="1600" b="1" dirty="0">
                <a:solidFill>
                  <a:schemeClr val="tx1"/>
                </a:solidFill>
                <a:latin typeface="Arial" panose="020B0604020202020204" pitchFamily="34" charset="0"/>
                <a:cs typeface="Arial" panose="020B0604020202020204" pitchFamily="34" charset="0"/>
              </a:rPr>
              <a:t>Canada Pension Plan /</a:t>
            </a:r>
          </a:p>
          <a:p>
            <a:pPr algn="ctr">
              <a:spcBef>
                <a:spcPct val="0"/>
              </a:spcBef>
              <a:buSzTx/>
              <a:buFontTx/>
              <a:buNone/>
            </a:pPr>
            <a:r>
              <a:rPr lang="en-US" altLang="en-US" sz="1600" b="1" dirty="0">
                <a:solidFill>
                  <a:schemeClr val="tx1"/>
                </a:solidFill>
                <a:latin typeface="Arial" panose="020B0604020202020204" pitchFamily="34" charset="0"/>
                <a:cs typeface="Arial" panose="020B0604020202020204" pitchFamily="34" charset="0"/>
              </a:rPr>
              <a:t>Quebec Pension Plan</a:t>
            </a:r>
          </a:p>
          <a:p>
            <a:pPr algn="ctr">
              <a:spcBef>
                <a:spcPct val="0"/>
              </a:spcBef>
              <a:buSzTx/>
              <a:buFontTx/>
              <a:buNone/>
            </a:pPr>
            <a:r>
              <a:rPr lang="en-US" altLang="en-US" sz="1600" b="1" dirty="0">
                <a:solidFill>
                  <a:schemeClr val="tx1"/>
                </a:solidFill>
                <a:latin typeface="Arial" panose="020B0604020202020204" pitchFamily="34" charset="0"/>
                <a:cs typeface="Arial" panose="020B0604020202020204" pitchFamily="34" charset="0"/>
              </a:rPr>
              <a:t>  Old Age Security </a:t>
            </a:r>
            <a:r>
              <a:rPr lang="en-US" altLang="en-US" sz="1600" b="1" dirty="0">
                <a:latin typeface="Arial" panose="020B0604020202020204" pitchFamily="34" charset="0"/>
                <a:cs typeface="Arial" panose="020B0604020202020204" pitchFamily="34" charset="0"/>
              </a:rPr>
              <a:t> </a:t>
            </a:r>
          </a:p>
          <a:p>
            <a:pPr algn="ctr">
              <a:spcBef>
                <a:spcPct val="0"/>
              </a:spcBef>
              <a:buSzTx/>
              <a:buFontTx/>
              <a:buNone/>
            </a:pPr>
            <a:r>
              <a:rPr lang="en-US" altLang="en-US" sz="2400" dirty="0">
                <a:latin typeface="Arial Regular" charset="0"/>
              </a:rPr>
              <a:t>/ Quebec Pension Plan</a:t>
            </a:r>
          </a:p>
        </p:txBody>
      </p:sp>
      <p:sp>
        <p:nvSpPr>
          <p:cNvPr id="27" name="Rectangle 3082"/>
          <p:cNvSpPr>
            <a:spLocks noChangeArrowheads="1"/>
          </p:cNvSpPr>
          <p:nvPr/>
        </p:nvSpPr>
        <p:spPr bwMode="auto">
          <a:xfrm>
            <a:off x="2209800" y="3810381"/>
            <a:ext cx="4993481" cy="643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6" tIns="44449" rIns="90486" bIns="44449">
            <a:spAutoFit/>
          </a:bodyPr>
          <a:lstStyle>
            <a:lvl1pPr algn="l" defTabSz="1828800">
              <a:buSzPct val="60000"/>
              <a:buChar char="•"/>
              <a:defRPr sz="5200">
                <a:solidFill>
                  <a:schemeClr val="bg1"/>
                </a:solidFill>
                <a:latin typeface="GiovanniEFBook" pitchFamily="2" charset="0"/>
              </a:defRPr>
            </a:lvl1pPr>
            <a:lvl2pPr marL="742950" indent="-285750" algn="l" defTabSz="1828800">
              <a:buChar char="–"/>
              <a:defRPr sz="5200">
                <a:solidFill>
                  <a:schemeClr val="bg1"/>
                </a:solidFill>
                <a:latin typeface="GiovanniEFBook" pitchFamily="2" charset="0"/>
              </a:defRPr>
            </a:lvl2pPr>
            <a:lvl3pPr marL="1143000" indent="-228600" algn="l" defTabSz="1828800">
              <a:buSzPct val="60000"/>
              <a:buChar char="•"/>
              <a:defRPr sz="5200">
                <a:solidFill>
                  <a:schemeClr val="bg1"/>
                </a:solidFill>
                <a:latin typeface="GiovanniEFBook" pitchFamily="2" charset="0"/>
              </a:defRPr>
            </a:lvl3pPr>
            <a:lvl4pPr marL="1600200" indent="-228600" algn="l" defTabSz="1828800">
              <a:buChar char="–"/>
              <a:defRPr sz="4800">
                <a:solidFill>
                  <a:schemeClr val="bg1"/>
                </a:solidFill>
                <a:latin typeface="GiovanniEFBook" pitchFamily="2" charset="0"/>
              </a:defRPr>
            </a:lvl4pPr>
            <a:lvl5pPr marL="2057400" indent="-228600" algn="l" defTabSz="1828800">
              <a:buChar char="»"/>
              <a:defRPr sz="4800">
                <a:solidFill>
                  <a:schemeClr val="bg1"/>
                </a:solidFill>
                <a:latin typeface="GiovanniEFBook" pitchFamily="2" charset="0"/>
              </a:defRPr>
            </a:lvl5pPr>
            <a:lvl6pPr marL="2514600" indent="-228600" defTabSz="1828800" eaLnBrk="0" fontAlgn="base" hangingPunct="0">
              <a:spcBef>
                <a:spcPct val="20000"/>
              </a:spcBef>
              <a:spcAft>
                <a:spcPct val="0"/>
              </a:spcAft>
              <a:buChar char="»"/>
              <a:defRPr sz="4800">
                <a:solidFill>
                  <a:schemeClr val="bg1"/>
                </a:solidFill>
                <a:latin typeface="GiovanniEFBook" pitchFamily="2" charset="0"/>
              </a:defRPr>
            </a:lvl6pPr>
            <a:lvl7pPr marL="2971800" indent="-228600" defTabSz="1828800" eaLnBrk="0" fontAlgn="base" hangingPunct="0">
              <a:spcBef>
                <a:spcPct val="20000"/>
              </a:spcBef>
              <a:spcAft>
                <a:spcPct val="0"/>
              </a:spcAft>
              <a:buChar char="»"/>
              <a:defRPr sz="4800">
                <a:solidFill>
                  <a:schemeClr val="bg1"/>
                </a:solidFill>
                <a:latin typeface="GiovanniEFBook" pitchFamily="2" charset="0"/>
              </a:defRPr>
            </a:lvl7pPr>
            <a:lvl8pPr marL="3429000" indent="-228600" defTabSz="1828800" eaLnBrk="0" fontAlgn="base" hangingPunct="0">
              <a:spcBef>
                <a:spcPct val="20000"/>
              </a:spcBef>
              <a:spcAft>
                <a:spcPct val="0"/>
              </a:spcAft>
              <a:buChar char="»"/>
              <a:defRPr sz="4800">
                <a:solidFill>
                  <a:schemeClr val="bg1"/>
                </a:solidFill>
                <a:latin typeface="GiovanniEFBook" pitchFamily="2" charset="0"/>
              </a:defRPr>
            </a:lvl8pPr>
            <a:lvl9pPr marL="3886200" indent="-228600" defTabSz="1828800" eaLnBrk="0" fontAlgn="base" hangingPunct="0">
              <a:spcBef>
                <a:spcPct val="20000"/>
              </a:spcBef>
              <a:spcAft>
                <a:spcPct val="0"/>
              </a:spcAft>
              <a:buChar char="»"/>
              <a:defRPr sz="4800">
                <a:solidFill>
                  <a:schemeClr val="bg1"/>
                </a:solidFill>
                <a:latin typeface="GiovanniEFBook" pitchFamily="2" charset="0"/>
              </a:defRPr>
            </a:lvl9pPr>
          </a:lstStyle>
          <a:p>
            <a:pPr algn="ctr">
              <a:spcBef>
                <a:spcPct val="0"/>
              </a:spcBef>
              <a:buSzTx/>
              <a:buFontTx/>
              <a:buNone/>
            </a:pPr>
            <a:r>
              <a:rPr lang="en-US" altLang="en-US" sz="1800" b="1" dirty="0">
                <a:solidFill>
                  <a:schemeClr val="tx1"/>
                </a:solidFill>
                <a:latin typeface="Arial" panose="020B0604020202020204" pitchFamily="34" charset="0"/>
                <a:cs typeface="Arial" panose="020B0604020202020204" pitchFamily="34" charset="0"/>
              </a:rPr>
              <a:t>Your company </a:t>
            </a:r>
          </a:p>
          <a:p>
            <a:pPr algn="ctr">
              <a:spcBef>
                <a:spcPct val="0"/>
              </a:spcBef>
              <a:buSzTx/>
              <a:buFontTx/>
              <a:buNone/>
            </a:pPr>
            <a:r>
              <a:rPr lang="en-US" altLang="en-US" sz="1800" b="1" dirty="0">
                <a:solidFill>
                  <a:schemeClr val="tx1"/>
                </a:solidFill>
                <a:latin typeface="Arial" panose="020B0604020202020204" pitchFamily="34" charset="0"/>
                <a:cs typeface="Arial" panose="020B0604020202020204" pitchFamily="34" charset="0"/>
              </a:rPr>
              <a:t>retirement program  </a:t>
            </a:r>
            <a:endParaRPr lang="en-US" altLang="en-US" sz="2400" dirty="0">
              <a:latin typeface="Arial Regular" charset="0"/>
            </a:endParaRPr>
          </a:p>
        </p:txBody>
      </p:sp>
      <p:sp>
        <p:nvSpPr>
          <p:cNvPr id="28" name="Rectangle 3083"/>
          <p:cNvSpPr>
            <a:spLocks noChangeArrowheads="1"/>
          </p:cNvSpPr>
          <p:nvPr/>
        </p:nvSpPr>
        <p:spPr bwMode="auto">
          <a:xfrm>
            <a:off x="4000500" y="2574925"/>
            <a:ext cx="1392238" cy="10130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6" tIns="44449" rIns="90486" bIns="44449">
            <a:spAutoFit/>
          </a:bodyPr>
          <a:lstStyle>
            <a:lvl1pPr algn="l" defTabSz="1828800">
              <a:buSzPct val="60000"/>
              <a:buChar char="•"/>
              <a:defRPr sz="5200">
                <a:solidFill>
                  <a:schemeClr val="bg1"/>
                </a:solidFill>
                <a:latin typeface="GiovanniEFBook" pitchFamily="2" charset="0"/>
              </a:defRPr>
            </a:lvl1pPr>
            <a:lvl2pPr marL="742950" indent="-285750" algn="l" defTabSz="1828800">
              <a:buChar char="–"/>
              <a:defRPr sz="5200">
                <a:solidFill>
                  <a:schemeClr val="bg1"/>
                </a:solidFill>
                <a:latin typeface="GiovanniEFBook" pitchFamily="2" charset="0"/>
              </a:defRPr>
            </a:lvl2pPr>
            <a:lvl3pPr marL="1143000" indent="-228600" algn="l" defTabSz="1828800">
              <a:buSzPct val="60000"/>
              <a:buChar char="•"/>
              <a:defRPr sz="5200">
                <a:solidFill>
                  <a:schemeClr val="bg1"/>
                </a:solidFill>
                <a:latin typeface="GiovanniEFBook" pitchFamily="2" charset="0"/>
              </a:defRPr>
            </a:lvl3pPr>
            <a:lvl4pPr marL="1600200" indent="-228600" algn="l" defTabSz="1828800">
              <a:buChar char="–"/>
              <a:defRPr sz="4800">
                <a:solidFill>
                  <a:schemeClr val="bg1"/>
                </a:solidFill>
                <a:latin typeface="GiovanniEFBook" pitchFamily="2" charset="0"/>
              </a:defRPr>
            </a:lvl4pPr>
            <a:lvl5pPr marL="2057400" indent="-228600" algn="l" defTabSz="1828800">
              <a:buChar char="»"/>
              <a:defRPr sz="4800">
                <a:solidFill>
                  <a:schemeClr val="bg1"/>
                </a:solidFill>
                <a:latin typeface="GiovanniEFBook" pitchFamily="2" charset="0"/>
              </a:defRPr>
            </a:lvl5pPr>
            <a:lvl6pPr marL="2514600" indent="-228600" defTabSz="1828800" eaLnBrk="0" fontAlgn="base" hangingPunct="0">
              <a:spcBef>
                <a:spcPct val="20000"/>
              </a:spcBef>
              <a:spcAft>
                <a:spcPct val="0"/>
              </a:spcAft>
              <a:buChar char="»"/>
              <a:defRPr sz="4800">
                <a:solidFill>
                  <a:schemeClr val="bg1"/>
                </a:solidFill>
                <a:latin typeface="GiovanniEFBook" pitchFamily="2" charset="0"/>
              </a:defRPr>
            </a:lvl6pPr>
            <a:lvl7pPr marL="2971800" indent="-228600" defTabSz="1828800" eaLnBrk="0" fontAlgn="base" hangingPunct="0">
              <a:spcBef>
                <a:spcPct val="20000"/>
              </a:spcBef>
              <a:spcAft>
                <a:spcPct val="0"/>
              </a:spcAft>
              <a:buChar char="»"/>
              <a:defRPr sz="4800">
                <a:solidFill>
                  <a:schemeClr val="bg1"/>
                </a:solidFill>
                <a:latin typeface="GiovanniEFBook" pitchFamily="2" charset="0"/>
              </a:defRPr>
            </a:lvl7pPr>
            <a:lvl8pPr marL="3429000" indent="-228600" defTabSz="1828800" eaLnBrk="0" fontAlgn="base" hangingPunct="0">
              <a:spcBef>
                <a:spcPct val="20000"/>
              </a:spcBef>
              <a:spcAft>
                <a:spcPct val="0"/>
              </a:spcAft>
              <a:buChar char="»"/>
              <a:defRPr sz="4800">
                <a:solidFill>
                  <a:schemeClr val="bg1"/>
                </a:solidFill>
                <a:latin typeface="GiovanniEFBook" pitchFamily="2" charset="0"/>
              </a:defRPr>
            </a:lvl8pPr>
            <a:lvl9pPr marL="3886200" indent="-228600" defTabSz="1828800" eaLnBrk="0" fontAlgn="base" hangingPunct="0">
              <a:spcBef>
                <a:spcPct val="20000"/>
              </a:spcBef>
              <a:spcAft>
                <a:spcPct val="0"/>
              </a:spcAft>
              <a:buChar char="»"/>
              <a:defRPr sz="4800">
                <a:solidFill>
                  <a:schemeClr val="bg1"/>
                </a:solidFill>
                <a:latin typeface="GiovanniEFBook" pitchFamily="2" charset="0"/>
              </a:defRPr>
            </a:lvl9pPr>
          </a:lstStyle>
          <a:p>
            <a:pPr algn="ctr">
              <a:spcBef>
                <a:spcPct val="0"/>
              </a:spcBef>
              <a:buSzTx/>
              <a:buFontTx/>
              <a:buNone/>
            </a:pPr>
            <a:r>
              <a:rPr lang="en-US" altLang="en-US" sz="1800" b="1" dirty="0">
                <a:solidFill>
                  <a:schemeClr val="tx1"/>
                </a:solidFill>
                <a:latin typeface="Arial" panose="020B0604020202020204" pitchFamily="34" charset="0"/>
                <a:cs typeface="Arial" panose="020B0604020202020204" pitchFamily="34" charset="0"/>
              </a:rPr>
              <a:t>Personal</a:t>
            </a:r>
          </a:p>
          <a:p>
            <a:pPr algn="ctr">
              <a:spcBef>
                <a:spcPct val="0"/>
              </a:spcBef>
              <a:buSzTx/>
              <a:buFontTx/>
              <a:buNone/>
            </a:pPr>
            <a:r>
              <a:rPr lang="en-US" altLang="en-US" sz="1800" b="1" dirty="0">
                <a:solidFill>
                  <a:schemeClr val="tx1"/>
                </a:solidFill>
                <a:latin typeface="Arial" panose="020B0604020202020204" pitchFamily="34" charset="0"/>
                <a:cs typeface="Arial" panose="020B0604020202020204" pitchFamily="34" charset="0"/>
              </a:rPr>
              <a:t>savings</a:t>
            </a:r>
          </a:p>
          <a:p>
            <a:pPr algn="ctr">
              <a:spcBef>
                <a:spcPct val="0"/>
              </a:spcBef>
              <a:buSzTx/>
              <a:buFontTx/>
              <a:buNone/>
            </a:pPr>
            <a:endParaRPr lang="en-US" altLang="en-US" sz="2400" dirty="0">
              <a:latin typeface="Arial Regular" charset="0"/>
            </a:endParaRPr>
          </a:p>
        </p:txBody>
      </p:sp>
      <p:sp>
        <p:nvSpPr>
          <p:cNvPr id="29" name="Rectangle 3084"/>
          <p:cNvSpPr>
            <a:spLocks noChangeArrowheads="1"/>
          </p:cNvSpPr>
          <p:nvPr/>
        </p:nvSpPr>
        <p:spPr bwMode="auto">
          <a:xfrm rot="60000">
            <a:off x="3388397" y="2440941"/>
            <a:ext cx="567461" cy="7545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6" tIns="44449" rIns="90486" bIns="44449" anchor="ctr">
            <a:spAutoFit/>
          </a:bodyPr>
          <a:lstStyle>
            <a:lvl1pPr algn="l" defTabSz="1828800">
              <a:buSzPct val="60000"/>
              <a:buChar char="•"/>
              <a:defRPr sz="5200">
                <a:solidFill>
                  <a:schemeClr val="bg1"/>
                </a:solidFill>
                <a:latin typeface="GiovanniEFBook" pitchFamily="2" charset="0"/>
              </a:defRPr>
            </a:lvl1pPr>
            <a:lvl2pPr marL="742950" indent="-285750" algn="l" defTabSz="1828800">
              <a:buChar char="–"/>
              <a:defRPr sz="5200">
                <a:solidFill>
                  <a:schemeClr val="bg1"/>
                </a:solidFill>
                <a:latin typeface="GiovanniEFBook" pitchFamily="2" charset="0"/>
              </a:defRPr>
            </a:lvl2pPr>
            <a:lvl3pPr marL="1143000" indent="-228600" algn="l" defTabSz="1828800">
              <a:buSzPct val="60000"/>
              <a:buChar char="•"/>
              <a:defRPr sz="5200">
                <a:solidFill>
                  <a:schemeClr val="bg1"/>
                </a:solidFill>
                <a:latin typeface="GiovanniEFBook" pitchFamily="2" charset="0"/>
              </a:defRPr>
            </a:lvl3pPr>
            <a:lvl4pPr marL="1600200" indent="-228600" algn="l" defTabSz="1828800">
              <a:buChar char="–"/>
              <a:defRPr sz="4800">
                <a:solidFill>
                  <a:schemeClr val="bg1"/>
                </a:solidFill>
                <a:latin typeface="GiovanniEFBook" pitchFamily="2" charset="0"/>
              </a:defRPr>
            </a:lvl4pPr>
            <a:lvl5pPr marL="2057400" indent="-228600" algn="l" defTabSz="1828800">
              <a:buChar char="»"/>
              <a:defRPr sz="4800">
                <a:solidFill>
                  <a:schemeClr val="bg1"/>
                </a:solidFill>
                <a:latin typeface="GiovanniEFBook" pitchFamily="2" charset="0"/>
              </a:defRPr>
            </a:lvl5pPr>
            <a:lvl6pPr marL="2514600" indent="-228600" defTabSz="1828800" eaLnBrk="0" fontAlgn="base" hangingPunct="0">
              <a:spcBef>
                <a:spcPct val="20000"/>
              </a:spcBef>
              <a:spcAft>
                <a:spcPct val="0"/>
              </a:spcAft>
              <a:buChar char="»"/>
              <a:defRPr sz="4800">
                <a:solidFill>
                  <a:schemeClr val="bg1"/>
                </a:solidFill>
                <a:latin typeface="GiovanniEFBook" pitchFamily="2" charset="0"/>
              </a:defRPr>
            </a:lvl6pPr>
            <a:lvl7pPr marL="2971800" indent="-228600" defTabSz="1828800" eaLnBrk="0" fontAlgn="base" hangingPunct="0">
              <a:spcBef>
                <a:spcPct val="20000"/>
              </a:spcBef>
              <a:spcAft>
                <a:spcPct val="0"/>
              </a:spcAft>
              <a:buChar char="»"/>
              <a:defRPr sz="4800">
                <a:solidFill>
                  <a:schemeClr val="bg1"/>
                </a:solidFill>
                <a:latin typeface="GiovanniEFBook" pitchFamily="2" charset="0"/>
              </a:defRPr>
            </a:lvl7pPr>
            <a:lvl8pPr marL="3429000" indent="-228600" defTabSz="1828800" eaLnBrk="0" fontAlgn="base" hangingPunct="0">
              <a:spcBef>
                <a:spcPct val="20000"/>
              </a:spcBef>
              <a:spcAft>
                <a:spcPct val="0"/>
              </a:spcAft>
              <a:buChar char="»"/>
              <a:defRPr sz="4800">
                <a:solidFill>
                  <a:schemeClr val="bg1"/>
                </a:solidFill>
                <a:latin typeface="GiovanniEFBook" pitchFamily="2" charset="0"/>
              </a:defRPr>
            </a:lvl8pPr>
            <a:lvl9pPr marL="3886200" indent="-228600" defTabSz="1828800" eaLnBrk="0" fontAlgn="base" hangingPunct="0">
              <a:spcBef>
                <a:spcPct val="20000"/>
              </a:spcBef>
              <a:spcAft>
                <a:spcPct val="0"/>
              </a:spcAft>
              <a:buChar char="»"/>
              <a:defRPr sz="4800">
                <a:solidFill>
                  <a:schemeClr val="bg1"/>
                </a:solidFill>
                <a:latin typeface="GiovanniEFBook" pitchFamily="2" charset="0"/>
              </a:defRPr>
            </a:lvl9pPr>
          </a:lstStyle>
          <a:p>
            <a:pPr algn="ctr">
              <a:lnSpc>
                <a:spcPct val="80000"/>
              </a:lnSpc>
              <a:spcBef>
                <a:spcPct val="0"/>
              </a:spcBef>
              <a:buSzTx/>
              <a:buFontTx/>
              <a:buNone/>
            </a:pPr>
            <a:r>
              <a:rPr lang="en-US" altLang="en-US" sz="5400" dirty="0">
                <a:solidFill>
                  <a:srgbClr val="FFC000"/>
                </a:solidFill>
                <a:latin typeface="Arial Regular" charset="0"/>
              </a:rPr>
              <a:t>3</a:t>
            </a:r>
          </a:p>
        </p:txBody>
      </p:sp>
      <p:sp>
        <p:nvSpPr>
          <p:cNvPr id="30" name="Rectangle 3085"/>
          <p:cNvSpPr>
            <a:spLocks noChangeArrowheads="1"/>
          </p:cNvSpPr>
          <p:nvPr/>
        </p:nvSpPr>
        <p:spPr bwMode="auto">
          <a:xfrm>
            <a:off x="2676562" y="3512636"/>
            <a:ext cx="567461" cy="7545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6" tIns="44449" rIns="90486" bIns="44449" anchor="ctr">
            <a:spAutoFit/>
          </a:bodyPr>
          <a:lstStyle>
            <a:lvl1pPr algn="l" defTabSz="1828800">
              <a:buSzPct val="60000"/>
              <a:buChar char="•"/>
              <a:defRPr sz="5200">
                <a:solidFill>
                  <a:schemeClr val="bg1"/>
                </a:solidFill>
                <a:latin typeface="GiovanniEFBook" pitchFamily="2" charset="0"/>
              </a:defRPr>
            </a:lvl1pPr>
            <a:lvl2pPr marL="742950" indent="-285750" algn="l" defTabSz="1828800">
              <a:buChar char="–"/>
              <a:defRPr sz="5200">
                <a:solidFill>
                  <a:schemeClr val="bg1"/>
                </a:solidFill>
                <a:latin typeface="GiovanniEFBook" pitchFamily="2" charset="0"/>
              </a:defRPr>
            </a:lvl2pPr>
            <a:lvl3pPr marL="1143000" indent="-228600" algn="l" defTabSz="1828800">
              <a:buSzPct val="60000"/>
              <a:buChar char="•"/>
              <a:defRPr sz="5200">
                <a:solidFill>
                  <a:schemeClr val="bg1"/>
                </a:solidFill>
                <a:latin typeface="GiovanniEFBook" pitchFamily="2" charset="0"/>
              </a:defRPr>
            </a:lvl3pPr>
            <a:lvl4pPr marL="1600200" indent="-228600" algn="l" defTabSz="1828800">
              <a:buChar char="–"/>
              <a:defRPr sz="4800">
                <a:solidFill>
                  <a:schemeClr val="bg1"/>
                </a:solidFill>
                <a:latin typeface="GiovanniEFBook" pitchFamily="2" charset="0"/>
              </a:defRPr>
            </a:lvl4pPr>
            <a:lvl5pPr marL="2057400" indent="-228600" algn="l" defTabSz="1828800">
              <a:buChar char="»"/>
              <a:defRPr sz="4800">
                <a:solidFill>
                  <a:schemeClr val="bg1"/>
                </a:solidFill>
                <a:latin typeface="GiovanniEFBook" pitchFamily="2" charset="0"/>
              </a:defRPr>
            </a:lvl5pPr>
            <a:lvl6pPr marL="2514600" indent="-228600" defTabSz="1828800" eaLnBrk="0" fontAlgn="base" hangingPunct="0">
              <a:spcBef>
                <a:spcPct val="20000"/>
              </a:spcBef>
              <a:spcAft>
                <a:spcPct val="0"/>
              </a:spcAft>
              <a:buChar char="»"/>
              <a:defRPr sz="4800">
                <a:solidFill>
                  <a:schemeClr val="bg1"/>
                </a:solidFill>
                <a:latin typeface="GiovanniEFBook" pitchFamily="2" charset="0"/>
              </a:defRPr>
            </a:lvl6pPr>
            <a:lvl7pPr marL="2971800" indent="-228600" defTabSz="1828800" eaLnBrk="0" fontAlgn="base" hangingPunct="0">
              <a:spcBef>
                <a:spcPct val="20000"/>
              </a:spcBef>
              <a:spcAft>
                <a:spcPct val="0"/>
              </a:spcAft>
              <a:buChar char="»"/>
              <a:defRPr sz="4800">
                <a:solidFill>
                  <a:schemeClr val="bg1"/>
                </a:solidFill>
                <a:latin typeface="GiovanniEFBook" pitchFamily="2" charset="0"/>
              </a:defRPr>
            </a:lvl7pPr>
            <a:lvl8pPr marL="3429000" indent="-228600" defTabSz="1828800" eaLnBrk="0" fontAlgn="base" hangingPunct="0">
              <a:spcBef>
                <a:spcPct val="20000"/>
              </a:spcBef>
              <a:spcAft>
                <a:spcPct val="0"/>
              </a:spcAft>
              <a:buChar char="»"/>
              <a:defRPr sz="4800">
                <a:solidFill>
                  <a:schemeClr val="bg1"/>
                </a:solidFill>
                <a:latin typeface="GiovanniEFBook" pitchFamily="2" charset="0"/>
              </a:defRPr>
            </a:lvl8pPr>
            <a:lvl9pPr marL="3886200" indent="-228600" defTabSz="1828800" eaLnBrk="0" fontAlgn="base" hangingPunct="0">
              <a:spcBef>
                <a:spcPct val="20000"/>
              </a:spcBef>
              <a:spcAft>
                <a:spcPct val="0"/>
              </a:spcAft>
              <a:buChar char="»"/>
              <a:defRPr sz="4800">
                <a:solidFill>
                  <a:schemeClr val="bg1"/>
                </a:solidFill>
                <a:latin typeface="GiovanniEFBook" pitchFamily="2" charset="0"/>
              </a:defRPr>
            </a:lvl9pPr>
          </a:lstStyle>
          <a:p>
            <a:pPr algn="ctr">
              <a:lnSpc>
                <a:spcPct val="80000"/>
              </a:lnSpc>
              <a:spcBef>
                <a:spcPct val="0"/>
              </a:spcBef>
              <a:buSzTx/>
              <a:buFontTx/>
              <a:buNone/>
            </a:pPr>
            <a:r>
              <a:rPr lang="en-US" altLang="en-US" sz="5400" dirty="0">
                <a:solidFill>
                  <a:srgbClr val="FFC000"/>
                </a:solidFill>
                <a:latin typeface="Arial Regular" charset="0"/>
              </a:rPr>
              <a:t>2</a:t>
            </a:r>
          </a:p>
        </p:txBody>
      </p:sp>
      <p:sp>
        <p:nvSpPr>
          <p:cNvPr id="31" name="Line 3089"/>
          <p:cNvSpPr>
            <a:spLocks noChangeShapeType="1"/>
          </p:cNvSpPr>
          <p:nvPr/>
        </p:nvSpPr>
        <p:spPr bwMode="auto">
          <a:xfrm>
            <a:off x="2093913" y="5981700"/>
            <a:ext cx="5105400" cy="0"/>
          </a:xfrm>
          <a:prstGeom prst="line">
            <a:avLst/>
          </a:prstGeom>
          <a:noFill/>
          <a:ln w="254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22860" rIns="45720" bIns="22860" anchor="ctr"/>
          <a:lstStyle/>
          <a:p>
            <a:endParaRPr lang="en-CA" dirty="0">
              <a:latin typeface="Arial Regular" charset="0"/>
            </a:endParaRPr>
          </a:p>
        </p:txBody>
      </p:sp>
      <p:sp>
        <p:nvSpPr>
          <p:cNvPr id="51" name="Rectangle 3085"/>
          <p:cNvSpPr>
            <a:spLocks noChangeArrowheads="1"/>
          </p:cNvSpPr>
          <p:nvPr/>
        </p:nvSpPr>
        <p:spPr bwMode="auto">
          <a:xfrm>
            <a:off x="1981200" y="4731836"/>
            <a:ext cx="567461" cy="7545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6" tIns="44449" rIns="90486" bIns="44449" anchor="ctr">
            <a:spAutoFit/>
          </a:bodyPr>
          <a:lstStyle>
            <a:lvl1pPr algn="l" defTabSz="1828800">
              <a:buSzPct val="60000"/>
              <a:buChar char="•"/>
              <a:defRPr sz="5200">
                <a:solidFill>
                  <a:schemeClr val="bg1"/>
                </a:solidFill>
                <a:latin typeface="GiovanniEFBook" pitchFamily="2" charset="0"/>
              </a:defRPr>
            </a:lvl1pPr>
            <a:lvl2pPr marL="742950" indent="-285750" algn="l" defTabSz="1828800">
              <a:buChar char="–"/>
              <a:defRPr sz="5200">
                <a:solidFill>
                  <a:schemeClr val="bg1"/>
                </a:solidFill>
                <a:latin typeface="GiovanniEFBook" pitchFamily="2" charset="0"/>
              </a:defRPr>
            </a:lvl2pPr>
            <a:lvl3pPr marL="1143000" indent="-228600" algn="l" defTabSz="1828800">
              <a:buSzPct val="60000"/>
              <a:buChar char="•"/>
              <a:defRPr sz="5200">
                <a:solidFill>
                  <a:schemeClr val="bg1"/>
                </a:solidFill>
                <a:latin typeface="GiovanniEFBook" pitchFamily="2" charset="0"/>
              </a:defRPr>
            </a:lvl3pPr>
            <a:lvl4pPr marL="1600200" indent="-228600" algn="l" defTabSz="1828800">
              <a:buChar char="–"/>
              <a:defRPr sz="4800">
                <a:solidFill>
                  <a:schemeClr val="bg1"/>
                </a:solidFill>
                <a:latin typeface="GiovanniEFBook" pitchFamily="2" charset="0"/>
              </a:defRPr>
            </a:lvl4pPr>
            <a:lvl5pPr marL="2057400" indent="-228600" algn="l" defTabSz="1828800">
              <a:buChar char="»"/>
              <a:defRPr sz="4800">
                <a:solidFill>
                  <a:schemeClr val="bg1"/>
                </a:solidFill>
                <a:latin typeface="GiovanniEFBook" pitchFamily="2" charset="0"/>
              </a:defRPr>
            </a:lvl5pPr>
            <a:lvl6pPr marL="2514600" indent="-228600" defTabSz="1828800" eaLnBrk="0" fontAlgn="base" hangingPunct="0">
              <a:spcBef>
                <a:spcPct val="20000"/>
              </a:spcBef>
              <a:spcAft>
                <a:spcPct val="0"/>
              </a:spcAft>
              <a:buChar char="»"/>
              <a:defRPr sz="4800">
                <a:solidFill>
                  <a:schemeClr val="bg1"/>
                </a:solidFill>
                <a:latin typeface="GiovanniEFBook" pitchFamily="2" charset="0"/>
              </a:defRPr>
            </a:lvl6pPr>
            <a:lvl7pPr marL="2971800" indent="-228600" defTabSz="1828800" eaLnBrk="0" fontAlgn="base" hangingPunct="0">
              <a:spcBef>
                <a:spcPct val="20000"/>
              </a:spcBef>
              <a:spcAft>
                <a:spcPct val="0"/>
              </a:spcAft>
              <a:buChar char="»"/>
              <a:defRPr sz="4800">
                <a:solidFill>
                  <a:schemeClr val="bg1"/>
                </a:solidFill>
                <a:latin typeface="GiovanniEFBook" pitchFamily="2" charset="0"/>
              </a:defRPr>
            </a:lvl7pPr>
            <a:lvl8pPr marL="3429000" indent="-228600" defTabSz="1828800" eaLnBrk="0" fontAlgn="base" hangingPunct="0">
              <a:spcBef>
                <a:spcPct val="20000"/>
              </a:spcBef>
              <a:spcAft>
                <a:spcPct val="0"/>
              </a:spcAft>
              <a:buChar char="»"/>
              <a:defRPr sz="4800">
                <a:solidFill>
                  <a:schemeClr val="bg1"/>
                </a:solidFill>
                <a:latin typeface="GiovanniEFBook" pitchFamily="2" charset="0"/>
              </a:defRPr>
            </a:lvl8pPr>
            <a:lvl9pPr marL="3886200" indent="-228600" defTabSz="1828800" eaLnBrk="0" fontAlgn="base" hangingPunct="0">
              <a:spcBef>
                <a:spcPct val="20000"/>
              </a:spcBef>
              <a:spcAft>
                <a:spcPct val="0"/>
              </a:spcAft>
              <a:buChar char="»"/>
              <a:defRPr sz="4800">
                <a:solidFill>
                  <a:schemeClr val="bg1"/>
                </a:solidFill>
                <a:latin typeface="GiovanniEFBook" pitchFamily="2" charset="0"/>
              </a:defRPr>
            </a:lvl9pPr>
          </a:lstStyle>
          <a:p>
            <a:pPr algn="ctr">
              <a:lnSpc>
                <a:spcPct val="80000"/>
              </a:lnSpc>
              <a:spcBef>
                <a:spcPct val="0"/>
              </a:spcBef>
              <a:buSzTx/>
              <a:buFontTx/>
              <a:buNone/>
            </a:pPr>
            <a:r>
              <a:rPr lang="en-US" altLang="en-US" sz="5400" dirty="0">
                <a:solidFill>
                  <a:srgbClr val="FFC000"/>
                </a:solidFill>
                <a:latin typeface="Arial Regular" charset="0"/>
              </a:rPr>
              <a:t>1</a:t>
            </a:r>
          </a:p>
        </p:txBody>
      </p:sp>
      <p:sp>
        <p:nvSpPr>
          <p:cNvPr id="33" name="Rectangle 32"/>
          <p:cNvSpPr>
            <a:spLocks noChangeArrowheads="1"/>
          </p:cNvSpPr>
          <p:nvPr>
            <p:custDataLst>
              <p:tags r:id="rId9"/>
            </p:custDataLst>
          </p:nvPr>
        </p:nvSpPr>
        <p:spPr bwMode="auto">
          <a:xfrm>
            <a:off x="0" y="1371600"/>
            <a:ext cx="9144000" cy="228600"/>
          </a:xfrm>
          <a:prstGeom prst="rect">
            <a:avLst/>
          </a:prstGeom>
          <a:solidFill>
            <a:srgbClr val="658237"/>
          </a:solidFill>
          <a:ln w="9525">
            <a:noFill/>
            <a:miter lim="800000"/>
            <a:headEnd/>
            <a:tailEnd/>
          </a:ln>
        </p:spPr>
        <p:txBody>
          <a:bodyPr wrap="none" anchor="ctr"/>
          <a:lstStyle/>
          <a:p>
            <a:pPr>
              <a:defRPr/>
            </a:pPr>
            <a:endParaRPr lang="en-US" dirty="0">
              <a:latin typeface="Arial Regular" charset="0"/>
              <a:ea typeface="Arial Regular" charset="0"/>
            </a:endParaRPr>
          </a:p>
        </p:txBody>
      </p:sp>
    </p:spTree>
    <p:custDataLst>
      <p:tags r:id="rId1"/>
    </p:custDataLst>
    <p:extLst>
      <p:ext uri="{BB962C8B-B14F-4D97-AF65-F5344CB8AC3E}">
        <p14:creationId xmlns:p14="http://schemas.microsoft.com/office/powerpoint/2010/main" val="4043022346"/>
      </p:ext>
    </p:extLst>
  </p:cSld>
  <p:clrMapOvr>
    <a:masterClrMapping/>
  </p:clrMapOvr>
  <p:transition advTm="44918"/>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ChangeArrowheads="1"/>
          </p:cNvSpPr>
          <p:nvPr>
            <p:custDataLst>
              <p:tags r:id="rId2"/>
            </p:custDataLst>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en-US" dirty="0">
              <a:latin typeface="Arial Regular" charset="0"/>
            </a:endParaRPr>
          </a:p>
        </p:txBody>
      </p:sp>
      <p:sp>
        <p:nvSpPr>
          <p:cNvPr id="8195" name="Rectangle 8"/>
          <p:cNvSpPr>
            <a:spLocks noChangeArrowheads="1"/>
          </p:cNvSpPr>
          <p:nvPr>
            <p:custDataLst>
              <p:tags r:id="rId3"/>
            </p:custDataLst>
          </p:nvPr>
        </p:nvSpPr>
        <p:spPr bwMode="auto">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pPr>
              <a:defRPr/>
            </a:pPr>
            <a:endParaRPr lang="en-US" dirty="0">
              <a:latin typeface="Arial Regular" charset="0"/>
            </a:endParaRPr>
          </a:p>
        </p:txBody>
      </p:sp>
      <p:sp>
        <p:nvSpPr>
          <p:cNvPr id="8196" name="Rectangle 10"/>
          <p:cNvSpPr>
            <a:spLocks noChangeArrowheads="1"/>
          </p:cNvSpPr>
          <p:nvPr>
            <p:custDataLst>
              <p:tags r:id="rId4"/>
            </p:custDataLst>
          </p:nvPr>
        </p:nvSpPr>
        <p:spPr bwMode="auto">
          <a:xfrm>
            <a:off x="0" y="1367246"/>
            <a:ext cx="990600" cy="5490754"/>
          </a:xfrm>
          <a:prstGeom prst="rect">
            <a:avLst/>
          </a:prstGeom>
          <a:gradFill rotWithShape="1">
            <a:gsLst>
              <a:gs pos="0">
                <a:srgbClr val="EAAB00"/>
              </a:gs>
              <a:gs pos="100000">
                <a:srgbClr val="F7DF9F"/>
              </a:gs>
            </a:gsLst>
            <a:lin ang="5400000" scaled="1"/>
          </a:gradFill>
          <a:ln>
            <a:noFill/>
          </a:ln>
        </p:spPr>
        <p:txBody>
          <a:bodyPr wrap="none" anchor="ctr"/>
          <a:lstStyle/>
          <a:p>
            <a:pPr>
              <a:defRPr/>
            </a:pPr>
            <a:endParaRPr lang="en-US" dirty="0">
              <a:latin typeface="Arial Regular" charset="0"/>
            </a:endParaRPr>
          </a:p>
        </p:txBody>
      </p:sp>
      <p:sp>
        <p:nvSpPr>
          <p:cNvPr id="10" name="Rectangle 9"/>
          <p:cNvSpPr>
            <a:spLocks noChangeArrowheads="1"/>
          </p:cNvSpPr>
          <p:nvPr>
            <p:custDataLst>
              <p:tags r:id="rId5"/>
            </p:custDataLst>
          </p:nvPr>
        </p:nvSpPr>
        <p:spPr bwMode="auto">
          <a:xfrm>
            <a:off x="0" y="1371600"/>
            <a:ext cx="9144000" cy="457200"/>
          </a:xfrm>
          <a:prstGeom prst="rect">
            <a:avLst/>
          </a:prstGeom>
          <a:solidFill>
            <a:srgbClr val="658237"/>
          </a:solidFill>
          <a:ln w="9525">
            <a:noFill/>
            <a:miter lim="800000"/>
            <a:headEnd/>
            <a:tailEnd/>
          </a:ln>
        </p:spPr>
        <p:txBody>
          <a:bodyPr wrap="none" anchor="ctr"/>
          <a:lstStyle/>
          <a:p>
            <a:pPr>
              <a:defRPr/>
            </a:pPr>
            <a:endParaRPr lang="en-US" dirty="0">
              <a:latin typeface="Arial Regular" charset="0"/>
              <a:ea typeface="Arial Regular" charset="0"/>
            </a:endParaRPr>
          </a:p>
        </p:txBody>
      </p:sp>
      <p:sp>
        <p:nvSpPr>
          <p:cNvPr id="8201" name="Rectangle 26"/>
          <p:cNvSpPr>
            <a:spLocks noGrp="1" noChangeArrowheads="1"/>
          </p:cNvSpPr>
          <p:nvPr>
            <p:ph type="title"/>
            <p:custDataLst>
              <p:tags r:id="rId6"/>
            </p:custDataLst>
          </p:nvPr>
        </p:nvSpPr>
        <p:spPr>
          <a:xfrm>
            <a:off x="914400" y="1371600"/>
            <a:ext cx="7772400" cy="457200"/>
          </a:xfrm>
        </p:spPr>
        <p:txBody>
          <a:bodyPr/>
          <a:lstStyle/>
          <a:p>
            <a:pPr eaLnBrk="1" hangingPunct="1">
              <a:defRPr/>
            </a:pPr>
            <a:r>
              <a:rPr lang="en-US" sz="2400" dirty="0">
                <a:solidFill>
                  <a:schemeClr val="bg1"/>
                </a:solidFill>
                <a:latin typeface="Arial" panose="020B0604020202020204" pitchFamily="34" charset="0"/>
                <a:cs typeface="Arial" panose="020B0604020202020204" pitchFamily="34" charset="0"/>
              </a:rPr>
              <a:t>Monthly maximum payments 2023</a:t>
            </a:r>
            <a:endParaRPr lang="en-US" sz="2700" dirty="0">
              <a:solidFill>
                <a:schemeClr val="bg1"/>
              </a:solidFill>
              <a:latin typeface="Arial" panose="020B0604020202020204" pitchFamily="34" charset="0"/>
              <a:cs typeface="Arial" panose="020B0604020202020204" pitchFamily="34" charset="0"/>
            </a:endParaRPr>
          </a:p>
        </p:txBody>
      </p:sp>
      <p:sp>
        <p:nvSpPr>
          <p:cNvPr id="8208" name="Rectangle 34"/>
          <p:cNvSpPr>
            <a:spLocks noChangeArrowheads="1"/>
          </p:cNvSpPr>
          <p:nvPr>
            <p:custDataLst>
              <p:tags r:id="rId7"/>
            </p:custDataLst>
          </p:nvPr>
        </p:nvSpPr>
        <p:spPr bwMode="white">
          <a:xfrm>
            <a:off x="1143000" y="5449888"/>
            <a:ext cx="77724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spcAft>
                <a:spcPct val="0"/>
              </a:spcAft>
              <a:buClrTx/>
              <a:buSzTx/>
              <a:buFontTx/>
              <a:buNone/>
              <a:defRPr/>
            </a:pP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Amounts based on earnings, length </a:t>
            </a:r>
            <a:r>
              <a:rPr lang="en-CA" sz="1600" dirty="0">
                <a:latin typeface="Arial" panose="020B0604020202020204" pitchFamily="34" charset="0"/>
                <a:cs typeface="Arial" panose="020B0604020202020204" pitchFamily="34" charset="0"/>
              </a:rPr>
              <a:t>of employment history </a:t>
            </a:r>
            <a:r>
              <a:rPr lang="en-US" sz="1600" dirty="0">
                <a:latin typeface="Arial" panose="020B0604020202020204" pitchFamily="34" charset="0"/>
                <a:cs typeface="Arial" panose="020B0604020202020204" pitchFamily="34" charset="0"/>
              </a:rPr>
              <a:t>and rate of your contributions. </a:t>
            </a:r>
            <a:endParaRPr lang="en-US" sz="1600" strike="sngStrike" dirty="0">
              <a:solidFill>
                <a:srgbClr val="FF0000"/>
              </a:solidFill>
              <a:latin typeface="Arial" panose="020B0604020202020204" pitchFamily="34" charset="0"/>
              <a:cs typeface="Arial" panose="020B0604020202020204" pitchFamily="34" charset="0"/>
            </a:endParaRPr>
          </a:p>
          <a:p>
            <a:pPr>
              <a:spcAft>
                <a:spcPct val="0"/>
              </a:spcAft>
              <a:buClrTx/>
              <a:buSzTx/>
              <a:buFontTx/>
              <a:buNone/>
              <a:defRPr/>
            </a:pP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If your income reaches a certain threshold you may be required to repay some of your Old Age Security benefits.</a:t>
            </a:r>
          </a:p>
        </p:txBody>
      </p:sp>
      <p:sp>
        <p:nvSpPr>
          <p:cNvPr id="8209" name="Rectangle 35"/>
          <p:cNvSpPr>
            <a:spLocks noChangeArrowheads="1"/>
          </p:cNvSpPr>
          <p:nvPr>
            <p:custDataLst>
              <p:tags r:id="rId8"/>
            </p:custDataLst>
          </p:nvPr>
        </p:nvSpPr>
        <p:spPr bwMode="white">
          <a:xfrm>
            <a:off x="304800" y="5334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spcAft>
                <a:spcPct val="0"/>
              </a:spcAft>
              <a:buClrTx/>
              <a:buSzTx/>
              <a:buFontTx/>
              <a:buNone/>
              <a:defRPr/>
            </a:pPr>
            <a:r>
              <a:rPr lang="en-US" sz="4000" b="1" dirty="0">
                <a:solidFill>
                  <a:srgbClr val="658237"/>
                </a:solidFill>
                <a:latin typeface="Arial" panose="020B0604020202020204" pitchFamily="34" charset="0"/>
                <a:cs typeface="Arial" panose="020B0604020202020204" pitchFamily="34" charset="0"/>
              </a:rPr>
              <a:t>Government</a:t>
            </a:r>
            <a:r>
              <a:rPr lang="en-US" sz="4000" dirty="0">
                <a:solidFill>
                  <a:srgbClr val="658237"/>
                </a:solidFill>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benefits</a:t>
            </a:r>
          </a:p>
        </p:txBody>
      </p:sp>
      <p:graphicFrame>
        <p:nvGraphicFramePr>
          <p:cNvPr id="3" name="Table 2"/>
          <p:cNvGraphicFramePr>
            <a:graphicFrameLocks noGrp="1"/>
          </p:cNvGraphicFramePr>
          <p:nvPr>
            <p:custDataLst>
              <p:tags r:id="rId9"/>
            </p:custDataLst>
            <p:extLst>
              <p:ext uri="{D42A27DB-BD31-4B8C-83A1-F6EECF244321}">
                <p14:modId xmlns:p14="http://schemas.microsoft.com/office/powerpoint/2010/main" val="3431357672"/>
              </p:ext>
            </p:extLst>
          </p:nvPr>
        </p:nvGraphicFramePr>
        <p:xfrm>
          <a:off x="1295400" y="2133600"/>
          <a:ext cx="7543799" cy="2560639"/>
        </p:xfrm>
        <a:graphic>
          <a:graphicData uri="http://schemas.openxmlformats.org/drawingml/2006/table">
            <a:tbl>
              <a:tblPr firstRow="1" bandRow="1">
                <a:tableStyleId>{5C22544A-7EE6-4342-B048-85BDC9FD1C3A}</a:tableStyleId>
              </a:tblPr>
              <a:tblGrid>
                <a:gridCol w="1629461">
                  <a:extLst>
                    <a:ext uri="{9D8B030D-6E8A-4147-A177-3AD203B41FA5}">
                      <a16:colId xmlns:a16="http://schemas.microsoft.com/office/drawing/2014/main" val="20000"/>
                    </a:ext>
                  </a:extLst>
                </a:gridCol>
                <a:gridCol w="1388059">
                  <a:extLst>
                    <a:ext uri="{9D8B030D-6E8A-4147-A177-3AD203B41FA5}">
                      <a16:colId xmlns:a16="http://schemas.microsoft.com/office/drawing/2014/main" val="20001"/>
                    </a:ext>
                  </a:extLst>
                </a:gridCol>
                <a:gridCol w="1388059">
                  <a:extLst>
                    <a:ext uri="{9D8B030D-6E8A-4147-A177-3AD203B41FA5}">
                      <a16:colId xmlns:a16="http://schemas.microsoft.com/office/drawing/2014/main" val="20002"/>
                    </a:ext>
                  </a:extLst>
                </a:gridCol>
                <a:gridCol w="1569110">
                  <a:extLst>
                    <a:ext uri="{9D8B030D-6E8A-4147-A177-3AD203B41FA5}">
                      <a16:colId xmlns:a16="http://schemas.microsoft.com/office/drawing/2014/main" val="354298344"/>
                    </a:ext>
                  </a:extLst>
                </a:gridCol>
                <a:gridCol w="1569110">
                  <a:extLst>
                    <a:ext uri="{9D8B030D-6E8A-4147-A177-3AD203B41FA5}">
                      <a16:colId xmlns:a16="http://schemas.microsoft.com/office/drawing/2014/main" val="20003"/>
                    </a:ext>
                  </a:extLst>
                </a:gridCol>
              </a:tblGrid>
              <a:tr h="1188907">
                <a:tc>
                  <a:txBody>
                    <a:bodyPr/>
                    <a:lstStyle/>
                    <a:p>
                      <a:endParaRPr lang="en-CA" sz="2000" b="0" i="0" dirty="0">
                        <a:latin typeface="Arial Regular" charset="0"/>
                      </a:endParaRPr>
                    </a:p>
                  </a:txBody>
                  <a:tcPr marT="45706" marB="45706">
                    <a:solidFill>
                      <a:srgbClr val="658237"/>
                    </a:solidFill>
                  </a:tcPr>
                </a:tc>
                <a:tc>
                  <a:txBody>
                    <a:bodyPr/>
                    <a:lstStyle/>
                    <a:p>
                      <a:pPr algn="r"/>
                      <a:r>
                        <a:rPr lang="en-US" sz="2000" dirty="0">
                          <a:solidFill>
                            <a:schemeClr val="bg1"/>
                          </a:solidFill>
                          <a:latin typeface="Arial" panose="020B0604020202020204" pitchFamily="34" charset="0"/>
                          <a:cs typeface="Arial" panose="020B0604020202020204" pitchFamily="34" charset="0"/>
                        </a:rPr>
                        <a:t>Canada</a:t>
                      </a:r>
                      <a:r>
                        <a:rPr lang="en-US" sz="2000" baseline="0" dirty="0">
                          <a:solidFill>
                            <a:schemeClr val="bg1"/>
                          </a:solidFill>
                          <a:latin typeface="Arial" panose="020B0604020202020204" pitchFamily="34" charset="0"/>
                          <a:cs typeface="Arial" panose="020B0604020202020204" pitchFamily="34" charset="0"/>
                        </a:rPr>
                        <a:t> Pension Plan</a:t>
                      </a:r>
                      <a:r>
                        <a:rPr lang="en-US" sz="2000" strike="noStrike" baseline="0" dirty="0">
                          <a:solidFill>
                            <a:schemeClr val="bg1"/>
                          </a:solidFill>
                          <a:latin typeface="Arial" panose="020B0604020202020204" pitchFamily="34" charset="0"/>
                          <a:cs typeface="Arial" panose="020B0604020202020204" pitchFamily="34" charset="0"/>
                        </a:rPr>
                        <a:t>*</a:t>
                      </a:r>
                      <a:endParaRPr lang="en-CA" sz="2000" strike="noStrike" baseline="0" dirty="0">
                        <a:solidFill>
                          <a:schemeClr val="bg1"/>
                        </a:solidFill>
                        <a:latin typeface="Arial" panose="020B0604020202020204" pitchFamily="34" charset="0"/>
                        <a:cs typeface="Arial" panose="020B0604020202020204" pitchFamily="34" charset="0"/>
                      </a:endParaRPr>
                    </a:p>
                  </a:txBody>
                  <a:tcPr marT="45706" marB="45706">
                    <a:solidFill>
                      <a:srgbClr val="658237"/>
                    </a:solidFill>
                  </a:tcPr>
                </a:tc>
                <a:tc>
                  <a:txBody>
                    <a:bodyPr/>
                    <a:lstStyle/>
                    <a:p>
                      <a:pPr algn="r"/>
                      <a:r>
                        <a:rPr lang="en-US" sz="2000" dirty="0">
                          <a:solidFill>
                            <a:schemeClr val="bg1"/>
                          </a:solidFill>
                          <a:latin typeface="Arial" panose="020B0604020202020204" pitchFamily="34" charset="0"/>
                          <a:cs typeface="Arial" panose="020B0604020202020204" pitchFamily="34" charset="0"/>
                        </a:rPr>
                        <a:t>Quebec Pension</a:t>
                      </a:r>
                      <a:r>
                        <a:rPr lang="en-US" sz="2000" baseline="0" dirty="0">
                          <a:solidFill>
                            <a:schemeClr val="bg1"/>
                          </a:solidFill>
                          <a:latin typeface="Arial" panose="020B0604020202020204" pitchFamily="34" charset="0"/>
                          <a:cs typeface="Arial" panose="020B0604020202020204" pitchFamily="34" charset="0"/>
                        </a:rPr>
                        <a:t> Plan</a:t>
                      </a:r>
                      <a:r>
                        <a:rPr lang="en-US" sz="2000" strike="noStrike" baseline="0" dirty="0">
                          <a:solidFill>
                            <a:schemeClr val="bg1"/>
                          </a:solidFill>
                          <a:latin typeface="Arial" panose="020B0604020202020204" pitchFamily="34" charset="0"/>
                          <a:cs typeface="Arial" panose="020B0604020202020204" pitchFamily="34" charset="0"/>
                        </a:rPr>
                        <a:t>*</a:t>
                      </a:r>
                      <a:endParaRPr lang="en-CA" sz="2000" strike="noStrike" baseline="0" dirty="0">
                        <a:solidFill>
                          <a:schemeClr val="bg1"/>
                        </a:solidFill>
                        <a:latin typeface="Arial" panose="020B0604020202020204" pitchFamily="34" charset="0"/>
                        <a:cs typeface="Arial" panose="020B0604020202020204" pitchFamily="34" charset="0"/>
                      </a:endParaRPr>
                    </a:p>
                  </a:txBody>
                  <a:tcPr marT="45706" marB="45706">
                    <a:solidFill>
                      <a:srgbClr val="658237"/>
                    </a:solidFill>
                  </a:tcPr>
                </a:tc>
                <a:tc>
                  <a:txBody>
                    <a:bodyPr/>
                    <a:lstStyle/>
                    <a:p>
                      <a:pPr algn="r"/>
                      <a:endParaRPr lang="en-CA" sz="2000" dirty="0">
                        <a:solidFill>
                          <a:schemeClr val="bg1"/>
                        </a:solidFill>
                        <a:latin typeface="Arial" panose="020B0604020202020204" pitchFamily="34" charset="0"/>
                        <a:cs typeface="Arial" panose="020B0604020202020204" pitchFamily="34" charset="0"/>
                      </a:endParaRPr>
                    </a:p>
                  </a:txBody>
                  <a:tcPr marT="45706" marB="45706">
                    <a:solidFill>
                      <a:srgbClr val="658237"/>
                    </a:solidFill>
                  </a:tcPr>
                </a:tc>
                <a:tc>
                  <a:txBody>
                    <a:bodyPr/>
                    <a:lstStyle/>
                    <a:p>
                      <a:pPr algn="r"/>
                      <a:r>
                        <a:rPr lang="en-US" sz="2000" dirty="0">
                          <a:solidFill>
                            <a:schemeClr val="bg1"/>
                          </a:solidFill>
                          <a:latin typeface="Arial" panose="020B0604020202020204" pitchFamily="34" charset="0"/>
                          <a:cs typeface="Arial" panose="020B0604020202020204" pitchFamily="34" charset="0"/>
                        </a:rPr>
                        <a:t>Old Age Security**</a:t>
                      </a:r>
                      <a:endParaRPr lang="en-CA" sz="2000" dirty="0">
                        <a:solidFill>
                          <a:schemeClr val="bg1"/>
                        </a:solidFill>
                        <a:latin typeface="Arial" panose="020B0604020202020204" pitchFamily="34" charset="0"/>
                        <a:cs typeface="Arial" panose="020B0604020202020204" pitchFamily="34" charset="0"/>
                      </a:endParaRPr>
                    </a:p>
                  </a:txBody>
                  <a:tcPr marT="45706" marB="45706">
                    <a:solidFill>
                      <a:srgbClr val="658237"/>
                    </a:solidFill>
                  </a:tcPr>
                </a:tc>
                <a:extLst>
                  <a:ext uri="{0D108BD9-81ED-4DB2-BD59-A6C34878D82A}">
                    <a16:rowId xmlns:a16="http://schemas.microsoft.com/office/drawing/2014/main" val="10000"/>
                  </a:ext>
                </a:extLst>
              </a:tr>
              <a:tr h="457244">
                <a:tc>
                  <a:txBody>
                    <a:bodyPr/>
                    <a:lstStyle/>
                    <a:p>
                      <a:r>
                        <a:rPr lang="en-US" sz="2000" dirty="0">
                          <a:solidFill>
                            <a:schemeClr val="tx1"/>
                          </a:solidFill>
                          <a:latin typeface="Arial" panose="020B0604020202020204" pitchFamily="34" charset="0"/>
                          <a:cs typeface="Arial" panose="020B0604020202020204" pitchFamily="34" charset="0"/>
                        </a:rPr>
                        <a:t>Age 60</a:t>
                      </a:r>
                      <a:endParaRPr lang="en-CA" sz="2000" dirty="0">
                        <a:solidFill>
                          <a:schemeClr val="tx1"/>
                        </a:solidFill>
                        <a:latin typeface="Arial" panose="020B0604020202020204" pitchFamily="34" charset="0"/>
                        <a:cs typeface="Arial" panose="020B0604020202020204" pitchFamily="34" charset="0"/>
                      </a:endParaRPr>
                    </a:p>
                  </a:txBody>
                  <a:tcPr marT="45706" marB="45706">
                    <a:solidFill>
                      <a:srgbClr val="97B071">
                        <a:alpha val="50196"/>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tabLst/>
                      </a:pPr>
                      <a:r>
                        <a:rPr kumimoji="0" lang="fr-CA"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$836.32</a:t>
                      </a:r>
                    </a:p>
                  </a:txBody>
                  <a:tcPr marT="45706" marB="45706">
                    <a:solidFill>
                      <a:srgbClr val="97B071">
                        <a:alpha val="50196"/>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tabLst/>
                      </a:pPr>
                      <a:r>
                        <a:rPr kumimoji="0" lang="fr-CA"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$836.32</a:t>
                      </a:r>
                    </a:p>
                  </a:txBody>
                  <a:tcPr marT="45706" marB="45706">
                    <a:solidFill>
                      <a:srgbClr val="97B071">
                        <a:alpha val="50196"/>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tabLst/>
                      </a:pPr>
                      <a:r>
                        <a:rPr kumimoji="0" lang="fr-CA"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Age 60</a:t>
                      </a:r>
                    </a:p>
                  </a:txBody>
                  <a:tcPr marT="45706" marB="45706">
                    <a:solidFill>
                      <a:srgbClr val="97B071">
                        <a:alpha val="50196"/>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tabLst/>
                      </a:pPr>
                      <a:r>
                        <a:rPr kumimoji="0" lang="fr-CA"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$0</a:t>
                      </a:r>
                    </a:p>
                  </a:txBody>
                  <a:tcPr marT="45706" marB="45706">
                    <a:solidFill>
                      <a:srgbClr val="97B071">
                        <a:alpha val="50196"/>
                      </a:srgbClr>
                    </a:solidFill>
                  </a:tcPr>
                </a:tc>
                <a:extLst>
                  <a:ext uri="{0D108BD9-81ED-4DB2-BD59-A6C34878D82A}">
                    <a16:rowId xmlns:a16="http://schemas.microsoft.com/office/drawing/2014/main" val="10001"/>
                  </a:ext>
                </a:extLst>
              </a:tr>
              <a:tr h="457244">
                <a:tc>
                  <a:txBody>
                    <a:bodyPr/>
                    <a:lstStyle/>
                    <a:p>
                      <a:r>
                        <a:rPr lang="en-US" sz="2000" dirty="0">
                          <a:latin typeface="Arial" panose="020B0604020202020204" pitchFamily="34" charset="0"/>
                          <a:cs typeface="Arial" panose="020B0604020202020204" pitchFamily="34" charset="0"/>
                        </a:rPr>
                        <a:t>Age 65</a:t>
                      </a:r>
                      <a:endParaRPr lang="en-CA" sz="2000" dirty="0">
                        <a:latin typeface="Arial" panose="020B0604020202020204" pitchFamily="34" charset="0"/>
                        <a:cs typeface="Arial" panose="020B0604020202020204" pitchFamily="34" charset="0"/>
                      </a:endParaRPr>
                    </a:p>
                  </a:txBody>
                  <a:tcPr marT="45706" marB="45706">
                    <a:solidFill>
                      <a:srgbClr val="F7DF9F">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tabLst/>
                      </a:pPr>
                      <a:r>
                        <a:rPr kumimoji="0" lang="fr-CA"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$1,306.75</a:t>
                      </a:r>
                    </a:p>
                  </a:txBody>
                  <a:tcPr marT="45706" marB="45706">
                    <a:solidFill>
                      <a:srgbClr val="F7DF9F">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tabLst/>
                      </a:pPr>
                      <a:r>
                        <a:rPr kumimoji="0" lang="fr-CA"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$1,306.75</a:t>
                      </a:r>
                    </a:p>
                  </a:txBody>
                  <a:tcPr marT="45706" marB="45706">
                    <a:solidFill>
                      <a:srgbClr val="F7DF9F">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tabLst/>
                      </a:pPr>
                      <a:r>
                        <a:rPr kumimoji="0" lang="fr-CA"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Age 65-74</a:t>
                      </a:r>
                    </a:p>
                  </a:txBody>
                  <a:tcPr marT="45706" marB="45706">
                    <a:solidFill>
                      <a:srgbClr val="F7DF9F">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tabLst/>
                      </a:pPr>
                      <a:r>
                        <a:rPr kumimoji="0" lang="fr-CA"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$687.56</a:t>
                      </a:r>
                    </a:p>
                  </a:txBody>
                  <a:tcPr marT="45706" marB="45706">
                    <a:solidFill>
                      <a:srgbClr val="F7DF9F">
                        <a:alpha val="50000"/>
                      </a:srgbClr>
                    </a:solidFill>
                  </a:tcPr>
                </a:tc>
                <a:extLst>
                  <a:ext uri="{0D108BD9-81ED-4DB2-BD59-A6C34878D82A}">
                    <a16:rowId xmlns:a16="http://schemas.microsoft.com/office/drawing/2014/main" val="10002"/>
                  </a:ext>
                </a:extLst>
              </a:tr>
              <a:tr h="457244">
                <a:tc>
                  <a:txBody>
                    <a:bodyPr/>
                    <a:lstStyle/>
                    <a:p>
                      <a:r>
                        <a:rPr lang="en-US" sz="2000" dirty="0">
                          <a:latin typeface="Arial" panose="020B0604020202020204" pitchFamily="34" charset="0"/>
                          <a:cs typeface="Arial" panose="020B0604020202020204" pitchFamily="34" charset="0"/>
                        </a:rPr>
                        <a:t>Age 70</a:t>
                      </a:r>
                      <a:endParaRPr lang="en-CA" sz="2000" dirty="0">
                        <a:latin typeface="Arial" panose="020B0604020202020204" pitchFamily="34" charset="0"/>
                        <a:cs typeface="Arial" panose="020B0604020202020204" pitchFamily="34" charset="0"/>
                      </a:endParaRPr>
                    </a:p>
                  </a:txBody>
                  <a:tcPr marT="45706" marB="45706">
                    <a:solidFill>
                      <a:srgbClr val="FCF3D8">
                        <a:alpha val="49804"/>
                      </a:srgb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$1,855.58</a:t>
                      </a:r>
                    </a:p>
                  </a:txBody>
                  <a:tcPr marT="45706" marB="45706">
                    <a:solidFill>
                      <a:srgbClr val="FCF3D8">
                        <a:alpha val="49804"/>
                      </a:srgb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$1,855.58</a:t>
                      </a:r>
                    </a:p>
                  </a:txBody>
                  <a:tcPr marT="45706" marB="45706">
                    <a:solidFill>
                      <a:srgbClr val="FCF3D8">
                        <a:alpha val="49804"/>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tabLst/>
                      </a:pPr>
                      <a:r>
                        <a:rPr kumimoji="0" lang="fr-CA"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Age 75</a:t>
                      </a:r>
                    </a:p>
                  </a:txBody>
                  <a:tcPr marT="45706" marB="45706">
                    <a:solidFill>
                      <a:srgbClr val="FCF3D8">
                        <a:alpha val="49804"/>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tabLst/>
                      </a:pPr>
                      <a:r>
                        <a:rPr kumimoji="0" lang="fr-CA"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$756.32</a:t>
                      </a:r>
                    </a:p>
                  </a:txBody>
                  <a:tcPr marT="45706" marB="45706">
                    <a:solidFill>
                      <a:srgbClr val="FCF3D8">
                        <a:alpha val="49804"/>
                      </a:srgbClr>
                    </a:solidFill>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3004839793"/>
      </p:ext>
    </p:extLst>
  </p:cSld>
  <p:clrMapOvr>
    <a:masterClrMapping/>
  </p:clrMapOvr>
  <mc:AlternateContent xmlns:mc="http://schemas.openxmlformats.org/markup-compatibility/2006" xmlns:p14="http://schemas.microsoft.com/office/powerpoint/2010/main">
    <mc:Choice Requires="p14">
      <p:transition spd="slow" p14:dur="2000" advTm="86266"/>
    </mc:Choice>
    <mc:Fallback xmlns="">
      <p:transition spd="slow" advTm="8626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ChangeArrowheads="1"/>
          </p:cNvSpPr>
          <p:nvPr>
            <p:custDataLst>
              <p:tags r:id="rId2"/>
            </p:custDataLst>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en-US" dirty="0">
              <a:latin typeface="Arial Regular" charset="0"/>
            </a:endParaRPr>
          </a:p>
        </p:txBody>
      </p:sp>
      <p:sp>
        <p:nvSpPr>
          <p:cNvPr id="9219" name="Rectangle 8"/>
          <p:cNvSpPr>
            <a:spLocks noChangeArrowheads="1"/>
          </p:cNvSpPr>
          <p:nvPr>
            <p:custDataLst>
              <p:tags r:id="rId3"/>
            </p:custDataLst>
          </p:nvPr>
        </p:nvSpPr>
        <p:spPr bwMode="auto">
          <a:xfrm>
            <a:off x="0" y="0"/>
            <a:ext cx="9144000" cy="1447800"/>
          </a:xfrm>
          <a:prstGeom prst="rect">
            <a:avLst/>
          </a:prstGeom>
          <a:gradFill rotWithShape="1">
            <a:gsLst>
              <a:gs pos="0">
                <a:srgbClr val="EAAB00"/>
              </a:gs>
              <a:gs pos="100000">
                <a:srgbClr val="F7DF9F"/>
              </a:gs>
            </a:gsLst>
            <a:lin ang="5400000" scaled="1"/>
          </a:gradFill>
          <a:ln>
            <a:noFill/>
          </a:ln>
        </p:spPr>
        <p:txBody>
          <a:bodyPr wrap="none" anchor="ctr"/>
          <a:lstStyle/>
          <a:p>
            <a:pPr>
              <a:defRPr/>
            </a:pPr>
            <a:endParaRPr lang="en-US" dirty="0">
              <a:latin typeface="Arial Regular" charset="0"/>
            </a:endParaRPr>
          </a:p>
        </p:txBody>
      </p:sp>
      <p:sp>
        <p:nvSpPr>
          <p:cNvPr id="9220" name="Rectangle 10"/>
          <p:cNvSpPr>
            <a:spLocks noChangeArrowheads="1"/>
          </p:cNvSpPr>
          <p:nvPr>
            <p:custDataLst>
              <p:tags r:id="rId4"/>
            </p:custDataLst>
          </p:nvPr>
        </p:nvSpPr>
        <p:spPr bwMode="auto">
          <a:xfrm>
            <a:off x="0" y="1524000"/>
            <a:ext cx="990600" cy="5334000"/>
          </a:xfrm>
          <a:prstGeom prst="rect">
            <a:avLst/>
          </a:prstGeom>
          <a:gradFill rotWithShape="1">
            <a:gsLst>
              <a:gs pos="0">
                <a:srgbClr val="EAAB00"/>
              </a:gs>
              <a:gs pos="100000">
                <a:srgbClr val="F7DF9F"/>
              </a:gs>
            </a:gsLst>
            <a:lin ang="5400000" scaled="1"/>
          </a:gradFill>
          <a:ln>
            <a:noFill/>
          </a:ln>
        </p:spPr>
        <p:txBody>
          <a:bodyPr wrap="none" anchor="ctr"/>
          <a:lstStyle/>
          <a:p>
            <a:pPr>
              <a:defRPr/>
            </a:pPr>
            <a:endParaRPr lang="en-US" dirty="0">
              <a:latin typeface="Arial Regular" charset="0"/>
            </a:endParaRPr>
          </a:p>
        </p:txBody>
      </p:sp>
      <p:pic>
        <p:nvPicPr>
          <p:cNvPr id="8200" name="Picture 6" descr="my_saving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29400" y="5868988"/>
            <a:ext cx="2333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Rectangle 10"/>
          <p:cNvSpPr>
            <a:spLocks noGrp="1" noChangeArrowheads="1"/>
          </p:cNvSpPr>
          <p:nvPr>
            <p:ph type="title"/>
            <p:custDataLst>
              <p:tags r:id="rId5"/>
            </p:custDataLst>
          </p:nvPr>
        </p:nvSpPr>
        <p:spPr>
          <a:xfrm>
            <a:off x="152400" y="152400"/>
            <a:ext cx="7772400" cy="1243013"/>
          </a:xfrm>
        </p:spPr>
        <p:txBody>
          <a:bodyPr>
            <a:normAutofit fontScale="90000"/>
          </a:bodyPr>
          <a:lstStyle/>
          <a:p>
            <a:pPr eaLnBrk="1" hangingPunct="1">
              <a:defRPr/>
            </a:pPr>
            <a:r>
              <a:rPr lang="en-US" sz="4000" dirty="0">
                <a:latin typeface="Arial" panose="020B0604020202020204" pitchFamily="34" charset="0"/>
                <a:cs typeface="Arial" panose="020B0604020202020204" pitchFamily="34" charset="0"/>
              </a:rPr>
              <a:t>The </a:t>
            </a:r>
            <a:r>
              <a:rPr lang="en-US" sz="4400" b="1" dirty="0">
                <a:solidFill>
                  <a:srgbClr val="345629"/>
                </a:solidFill>
                <a:latin typeface="Arial" panose="020B0604020202020204" pitchFamily="34" charset="0"/>
                <a:cs typeface="Arial" panose="020B0604020202020204" pitchFamily="34" charset="0"/>
              </a:rPr>
              <a:t>tax advantage</a:t>
            </a:r>
            <a:r>
              <a:rPr lang="en-US" sz="4000" dirty="0">
                <a:latin typeface="Arial" panose="020B0604020202020204" pitchFamily="34" charset="0"/>
                <a:cs typeface="Arial" panose="020B0604020202020204" pitchFamily="34" charset="0"/>
              </a:rPr>
              <a:t> of automatic payroll deductions</a:t>
            </a:r>
          </a:p>
        </p:txBody>
      </p:sp>
      <p:sp>
        <p:nvSpPr>
          <p:cNvPr id="13" name="Rectangle 12"/>
          <p:cNvSpPr>
            <a:spLocks noChangeArrowheads="1"/>
          </p:cNvSpPr>
          <p:nvPr>
            <p:custDataLst>
              <p:tags r:id="rId6"/>
            </p:custDataLst>
          </p:nvPr>
        </p:nvSpPr>
        <p:spPr bwMode="auto">
          <a:xfrm>
            <a:off x="0" y="1447800"/>
            <a:ext cx="9144000" cy="457200"/>
          </a:xfrm>
          <a:prstGeom prst="rect">
            <a:avLst/>
          </a:prstGeom>
          <a:solidFill>
            <a:srgbClr val="658237"/>
          </a:solidFill>
          <a:ln w="9525">
            <a:noFill/>
            <a:miter lim="800000"/>
            <a:headEnd/>
            <a:tailEnd/>
          </a:ln>
        </p:spPr>
        <p:txBody>
          <a:bodyPr wrap="none" anchor="ctr"/>
          <a:lstStyle/>
          <a:p>
            <a:pPr>
              <a:defRPr/>
            </a:pPr>
            <a:endParaRPr lang="en-US" dirty="0">
              <a:latin typeface="Arial Regular" charset="0"/>
              <a:ea typeface="Arial Regular" charset="0"/>
            </a:endParaRPr>
          </a:p>
        </p:txBody>
      </p:sp>
      <p:sp>
        <p:nvSpPr>
          <p:cNvPr id="9227" name="Rectangle 12"/>
          <p:cNvSpPr>
            <a:spLocks noChangeArrowheads="1"/>
          </p:cNvSpPr>
          <p:nvPr>
            <p:custDataLst>
              <p:tags r:id="rId7"/>
            </p:custDataLst>
          </p:nvPr>
        </p:nvSpPr>
        <p:spPr bwMode="white">
          <a:xfrm>
            <a:off x="917575" y="1447800"/>
            <a:ext cx="8226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spcAft>
                <a:spcPct val="0"/>
              </a:spcAft>
              <a:buClrTx/>
              <a:buSzTx/>
              <a:buFontTx/>
              <a:buNone/>
              <a:defRPr/>
            </a:pPr>
            <a:r>
              <a:rPr lang="en-US" sz="2400" dirty="0">
                <a:solidFill>
                  <a:schemeClr val="bg1"/>
                </a:solidFill>
                <a:latin typeface="Arial Regular" charset="0"/>
              </a:rPr>
              <a:t>	</a:t>
            </a:r>
            <a:r>
              <a:rPr lang="en-US" sz="2400" b="1" dirty="0">
                <a:solidFill>
                  <a:schemeClr val="bg1"/>
                </a:solidFill>
                <a:latin typeface="Arial" panose="020B0604020202020204" pitchFamily="34" charset="0"/>
                <a:cs typeface="Arial" panose="020B0604020202020204" pitchFamily="34" charset="0"/>
              </a:rPr>
              <a:t>You get $100 for $75</a:t>
            </a:r>
            <a:endParaRPr lang="en-US" sz="2400" dirty="0">
              <a:solidFill>
                <a:schemeClr val="bg1"/>
              </a:solidFill>
              <a:latin typeface="Arial" panose="020B0604020202020204" pitchFamily="34" charset="0"/>
              <a:cs typeface="Arial" panose="020B0604020202020204" pitchFamily="34" charset="0"/>
            </a:endParaRPr>
          </a:p>
        </p:txBody>
      </p:sp>
      <p:pic>
        <p:nvPicPr>
          <p:cNvPr id="8203" name="Picture 34" descr="advisorgu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62700" y="1981200"/>
            <a:ext cx="27813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Table 13"/>
          <p:cNvGraphicFramePr>
            <a:graphicFrameLocks noGrp="1"/>
          </p:cNvGraphicFramePr>
          <p:nvPr>
            <p:custDataLst>
              <p:tags r:id="rId8"/>
            </p:custDataLst>
            <p:extLst>
              <p:ext uri="{D42A27DB-BD31-4B8C-83A1-F6EECF244321}">
                <p14:modId xmlns:p14="http://schemas.microsoft.com/office/powerpoint/2010/main" val="2024479279"/>
              </p:ext>
            </p:extLst>
          </p:nvPr>
        </p:nvGraphicFramePr>
        <p:xfrm>
          <a:off x="1143000" y="2362200"/>
          <a:ext cx="5184000" cy="2891790"/>
        </p:xfrm>
        <a:graphic>
          <a:graphicData uri="http://schemas.openxmlformats.org/drawingml/2006/table">
            <a:tbl>
              <a:tblPr firstRow="1" bandRow="1">
                <a:tableStyleId>{5C22544A-7EE6-4342-B048-85BDC9FD1C3A}</a:tableStyleId>
              </a:tblPr>
              <a:tblGrid>
                <a:gridCol w="2257543">
                  <a:extLst>
                    <a:ext uri="{9D8B030D-6E8A-4147-A177-3AD203B41FA5}">
                      <a16:colId xmlns:a16="http://schemas.microsoft.com/office/drawing/2014/main" val="20000"/>
                    </a:ext>
                  </a:extLst>
                </a:gridCol>
                <a:gridCol w="1505037">
                  <a:extLst>
                    <a:ext uri="{9D8B030D-6E8A-4147-A177-3AD203B41FA5}">
                      <a16:colId xmlns:a16="http://schemas.microsoft.com/office/drawing/2014/main" val="20001"/>
                    </a:ext>
                  </a:extLst>
                </a:gridCol>
                <a:gridCol w="1421420">
                  <a:extLst>
                    <a:ext uri="{9D8B030D-6E8A-4147-A177-3AD203B41FA5}">
                      <a16:colId xmlns:a16="http://schemas.microsoft.com/office/drawing/2014/main" val="20002"/>
                    </a:ext>
                  </a:extLst>
                </a:gridCol>
              </a:tblGrid>
              <a:tr h="605790">
                <a:tc>
                  <a:txBody>
                    <a:bodyPr/>
                    <a:lstStyle/>
                    <a:p>
                      <a:endParaRPr lang="en-CA" sz="2400" dirty="0">
                        <a:latin typeface="Arial" panose="020B0604020202020204" pitchFamily="34" charset="0"/>
                        <a:cs typeface="Arial" panose="020B0604020202020204" pitchFamily="34" charset="0"/>
                      </a:endParaRPr>
                    </a:p>
                  </a:txBody>
                  <a:tcPr anchor="ctr">
                    <a:solidFill>
                      <a:srgbClr val="658237"/>
                    </a:solidFill>
                  </a:tcPr>
                </a:tc>
                <a:tc>
                  <a:txBody>
                    <a:bodyPr/>
                    <a:lstStyle/>
                    <a:p>
                      <a:pPr algn="l"/>
                      <a:r>
                        <a:rPr lang="en-US" sz="1600" b="1" dirty="0">
                          <a:solidFill>
                            <a:schemeClr val="bg1"/>
                          </a:solidFill>
                          <a:latin typeface="Arial" panose="020B0604020202020204" pitchFamily="34" charset="0"/>
                          <a:cs typeface="Arial" panose="020B0604020202020204" pitchFamily="34" charset="0"/>
                        </a:rPr>
                        <a:t>Before</a:t>
                      </a:r>
                      <a:r>
                        <a:rPr lang="en-US" sz="1600" b="1" baseline="0" dirty="0">
                          <a:solidFill>
                            <a:schemeClr val="bg1"/>
                          </a:solidFill>
                          <a:latin typeface="Arial" panose="020B0604020202020204" pitchFamily="34" charset="0"/>
                          <a:cs typeface="Arial" panose="020B0604020202020204" pitchFamily="34" charset="0"/>
                        </a:rPr>
                        <a:t> RRSP Contribution</a:t>
                      </a:r>
                      <a:endParaRPr lang="en-CA" sz="1600" b="1" dirty="0">
                        <a:solidFill>
                          <a:schemeClr val="bg1"/>
                        </a:solidFill>
                        <a:latin typeface="Arial" panose="020B0604020202020204" pitchFamily="34" charset="0"/>
                        <a:cs typeface="Arial" panose="020B0604020202020204" pitchFamily="34" charset="0"/>
                      </a:endParaRPr>
                    </a:p>
                  </a:txBody>
                  <a:tcPr anchor="ctr">
                    <a:solidFill>
                      <a:srgbClr val="65823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baseline="0" dirty="0">
                          <a:solidFill>
                            <a:schemeClr val="bg1"/>
                          </a:solidFill>
                          <a:latin typeface="Arial" panose="020B0604020202020204" pitchFamily="34" charset="0"/>
                          <a:cs typeface="Arial" panose="020B0604020202020204" pitchFamily="34" charset="0"/>
                        </a:rPr>
                        <a:t>After RRSP Contribution</a:t>
                      </a:r>
                      <a:endParaRPr lang="en-CA" sz="1600" b="1" dirty="0">
                        <a:solidFill>
                          <a:schemeClr val="bg1"/>
                        </a:solidFill>
                        <a:latin typeface="Arial" panose="020B0604020202020204" pitchFamily="34" charset="0"/>
                        <a:cs typeface="Arial" panose="020B0604020202020204" pitchFamily="34" charset="0"/>
                      </a:endParaRPr>
                    </a:p>
                  </a:txBody>
                  <a:tcPr anchor="ctr">
                    <a:solidFill>
                      <a:srgbClr val="658237"/>
                    </a:solidFill>
                  </a:tcPr>
                </a:tc>
                <a:extLst>
                  <a:ext uri="{0D108BD9-81ED-4DB2-BD59-A6C34878D82A}">
                    <a16:rowId xmlns:a16="http://schemas.microsoft.com/office/drawing/2014/main" val="10000"/>
                  </a:ext>
                </a:extLst>
              </a:tr>
              <a:tr h="452195">
                <a:tc>
                  <a:txBody>
                    <a:bodyPr/>
                    <a:lstStyle/>
                    <a:p>
                      <a:r>
                        <a:rPr lang="en-US" sz="2400" dirty="0">
                          <a:solidFill>
                            <a:schemeClr val="tx1"/>
                          </a:solidFill>
                          <a:latin typeface="Arial" panose="020B0604020202020204" pitchFamily="34" charset="0"/>
                          <a:cs typeface="Arial" panose="020B0604020202020204" pitchFamily="34" charset="0"/>
                        </a:rPr>
                        <a:t>Gross pay</a:t>
                      </a:r>
                      <a:endParaRPr lang="en-CA" sz="2400" dirty="0">
                        <a:solidFill>
                          <a:schemeClr val="tx1"/>
                        </a:solidFill>
                        <a:latin typeface="Arial" panose="020B0604020202020204" pitchFamily="34" charset="0"/>
                        <a:cs typeface="Arial" panose="020B0604020202020204" pitchFamily="34" charset="0"/>
                      </a:endParaRPr>
                    </a:p>
                  </a:txBody>
                  <a:tcPr anchor="ctr">
                    <a:solidFill>
                      <a:srgbClr val="97B071">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tabLst/>
                      </a:pPr>
                      <a:r>
                        <a:rPr kumimoji="0" lang="en-US" sz="2400" b="0" i="0" u="none" strike="noStrike" cap="none" normalizeH="0" baseline="0" dirty="0">
                          <a:ln>
                            <a:noFill/>
                          </a:ln>
                          <a:solidFill>
                            <a:schemeClr val="tx1"/>
                          </a:solidFill>
                          <a:effectLst/>
                          <a:latin typeface="Arial" panose="020B0604020202020204" pitchFamily="34" charset="0"/>
                          <a:ea typeface="Arial Regular" charset="0"/>
                          <a:cs typeface="Arial" panose="020B0604020202020204" pitchFamily="34" charset="0"/>
                        </a:rPr>
                        <a:t>$ 1500</a:t>
                      </a:r>
                    </a:p>
                  </a:txBody>
                  <a:tcPr anchor="ctr">
                    <a:solidFill>
                      <a:srgbClr val="97B071">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tabLst/>
                      </a:pPr>
                      <a:r>
                        <a:rPr kumimoji="0" lang="en-US" sz="2400" b="0" i="0" u="none" strike="noStrike" cap="none" normalizeH="0" baseline="0" dirty="0">
                          <a:ln>
                            <a:noFill/>
                          </a:ln>
                          <a:solidFill>
                            <a:schemeClr val="tx1"/>
                          </a:solidFill>
                          <a:effectLst/>
                          <a:latin typeface="Arial" charset="0"/>
                          <a:ea typeface="Arial Regular" charset="0"/>
                        </a:rPr>
                        <a:t>$ 1500</a:t>
                      </a:r>
                    </a:p>
                  </a:txBody>
                  <a:tcPr anchor="ctr">
                    <a:solidFill>
                      <a:srgbClr val="97B071">
                        <a:alpha val="50000"/>
                      </a:srgbClr>
                    </a:solidFill>
                  </a:tcPr>
                </a:tc>
                <a:extLst>
                  <a:ext uri="{0D108BD9-81ED-4DB2-BD59-A6C34878D82A}">
                    <a16:rowId xmlns:a16="http://schemas.microsoft.com/office/drawing/2014/main" val="10001"/>
                  </a:ext>
                </a:extLst>
              </a:tr>
              <a:tr h="452195">
                <a:tc>
                  <a:txBody>
                    <a:bodyPr/>
                    <a:lstStyle/>
                    <a:p>
                      <a:r>
                        <a:rPr lang="en-US" sz="2400" dirty="0">
                          <a:latin typeface="Arial" panose="020B0604020202020204" pitchFamily="34" charset="0"/>
                          <a:cs typeface="Arial" panose="020B0604020202020204" pitchFamily="34" charset="0"/>
                        </a:rPr>
                        <a:t>Minus RRSP</a:t>
                      </a:r>
                      <a:endParaRPr lang="en-CA" sz="2400" dirty="0">
                        <a:latin typeface="Arial" panose="020B0604020202020204" pitchFamily="34" charset="0"/>
                        <a:cs typeface="Arial" panose="020B0604020202020204" pitchFamily="34" charset="0"/>
                      </a:endParaRPr>
                    </a:p>
                  </a:txBody>
                  <a:tcPr anchor="ctr">
                    <a:solidFill>
                      <a:srgbClr val="F7DF9F">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tabLst/>
                      </a:pPr>
                      <a:r>
                        <a:rPr kumimoji="0" lang="en-US" sz="2400" b="0" i="0" u="none" strike="noStrike" cap="none" normalizeH="0" baseline="0" dirty="0">
                          <a:ln>
                            <a:noFill/>
                          </a:ln>
                          <a:solidFill>
                            <a:schemeClr val="tx1"/>
                          </a:solidFill>
                          <a:effectLst/>
                          <a:latin typeface="Arial" panose="020B0604020202020204" pitchFamily="34" charset="0"/>
                          <a:ea typeface="Arial Regular" charset="0"/>
                          <a:cs typeface="Arial" panose="020B0604020202020204" pitchFamily="34" charset="0"/>
                        </a:rPr>
                        <a:t>$       0</a:t>
                      </a:r>
                    </a:p>
                  </a:txBody>
                  <a:tcPr anchor="ctr">
                    <a:solidFill>
                      <a:srgbClr val="F7DF9F">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tabLst/>
                      </a:pPr>
                      <a:r>
                        <a:rPr kumimoji="0" lang="en-US" sz="2400" b="0" i="0" u="none" strike="noStrike" cap="none" normalizeH="0" baseline="0" dirty="0">
                          <a:ln>
                            <a:noFill/>
                          </a:ln>
                          <a:solidFill>
                            <a:schemeClr val="tx1"/>
                          </a:solidFill>
                          <a:effectLst/>
                          <a:latin typeface="Arial" charset="0"/>
                          <a:ea typeface="Arial Regular" charset="0"/>
                        </a:rPr>
                        <a:t>$   100</a:t>
                      </a:r>
                    </a:p>
                  </a:txBody>
                  <a:tcPr anchor="ctr">
                    <a:solidFill>
                      <a:srgbClr val="F7DF9F">
                        <a:alpha val="50000"/>
                      </a:srgbClr>
                    </a:solidFill>
                  </a:tcPr>
                </a:tc>
                <a:extLst>
                  <a:ext uri="{0D108BD9-81ED-4DB2-BD59-A6C34878D82A}">
                    <a16:rowId xmlns:a16="http://schemas.microsoft.com/office/drawing/2014/main" val="10002"/>
                  </a:ext>
                </a:extLst>
              </a:tr>
              <a:tr h="452195">
                <a:tc>
                  <a:txBody>
                    <a:bodyPr/>
                    <a:lstStyle/>
                    <a:p>
                      <a:r>
                        <a:rPr lang="en-US" sz="2400" dirty="0">
                          <a:latin typeface="Arial" panose="020B0604020202020204" pitchFamily="34" charset="0"/>
                          <a:cs typeface="Arial" panose="020B0604020202020204" pitchFamily="34" charset="0"/>
                        </a:rPr>
                        <a:t>Taxable</a:t>
                      </a:r>
                      <a:r>
                        <a:rPr lang="en-US" sz="2400" baseline="0" dirty="0">
                          <a:latin typeface="Arial" panose="020B0604020202020204" pitchFamily="34" charset="0"/>
                          <a:cs typeface="Arial" panose="020B0604020202020204" pitchFamily="34" charset="0"/>
                        </a:rPr>
                        <a:t> pay</a:t>
                      </a:r>
                      <a:endParaRPr lang="en-CA" sz="2400" dirty="0">
                        <a:latin typeface="Arial" panose="020B0604020202020204" pitchFamily="34" charset="0"/>
                        <a:cs typeface="Arial" panose="020B0604020202020204" pitchFamily="34" charset="0"/>
                      </a:endParaRPr>
                    </a:p>
                  </a:txBody>
                  <a:tcPr anchor="ctr">
                    <a:solidFill>
                      <a:srgbClr val="97B071">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tabLst/>
                      </a:pPr>
                      <a:r>
                        <a:rPr kumimoji="0" lang="en-US" sz="2400" b="0" i="0" u="none" strike="noStrike" cap="none" normalizeH="0" baseline="0" dirty="0">
                          <a:ln>
                            <a:noFill/>
                          </a:ln>
                          <a:solidFill>
                            <a:schemeClr val="tx1"/>
                          </a:solidFill>
                          <a:effectLst/>
                          <a:latin typeface="Arial" panose="020B0604020202020204" pitchFamily="34" charset="0"/>
                          <a:ea typeface="Arial Regular" charset="0"/>
                          <a:cs typeface="Arial" panose="020B0604020202020204" pitchFamily="34" charset="0"/>
                        </a:rPr>
                        <a:t>$ 1500</a:t>
                      </a:r>
                    </a:p>
                  </a:txBody>
                  <a:tcPr anchor="ctr">
                    <a:solidFill>
                      <a:srgbClr val="97B071">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tabLst/>
                      </a:pPr>
                      <a:r>
                        <a:rPr kumimoji="0" lang="en-US" sz="2400" b="0" i="0" u="none" strike="noStrike" cap="none" normalizeH="0" baseline="0" dirty="0">
                          <a:ln>
                            <a:noFill/>
                          </a:ln>
                          <a:solidFill>
                            <a:schemeClr val="tx1"/>
                          </a:solidFill>
                          <a:effectLst/>
                          <a:latin typeface="Arial" charset="0"/>
                          <a:ea typeface="Arial Regular" charset="0"/>
                        </a:rPr>
                        <a:t>$ 1400</a:t>
                      </a:r>
                    </a:p>
                  </a:txBody>
                  <a:tcPr anchor="ctr">
                    <a:solidFill>
                      <a:srgbClr val="97B071">
                        <a:alpha val="50000"/>
                      </a:srgbClr>
                    </a:solidFill>
                  </a:tcPr>
                </a:tc>
                <a:extLst>
                  <a:ext uri="{0D108BD9-81ED-4DB2-BD59-A6C34878D82A}">
                    <a16:rowId xmlns:a16="http://schemas.microsoft.com/office/drawing/2014/main" val="10003"/>
                  </a:ext>
                </a:extLst>
              </a:tr>
              <a:tr h="452195">
                <a:tc>
                  <a:txBody>
                    <a:bodyPr/>
                    <a:lstStyle/>
                    <a:p>
                      <a:r>
                        <a:rPr lang="en-US" sz="2400" dirty="0">
                          <a:latin typeface="Arial" panose="020B0604020202020204" pitchFamily="34" charset="0"/>
                          <a:cs typeface="Arial" panose="020B0604020202020204" pitchFamily="34" charset="0"/>
                        </a:rPr>
                        <a:t>Tax</a:t>
                      </a:r>
                      <a:r>
                        <a:rPr lang="en-US" sz="2400" baseline="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25%*</a:t>
                      </a:r>
                      <a:endParaRPr lang="en-CA" sz="2400" dirty="0">
                        <a:solidFill>
                          <a:schemeClr val="tx1"/>
                        </a:solidFill>
                        <a:latin typeface="Arial" panose="020B0604020202020204" pitchFamily="34" charset="0"/>
                        <a:cs typeface="Arial" panose="020B0604020202020204" pitchFamily="34" charset="0"/>
                      </a:endParaRPr>
                    </a:p>
                  </a:txBody>
                  <a:tcPr anchor="ctr">
                    <a:solidFill>
                      <a:srgbClr val="F7DF9F">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tabLst/>
                      </a:pPr>
                      <a:r>
                        <a:rPr kumimoji="0" lang="en-US" sz="2400" b="0" i="0" u="none" strike="noStrike" cap="none" normalizeH="0" baseline="0" dirty="0">
                          <a:ln>
                            <a:noFill/>
                          </a:ln>
                          <a:solidFill>
                            <a:schemeClr val="tx1"/>
                          </a:solidFill>
                          <a:effectLst/>
                          <a:latin typeface="Arial" panose="020B0604020202020204" pitchFamily="34" charset="0"/>
                          <a:ea typeface="Arial Regular" charset="0"/>
                          <a:cs typeface="Arial" panose="020B0604020202020204" pitchFamily="34" charset="0"/>
                        </a:rPr>
                        <a:t>$ (375)</a:t>
                      </a:r>
                    </a:p>
                  </a:txBody>
                  <a:tcPr anchor="ctr">
                    <a:solidFill>
                      <a:srgbClr val="F7DF9F">
                        <a:alpha val="50000"/>
                      </a:srgbClr>
                    </a:solidFill>
                  </a:tcPr>
                </a:tc>
                <a:tc>
                  <a:txBody>
                    <a:bodyPr/>
                    <a:lstStyle/>
                    <a:p>
                      <a:pPr marL="0" marR="0" lvl="0" indent="0" algn="r" defTabSz="914400" rtl="0" eaLnBrk="1" fontAlgn="base" latinLnBrk="0" hangingPunct="1">
                        <a:lnSpc>
                          <a:spcPct val="100000"/>
                        </a:lnSpc>
                        <a:spcBef>
                          <a:spcPct val="0"/>
                        </a:spcBef>
                        <a:spcAft>
                          <a:spcPct val="60000"/>
                        </a:spcAft>
                        <a:buClr>
                          <a:srgbClr val="345629"/>
                        </a:buClr>
                        <a:buSzPct val="75000"/>
                        <a:buFont typeface="Times" pitchFamily="18" charset="0"/>
                        <a:buNone/>
                        <a:tabLst/>
                      </a:pPr>
                      <a:r>
                        <a:rPr kumimoji="0" lang="en-US" sz="2400" b="0" i="0" u="none" strike="noStrike" cap="none" normalizeH="0" baseline="0" dirty="0">
                          <a:ln>
                            <a:noFill/>
                          </a:ln>
                          <a:solidFill>
                            <a:schemeClr val="tx1"/>
                          </a:solidFill>
                          <a:effectLst/>
                          <a:latin typeface="Arial" charset="0"/>
                          <a:ea typeface="Arial Regular" charset="0"/>
                        </a:rPr>
                        <a:t>  $ (350)</a:t>
                      </a:r>
                    </a:p>
                  </a:txBody>
                  <a:tcPr anchor="ctr">
                    <a:solidFill>
                      <a:srgbClr val="F7DF9F">
                        <a:alpha val="50000"/>
                      </a:srgbClr>
                    </a:solidFill>
                  </a:tcPr>
                </a:tc>
                <a:extLst>
                  <a:ext uri="{0D108BD9-81ED-4DB2-BD59-A6C34878D82A}">
                    <a16:rowId xmlns:a16="http://schemas.microsoft.com/office/drawing/2014/main" val="10004"/>
                  </a:ext>
                </a:extLst>
              </a:tr>
              <a:tr h="452195">
                <a:tc>
                  <a:txBody>
                    <a:bodyPr/>
                    <a:lstStyle/>
                    <a:p>
                      <a:r>
                        <a:rPr lang="en-US" sz="2400" dirty="0">
                          <a:latin typeface="Arial" panose="020B0604020202020204" pitchFamily="34" charset="0"/>
                          <a:cs typeface="Arial" panose="020B0604020202020204" pitchFamily="34" charset="0"/>
                        </a:rPr>
                        <a:t>Net pay</a:t>
                      </a:r>
                      <a:endParaRPr lang="en-CA" sz="2400" dirty="0">
                        <a:latin typeface="Arial" panose="020B0604020202020204" pitchFamily="34" charset="0"/>
                        <a:cs typeface="Arial" panose="020B0604020202020204" pitchFamily="34" charset="0"/>
                      </a:endParaRPr>
                    </a:p>
                  </a:txBody>
                  <a:tcPr anchor="ctr">
                    <a:solidFill>
                      <a:srgbClr val="97B071">
                        <a:alpha val="50000"/>
                      </a:srgb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a:ln>
                            <a:noFill/>
                          </a:ln>
                          <a:solidFill>
                            <a:schemeClr val="tx1"/>
                          </a:solidFill>
                          <a:effectLst/>
                          <a:latin typeface="Arial" panose="020B0604020202020204" pitchFamily="34" charset="0"/>
                          <a:ea typeface="Arial Regular" charset="0"/>
                          <a:cs typeface="Arial" panose="020B0604020202020204" pitchFamily="34" charset="0"/>
                        </a:rPr>
                        <a:t>$ 1125</a:t>
                      </a:r>
                    </a:p>
                  </a:txBody>
                  <a:tcPr anchor="ctr">
                    <a:solidFill>
                      <a:srgbClr val="97B071">
                        <a:alpha val="50000"/>
                      </a:srgb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a:ln>
                            <a:noFill/>
                          </a:ln>
                          <a:solidFill>
                            <a:schemeClr val="tx1"/>
                          </a:solidFill>
                          <a:effectLst/>
                          <a:latin typeface="Arial" charset="0"/>
                          <a:ea typeface="Arial Regular" charset="0"/>
                        </a:rPr>
                        <a:t>$ 1050</a:t>
                      </a:r>
                    </a:p>
                  </a:txBody>
                  <a:tcPr anchor="ctr">
                    <a:solidFill>
                      <a:srgbClr val="97B071">
                        <a:alpha val="50000"/>
                      </a:srgbClr>
                    </a:solidFill>
                  </a:tcPr>
                </a:tc>
                <a:extLst>
                  <a:ext uri="{0D108BD9-81ED-4DB2-BD59-A6C34878D82A}">
                    <a16:rowId xmlns:a16="http://schemas.microsoft.com/office/drawing/2014/main" val="10005"/>
                  </a:ext>
                </a:extLst>
              </a:tr>
            </a:tbl>
          </a:graphicData>
        </a:graphic>
      </p:graphicFrame>
      <p:sp>
        <p:nvSpPr>
          <p:cNvPr id="12" name="Rectangle 34"/>
          <p:cNvSpPr>
            <a:spLocks noChangeArrowheads="1"/>
          </p:cNvSpPr>
          <p:nvPr>
            <p:custDataLst>
              <p:tags r:id="rId9"/>
            </p:custDataLst>
          </p:nvPr>
        </p:nvSpPr>
        <p:spPr bwMode="white">
          <a:xfrm>
            <a:off x="1143000" y="5830888"/>
            <a:ext cx="5029200" cy="399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spcAft>
                <a:spcPct val="0"/>
              </a:spcAft>
              <a:buClrTx/>
              <a:buSzTx/>
              <a:buFontTx/>
              <a:buNone/>
              <a:defRPr/>
            </a:pPr>
            <a:r>
              <a:rPr lang="en-US" dirty="0">
                <a:latin typeface="Arial" panose="020B0604020202020204" pitchFamily="34" charset="0"/>
                <a:cs typeface="Arial" panose="020B0604020202020204" pitchFamily="34" charset="0"/>
              </a:rPr>
              <a:t>* Individual tax rates may vary.</a:t>
            </a:r>
          </a:p>
        </p:txBody>
      </p:sp>
    </p:spTree>
    <p:custDataLst>
      <p:tags r:id="rId1"/>
    </p:custDataLst>
    <p:extLst>
      <p:ext uri="{BB962C8B-B14F-4D97-AF65-F5344CB8AC3E}">
        <p14:creationId xmlns:p14="http://schemas.microsoft.com/office/powerpoint/2010/main" val="2715670870"/>
      </p:ext>
    </p:extLst>
  </p:cSld>
  <p:clrMapOvr>
    <a:masterClrMapping/>
  </p:clrMapOvr>
  <mc:AlternateContent xmlns:mc="http://schemas.openxmlformats.org/markup-compatibility/2006" xmlns:p14="http://schemas.microsoft.com/office/powerpoint/2010/main">
    <mc:Choice Requires="p14">
      <p:transition spd="slow" p14:dur="2000" advTm="35096"/>
    </mc:Choice>
    <mc:Fallback xmlns="">
      <p:transition spd="slow" advTm="3509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custDataLst>
              <p:tags r:id="rId2"/>
            </p:custDataLst>
          </p:nvPr>
        </p:nvSpPr>
        <p:spPr bwMode="auto">
          <a:xfrm>
            <a:off x="990600" y="14859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 typeface="Arial" charset="0"/>
              <a:buNone/>
              <a:defRPr/>
            </a:pPr>
            <a:endParaRPr lang="en-US" dirty="0">
              <a:latin typeface="Arial Regular" charset="0"/>
            </a:endParaRPr>
          </a:p>
        </p:txBody>
      </p:sp>
      <p:sp>
        <p:nvSpPr>
          <p:cNvPr id="10243" name="Rectangle 8"/>
          <p:cNvSpPr>
            <a:spLocks noChangeArrowheads="1"/>
          </p:cNvSpPr>
          <p:nvPr>
            <p:custDataLst>
              <p:tags r:id="rId3"/>
            </p:custDataLst>
          </p:nvPr>
        </p:nvSpPr>
        <p:spPr bwMode="auto">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pPr>
              <a:buFont typeface="Arial" charset="0"/>
              <a:buNone/>
              <a:defRPr/>
            </a:pPr>
            <a:endParaRPr lang="en-US" dirty="0">
              <a:latin typeface="Arial Regular" charset="0"/>
            </a:endParaRPr>
          </a:p>
        </p:txBody>
      </p:sp>
      <p:sp>
        <p:nvSpPr>
          <p:cNvPr id="10244" name="Rectangle 10"/>
          <p:cNvSpPr>
            <a:spLocks noChangeArrowheads="1"/>
          </p:cNvSpPr>
          <p:nvPr>
            <p:custDataLst>
              <p:tags r:id="rId4"/>
            </p:custDataLst>
          </p:nvPr>
        </p:nvSpPr>
        <p:spPr bwMode="auto">
          <a:xfrm>
            <a:off x="0" y="1524000"/>
            <a:ext cx="990600" cy="5334000"/>
          </a:xfrm>
          <a:prstGeom prst="rect">
            <a:avLst/>
          </a:prstGeom>
          <a:gradFill rotWithShape="1">
            <a:gsLst>
              <a:gs pos="0">
                <a:srgbClr val="EAAB00"/>
              </a:gs>
              <a:gs pos="100000">
                <a:srgbClr val="F7DF9F"/>
              </a:gs>
            </a:gsLst>
            <a:lin ang="5400000" scaled="1"/>
          </a:gradFill>
          <a:ln>
            <a:noFill/>
          </a:ln>
        </p:spPr>
        <p:txBody>
          <a:bodyPr wrap="none" anchor="ctr"/>
          <a:lstStyle/>
          <a:p>
            <a:pPr>
              <a:buFont typeface="Arial" charset="0"/>
              <a:buNone/>
              <a:defRPr/>
            </a:pPr>
            <a:endParaRPr lang="en-US" dirty="0">
              <a:latin typeface="Arial Regular" charset="0"/>
            </a:endParaRPr>
          </a:p>
        </p:txBody>
      </p:sp>
      <p:sp>
        <p:nvSpPr>
          <p:cNvPr id="10249" name="Rectangle 10"/>
          <p:cNvSpPr>
            <a:spLocks noGrp="1" noChangeArrowheads="1"/>
          </p:cNvSpPr>
          <p:nvPr>
            <p:ph type="title" idx="4294967295"/>
            <p:custDataLst>
              <p:tags r:id="rId5"/>
            </p:custDataLst>
          </p:nvPr>
        </p:nvSpPr>
        <p:spPr/>
        <p:txBody>
          <a:bodyPr>
            <a:normAutofit/>
          </a:bodyPr>
          <a:lstStyle/>
          <a:p>
            <a:pPr eaLnBrk="1" hangingPunct="1">
              <a:defRPr/>
            </a:pPr>
            <a:r>
              <a:rPr lang="en-US" sz="4000" b="1" dirty="0">
                <a:solidFill>
                  <a:srgbClr val="345629"/>
                </a:solidFill>
                <a:latin typeface="Arial" panose="020B0604020202020204" pitchFamily="34" charset="0"/>
                <a:cs typeface="Arial" panose="020B0604020202020204" pitchFamily="34" charset="0"/>
              </a:rPr>
              <a:t>RRSP Contribution</a:t>
            </a:r>
            <a:r>
              <a:rPr lang="en-US" sz="4000" dirty="0">
                <a:latin typeface="Arial" panose="020B0604020202020204" pitchFamily="34" charset="0"/>
                <a:cs typeface="Arial" panose="020B0604020202020204" pitchFamily="34" charset="0"/>
              </a:rPr>
              <a:t> limit</a:t>
            </a:r>
          </a:p>
        </p:txBody>
      </p:sp>
      <p:sp>
        <p:nvSpPr>
          <p:cNvPr id="9225" name="AutoShape 5"/>
          <p:cNvSpPr>
            <a:spLocks noChangeArrowheads="1"/>
          </p:cNvSpPr>
          <p:nvPr>
            <p:custDataLst>
              <p:tags r:id="rId6"/>
            </p:custDataLst>
          </p:nvPr>
        </p:nvSpPr>
        <p:spPr bwMode="auto">
          <a:xfrm>
            <a:off x="1219200" y="1889125"/>
            <a:ext cx="2209800" cy="1768475"/>
          </a:xfrm>
          <a:prstGeom prst="roundRect">
            <a:avLst>
              <a:gd name="adj" fmla="val 11458"/>
            </a:avLst>
          </a:prstGeom>
          <a:solidFill>
            <a:srgbClr val="FFC000"/>
          </a:solidFill>
          <a:ln>
            <a:noFill/>
          </a:ln>
        </p:spPr>
        <p:txBody>
          <a:bodyPr wrap="none" lIns="0" tIns="0" rIns="0" bIns="0" anchor="ctr" anchorCtr="1"/>
          <a:lstStyle/>
          <a:p>
            <a:pPr algn="ctr" eaLnBrk="0" hangingPunct="0">
              <a:lnSpc>
                <a:spcPts val="3000"/>
              </a:lnSpc>
              <a:spcAft>
                <a:spcPct val="0"/>
              </a:spcAft>
              <a:buFont typeface="Arial" charset="0"/>
              <a:buNone/>
            </a:pPr>
            <a:r>
              <a:rPr lang="en-US" sz="2000" b="1" dirty="0">
                <a:solidFill>
                  <a:srgbClr val="FFFFFF"/>
                </a:solidFill>
                <a:latin typeface="Arial" panose="020B0604020202020204" pitchFamily="34" charset="0"/>
                <a:cs typeface="Arial" panose="020B0604020202020204" pitchFamily="34" charset="0"/>
              </a:rPr>
              <a:t>Lesser of 18%</a:t>
            </a:r>
          </a:p>
          <a:p>
            <a:pPr algn="ctr" eaLnBrk="0" hangingPunct="0">
              <a:lnSpc>
                <a:spcPts val="3000"/>
              </a:lnSpc>
              <a:spcAft>
                <a:spcPct val="0"/>
              </a:spcAft>
              <a:buFont typeface="Arial" charset="0"/>
              <a:buNone/>
            </a:pPr>
            <a:r>
              <a:rPr lang="en-US" sz="2000" b="1" dirty="0">
                <a:solidFill>
                  <a:srgbClr val="FFFFFF"/>
                </a:solidFill>
                <a:latin typeface="Arial" panose="020B0604020202020204" pitchFamily="34" charset="0"/>
                <a:cs typeface="Arial" panose="020B0604020202020204" pitchFamily="34" charset="0"/>
              </a:rPr>
              <a:t>of previous</a:t>
            </a:r>
          </a:p>
          <a:p>
            <a:pPr algn="ctr" eaLnBrk="0" hangingPunct="0">
              <a:lnSpc>
                <a:spcPts val="3000"/>
              </a:lnSpc>
              <a:spcAft>
                <a:spcPct val="0"/>
              </a:spcAft>
              <a:buFont typeface="Arial" charset="0"/>
              <a:buNone/>
            </a:pPr>
            <a:r>
              <a:rPr lang="en-US" sz="2000" b="1" dirty="0">
                <a:solidFill>
                  <a:srgbClr val="FFFFFF"/>
                </a:solidFill>
                <a:latin typeface="Arial" panose="020B0604020202020204" pitchFamily="34" charset="0"/>
                <a:cs typeface="Arial" panose="020B0604020202020204" pitchFamily="34" charset="0"/>
              </a:rPr>
              <a:t>years earnings</a:t>
            </a:r>
          </a:p>
          <a:p>
            <a:pPr algn="ctr" eaLnBrk="0" hangingPunct="0">
              <a:lnSpc>
                <a:spcPts val="3000"/>
              </a:lnSpc>
              <a:spcAft>
                <a:spcPct val="0"/>
              </a:spcAft>
              <a:buFont typeface="Arial" charset="0"/>
              <a:buNone/>
            </a:pPr>
            <a:r>
              <a:rPr lang="en-US" sz="2000" b="1" dirty="0">
                <a:solidFill>
                  <a:srgbClr val="FFFFFF"/>
                </a:solidFill>
                <a:latin typeface="Arial" panose="020B0604020202020204" pitchFamily="34" charset="0"/>
                <a:cs typeface="Arial" panose="020B0604020202020204" pitchFamily="34" charset="0"/>
              </a:rPr>
              <a:t>or $30,780</a:t>
            </a:r>
            <a:endParaRPr lang="en-US" sz="2000" b="1" baseline="50000" dirty="0">
              <a:solidFill>
                <a:srgbClr val="FFFFFF"/>
              </a:solidFill>
              <a:latin typeface="Arial" panose="020B0604020202020204" pitchFamily="34" charset="0"/>
              <a:cs typeface="Arial" panose="020B0604020202020204" pitchFamily="34" charset="0"/>
            </a:endParaRPr>
          </a:p>
        </p:txBody>
      </p:sp>
      <p:sp>
        <p:nvSpPr>
          <p:cNvPr id="9226" name="AutoShape 7"/>
          <p:cNvSpPr>
            <a:spLocks noChangeArrowheads="1"/>
          </p:cNvSpPr>
          <p:nvPr>
            <p:custDataLst>
              <p:tags r:id="rId7"/>
            </p:custDataLst>
          </p:nvPr>
        </p:nvSpPr>
        <p:spPr bwMode="auto">
          <a:xfrm>
            <a:off x="3962400" y="1889125"/>
            <a:ext cx="2209800" cy="1768475"/>
          </a:xfrm>
          <a:prstGeom prst="roundRect">
            <a:avLst>
              <a:gd name="adj" fmla="val 11458"/>
            </a:avLst>
          </a:prstGeom>
          <a:solidFill>
            <a:srgbClr val="658237"/>
          </a:solidFill>
          <a:ln>
            <a:noFill/>
          </a:ln>
        </p:spPr>
        <p:txBody>
          <a:bodyPr wrap="none" lIns="0" tIns="0" rIns="0" bIns="0" anchor="ctr" anchorCtr="1"/>
          <a:lstStyle/>
          <a:p>
            <a:pPr algn="ctr" eaLnBrk="0" hangingPunct="0">
              <a:spcAft>
                <a:spcPct val="0"/>
              </a:spcAft>
              <a:buFont typeface="Arial" charset="0"/>
              <a:buNone/>
            </a:pPr>
            <a:r>
              <a:rPr lang="en-US" sz="2400" b="1" dirty="0">
                <a:solidFill>
                  <a:srgbClr val="FFFFFF"/>
                </a:solidFill>
                <a:latin typeface="Arial" panose="020B0604020202020204" pitchFamily="34" charset="0"/>
                <a:cs typeface="Arial" panose="020B0604020202020204" pitchFamily="34" charset="0"/>
              </a:rPr>
              <a:t>Unused</a:t>
            </a:r>
          </a:p>
          <a:p>
            <a:pPr algn="ctr" eaLnBrk="0" hangingPunct="0">
              <a:spcAft>
                <a:spcPct val="0"/>
              </a:spcAft>
              <a:buFont typeface="Arial" charset="0"/>
              <a:buNone/>
            </a:pPr>
            <a:r>
              <a:rPr lang="en-US" sz="2400" b="1" dirty="0">
                <a:solidFill>
                  <a:srgbClr val="FFFFFF"/>
                </a:solidFill>
                <a:latin typeface="Arial" panose="020B0604020202020204" pitchFamily="34" charset="0"/>
                <a:cs typeface="Arial" panose="020B0604020202020204" pitchFamily="34" charset="0"/>
              </a:rPr>
              <a:t>RRSP</a:t>
            </a:r>
          </a:p>
          <a:p>
            <a:pPr algn="ctr" eaLnBrk="0" hangingPunct="0">
              <a:spcAft>
                <a:spcPct val="0"/>
              </a:spcAft>
              <a:buFont typeface="Arial" charset="0"/>
              <a:buNone/>
            </a:pPr>
            <a:r>
              <a:rPr lang="en-US" sz="2400" b="1" dirty="0">
                <a:solidFill>
                  <a:srgbClr val="FFFFFF"/>
                </a:solidFill>
                <a:latin typeface="Arial" panose="020B0604020202020204" pitchFamily="34" charset="0"/>
                <a:cs typeface="Arial" panose="020B0604020202020204" pitchFamily="34" charset="0"/>
              </a:rPr>
              <a:t>Room (if any)</a:t>
            </a:r>
            <a:endParaRPr lang="en-US" sz="2400" b="1" baseline="50000" dirty="0">
              <a:solidFill>
                <a:srgbClr val="FFFFFF"/>
              </a:solidFill>
              <a:latin typeface="Arial" panose="020B0604020202020204" pitchFamily="34" charset="0"/>
              <a:cs typeface="Arial" panose="020B0604020202020204" pitchFamily="34" charset="0"/>
            </a:endParaRPr>
          </a:p>
        </p:txBody>
      </p:sp>
      <p:sp>
        <p:nvSpPr>
          <p:cNvPr id="9227" name="Text Box 8"/>
          <p:cNvSpPr txBox="1">
            <a:spLocks noChangeArrowheads="1"/>
          </p:cNvSpPr>
          <p:nvPr>
            <p:custDataLst>
              <p:tags r:id="rId8"/>
            </p:custDataLst>
          </p:nvPr>
        </p:nvSpPr>
        <p:spPr bwMode="auto">
          <a:xfrm>
            <a:off x="3352800" y="2270125"/>
            <a:ext cx="685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pPr>
            <a:r>
              <a:rPr lang="en-US" sz="6200" dirty="0">
                <a:solidFill>
                  <a:srgbClr val="000000"/>
                </a:solidFill>
                <a:ea typeface="Arial Regular" charset="0"/>
              </a:rPr>
              <a:t>+</a:t>
            </a:r>
            <a:endParaRPr lang="en-CA" sz="6200" dirty="0">
              <a:solidFill>
                <a:srgbClr val="000000"/>
              </a:solidFill>
              <a:ea typeface="Arial Regular" charset="0"/>
            </a:endParaRPr>
          </a:p>
        </p:txBody>
      </p:sp>
      <p:sp>
        <p:nvSpPr>
          <p:cNvPr id="9228" name="Text Box 18"/>
          <p:cNvSpPr txBox="1">
            <a:spLocks noChangeArrowheads="1"/>
          </p:cNvSpPr>
          <p:nvPr>
            <p:custDataLst>
              <p:tags r:id="rId9"/>
            </p:custDataLst>
          </p:nvPr>
        </p:nvSpPr>
        <p:spPr bwMode="auto">
          <a:xfrm>
            <a:off x="4648200" y="4038600"/>
            <a:ext cx="44196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spcAft>
                <a:spcPts val="600"/>
              </a:spcAft>
              <a:buClr>
                <a:srgbClr val="C60C30"/>
              </a:buClr>
              <a:buFont typeface="Arial" charset="0"/>
              <a:buNone/>
            </a:pPr>
            <a:r>
              <a:rPr lang="en-US" sz="1600" dirty="0">
                <a:solidFill>
                  <a:srgbClr val="000000"/>
                </a:solidFill>
                <a:latin typeface="Arial" panose="020B0604020202020204" pitchFamily="34" charset="0"/>
                <a:ea typeface="Arial Regular" charset="0"/>
                <a:cs typeface="Arial" panose="020B0604020202020204" pitchFamily="34" charset="0"/>
              </a:rPr>
              <a:t>You are responsible for monitoring your personal RRSP limit as </a:t>
            </a:r>
            <a:r>
              <a:rPr lang="en-US" sz="1600" dirty="0">
                <a:latin typeface="Arial" panose="020B0604020202020204" pitchFamily="34" charset="0"/>
                <a:ea typeface="Arial Regular" charset="0"/>
                <a:cs typeface="Arial" panose="020B0604020202020204" pitchFamily="34" charset="0"/>
              </a:rPr>
              <a:t>per your </a:t>
            </a:r>
            <a:r>
              <a:rPr lang="en-US" sz="1600" dirty="0">
                <a:solidFill>
                  <a:srgbClr val="000000"/>
                </a:solidFill>
                <a:latin typeface="Arial" panose="020B0604020202020204" pitchFamily="34" charset="0"/>
                <a:ea typeface="Arial Regular" charset="0"/>
                <a:cs typeface="Arial" panose="020B0604020202020204" pitchFamily="34" charset="0"/>
              </a:rPr>
              <a:t>CRA Notice of Assessment</a:t>
            </a:r>
          </a:p>
          <a:p>
            <a:pPr eaLnBrk="1" hangingPunct="1">
              <a:spcAft>
                <a:spcPts val="600"/>
              </a:spcAft>
              <a:buClr>
                <a:srgbClr val="C60C30"/>
              </a:buClr>
              <a:buFont typeface="Arial" charset="0"/>
              <a:buNone/>
            </a:pPr>
            <a:r>
              <a:rPr lang="en-US" sz="1600" dirty="0">
                <a:solidFill>
                  <a:srgbClr val="000000"/>
                </a:solidFill>
                <a:latin typeface="Arial" panose="020B0604020202020204" pitchFamily="34" charset="0"/>
                <a:ea typeface="Arial Regular" charset="0"/>
                <a:cs typeface="Arial" panose="020B0604020202020204" pitchFamily="34" charset="0"/>
              </a:rPr>
              <a:t>For more information about your personal limits visit </a:t>
            </a:r>
            <a:r>
              <a:rPr lang="en-US" sz="1600" b="1" dirty="0">
                <a:solidFill>
                  <a:srgbClr val="000000"/>
                </a:solidFill>
                <a:latin typeface="Arial" panose="020B0604020202020204" pitchFamily="34" charset="0"/>
                <a:ea typeface="Arial Regular" charset="0"/>
                <a:cs typeface="Arial" panose="020B0604020202020204" pitchFamily="34" charset="0"/>
              </a:rPr>
              <a:t>Canada.ca</a:t>
            </a:r>
          </a:p>
        </p:txBody>
      </p:sp>
      <p:graphicFrame>
        <p:nvGraphicFramePr>
          <p:cNvPr id="15" name="Group 28"/>
          <p:cNvGraphicFramePr>
            <a:graphicFrameLocks noGrp="1"/>
          </p:cNvGraphicFramePr>
          <p:nvPr>
            <p:custDataLst>
              <p:tags r:id="rId10"/>
            </p:custDataLst>
            <p:extLst>
              <p:ext uri="{D42A27DB-BD31-4B8C-83A1-F6EECF244321}">
                <p14:modId xmlns:p14="http://schemas.microsoft.com/office/powerpoint/2010/main" val="956816643"/>
              </p:ext>
            </p:extLst>
          </p:nvPr>
        </p:nvGraphicFramePr>
        <p:xfrm>
          <a:off x="1219200" y="4267200"/>
          <a:ext cx="2743200" cy="1828801"/>
        </p:xfrm>
        <a:graphic>
          <a:graphicData uri="http://schemas.openxmlformats.org/drawingml/2006/table">
            <a:tbl>
              <a:tblPr/>
              <a:tblGrid>
                <a:gridCol w="938213">
                  <a:extLst>
                    <a:ext uri="{9D8B030D-6E8A-4147-A177-3AD203B41FA5}">
                      <a16:colId xmlns:a16="http://schemas.microsoft.com/office/drawing/2014/main" val="20000"/>
                    </a:ext>
                  </a:extLst>
                </a:gridCol>
                <a:gridCol w="1804987">
                  <a:extLst>
                    <a:ext uri="{9D8B030D-6E8A-4147-A177-3AD203B41FA5}">
                      <a16:colId xmlns:a16="http://schemas.microsoft.com/office/drawing/2014/main" val="20001"/>
                    </a:ext>
                  </a:extLst>
                </a:gridCol>
              </a:tblGrid>
              <a:tr h="866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i="0" u="none" strike="noStrike" cap="none" normalizeH="0" baseline="0" dirty="0">
                          <a:ln>
                            <a:noFill/>
                          </a:ln>
                          <a:solidFill>
                            <a:srgbClr val="FFFFFF"/>
                          </a:solidFill>
                          <a:effectLst/>
                          <a:latin typeface="Arial" charset="0"/>
                          <a:cs typeface="Arial" charset="0"/>
                        </a:rPr>
                        <a:t>Year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961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dirty="0">
                          <a:ln>
                            <a:noFill/>
                          </a:ln>
                          <a:solidFill>
                            <a:srgbClr val="FFFFFF"/>
                          </a:solidFill>
                          <a:effectLst/>
                          <a:latin typeface="Arial" charset="0"/>
                          <a:cs typeface="Arial" charset="0"/>
                        </a:rPr>
                        <a:t>CRA RRSP Limit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96158"/>
                    </a:solidFill>
                  </a:tcPr>
                </a:tc>
                <a:extLst>
                  <a:ext uri="{0D108BD9-81ED-4DB2-BD59-A6C34878D82A}">
                    <a16:rowId xmlns:a16="http://schemas.microsoft.com/office/drawing/2014/main" val="10000"/>
                  </a:ext>
                </a:extLst>
              </a:tr>
              <a:tr h="481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0" i="0" u="none" strike="noStrike" cap="none" normalizeH="0" baseline="0" dirty="0">
                          <a:ln>
                            <a:noFill/>
                          </a:ln>
                          <a:solidFill>
                            <a:srgbClr val="000000"/>
                          </a:solidFill>
                          <a:effectLst/>
                          <a:latin typeface="Arial" charset="0"/>
                          <a:cs typeface="Arial" charset="0"/>
                        </a:rPr>
                        <a:t>2022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59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0" i="0" u="none" strike="noStrike" cap="none" normalizeH="0" baseline="0" dirty="0">
                          <a:ln>
                            <a:noFill/>
                          </a:ln>
                          <a:solidFill>
                            <a:srgbClr val="000000"/>
                          </a:solidFill>
                          <a:effectLst/>
                          <a:latin typeface="Arial" charset="0"/>
                          <a:cs typeface="Arial" charset="0"/>
                        </a:rPr>
                        <a:t>$29,210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59F99"/>
                    </a:solidFill>
                  </a:tcPr>
                </a:tc>
                <a:extLst>
                  <a:ext uri="{0D108BD9-81ED-4DB2-BD59-A6C34878D82A}">
                    <a16:rowId xmlns:a16="http://schemas.microsoft.com/office/drawing/2014/main" val="10002"/>
                  </a:ext>
                </a:extLst>
              </a:tr>
              <a:tr h="481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rial" charset="0"/>
                          <a:cs typeface="Arial" charset="0"/>
                        </a:rPr>
                        <a:t>2023</a:t>
                      </a:r>
                      <a:endParaRPr kumimoji="0" lang="en-CA" sz="2400" b="1" i="0" u="none" strike="noStrike" cap="none" normalizeH="0" baseline="0" dirty="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rgbClr val="A59F99">
                            <a:tint val="66000"/>
                            <a:satMod val="160000"/>
                          </a:srgbClr>
                        </a:gs>
                        <a:gs pos="50000">
                          <a:srgbClr val="A59F99">
                            <a:tint val="44500"/>
                            <a:satMod val="160000"/>
                          </a:srgbClr>
                        </a:gs>
                        <a:gs pos="100000">
                          <a:srgbClr val="A59F99">
                            <a:tint val="23500"/>
                            <a:satMod val="160000"/>
                          </a:srgbClr>
                        </a:gs>
                      </a:gsLst>
                      <a:lin ang="27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rial" charset="0"/>
                          <a:cs typeface="Arial" charset="0"/>
                        </a:rPr>
                        <a:t>$30,780</a:t>
                      </a:r>
                      <a:endParaRPr kumimoji="0" lang="en-CA" sz="2400" b="1" i="0" u="none" strike="noStrike" cap="none" normalizeH="0" baseline="0" dirty="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rgbClr val="A59F99">
                            <a:tint val="66000"/>
                            <a:satMod val="160000"/>
                          </a:srgbClr>
                        </a:gs>
                        <a:gs pos="50000">
                          <a:srgbClr val="A59F99">
                            <a:tint val="44500"/>
                            <a:satMod val="160000"/>
                          </a:srgbClr>
                        </a:gs>
                        <a:gs pos="100000">
                          <a:srgbClr val="A59F99">
                            <a:tint val="23500"/>
                            <a:satMod val="160000"/>
                          </a:srgbClr>
                        </a:gs>
                      </a:gsLst>
                      <a:lin ang="2700000" scaled="1"/>
                      <a:tileRect/>
                    </a:gradFill>
                  </a:tcPr>
                </a:tc>
                <a:extLst>
                  <a:ext uri="{0D108BD9-81ED-4DB2-BD59-A6C34878D82A}">
                    <a16:rowId xmlns:a16="http://schemas.microsoft.com/office/drawing/2014/main" val="10003"/>
                  </a:ext>
                </a:extLst>
              </a:tr>
            </a:tbl>
          </a:graphicData>
        </a:graphic>
      </p:graphicFrame>
      <p:sp>
        <p:nvSpPr>
          <p:cNvPr id="16" name="Rounded Rectangle 15"/>
          <p:cNvSpPr/>
          <p:nvPr>
            <p:custDataLst>
              <p:tags r:id="rId11"/>
            </p:custDataLst>
          </p:nvPr>
        </p:nvSpPr>
        <p:spPr>
          <a:xfrm>
            <a:off x="1219200" y="4191000"/>
            <a:ext cx="2743200" cy="2362200"/>
          </a:xfrm>
          <a:prstGeom prst="roundRect">
            <a:avLst>
              <a:gd name="adj" fmla="val 10437"/>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endParaRPr lang="en-CA" dirty="0">
              <a:latin typeface="Arial Regular" charset="0"/>
            </a:endParaRPr>
          </a:p>
        </p:txBody>
      </p:sp>
      <p:sp>
        <p:nvSpPr>
          <p:cNvPr id="14" name="Text Box 8"/>
          <p:cNvSpPr txBox="1">
            <a:spLocks noChangeArrowheads="1"/>
          </p:cNvSpPr>
          <p:nvPr>
            <p:custDataLst>
              <p:tags r:id="rId12"/>
            </p:custDataLst>
          </p:nvPr>
        </p:nvSpPr>
        <p:spPr bwMode="auto">
          <a:xfrm>
            <a:off x="6172200" y="2209800"/>
            <a:ext cx="685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pPr>
            <a:r>
              <a:rPr lang="en-US" sz="6200" dirty="0">
                <a:solidFill>
                  <a:srgbClr val="000000"/>
                </a:solidFill>
                <a:ea typeface="Arial Regular" charset="0"/>
              </a:rPr>
              <a:t>-</a:t>
            </a:r>
            <a:endParaRPr lang="en-CA" sz="6200" dirty="0">
              <a:solidFill>
                <a:srgbClr val="000000"/>
              </a:solidFill>
              <a:ea typeface="Arial Regular" charset="0"/>
            </a:endParaRPr>
          </a:p>
        </p:txBody>
      </p:sp>
      <p:sp>
        <p:nvSpPr>
          <p:cNvPr id="18" name="AutoShape 5"/>
          <p:cNvSpPr>
            <a:spLocks noChangeArrowheads="1"/>
          </p:cNvSpPr>
          <p:nvPr>
            <p:custDataLst>
              <p:tags r:id="rId13"/>
            </p:custDataLst>
          </p:nvPr>
        </p:nvSpPr>
        <p:spPr bwMode="auto">
          <a:xfrm>
            <a:off x="6629400" y="1905000"/>
            <a:ext cx="2209800" cy="1768475"/>
          </a:xfrm>
          <a:prstGeom prst="roundRect">
            <a:avLst>
              <a:gd name="adj" fmla="val 11458"/>
            </a:avLst>
          </a:prstGeom>
          <a:solidFill>
            <a:srgbClr val="FFC000"/>
          </a:solidFill>
          <a:ln>
            <a:noFill/>
          </a:ln>
        </p:spPr>
        <p:txBody>
          <a:bodyPr wrap="none" lIns="0" tIns="0" rIns="0" bIns="0" anchor="ctr" anchorCtr="1"/>
          <a:lstStyle/>
          <a:p>
            <a:pPr algn="ctr" eaLnBrk="0" hangingPunct="0">
              <a:lnSpc>
                <a:spcPts val="3000"/>
              </a:lnSpc>
              <a:spcAft>
                <a:spcPct val="0"/>
              </a:spcAft>
              <a:buFont typeface="Arial" charset="0"/>
              <a:buNone/>
            </a:pPr>
            <a:r>
              <a:rPr lang="en-US" sz="2400" b="1" dirty="0">
                <a:solidFill>
                  <a:srgbClr val="FFFFFF"/>
                </a:solidFill>
                <a:latin typeface="Arial" panose="020B0604020202020204" pitchFamily="34" charset="0"/>
                <a:cs typeface="Arial" panose="020B0604020202020204" pitchFamily="34" charset="0"/>
              </a:rPr>
              <a:t>Prior </a:t>
            </a:r>
          </a:p>
          <a:p>
            <a:pPr algn="ctr" eaLnBrk="0" hangingPunct="0">
              <a:lnSpc>
                <a:spcPts val="3000"/>
              </a:lnSpc>
              <a:spcAft>
                <a:spcPct val="0"/>
              </a:spcAft>
              <a:buFont typeface="Arial" charset="0"/>
              <a:buNone/>
            </a:pPr>
            <a:r>
              <a:rPr lang="en-US" sz="2400" b="1" dirty="0">
                <a:solidFill>
                  <a:srgbClr val="FFFFFF"/>
                </a:solidFill>
                <a:latin typeface="Arial" panose="020B0604020202020204" pitchFamily="34" charset="0"/>
                <a:cs typeface="Arial" panose="020B0604020202020204" pitchFamily="34" charset="0"/>
              </a:rPr>
              <a:t>year’s </a:t>
            </a:r>
          </a:p>
          <a:p>
            <a:pPr algn="ctr" eaLnBrk="0" hangingPunct="0">
              <a:lnSpc>
                <a:spcPts val="3000"/>
              </a:lnSpc>
              <a:spcAft>
                <a:spcPct val="0"/>
              </a:spcAft>
              <a:buFont typeface="Arial" charset="0"/>
              <a:buNone/>
            </a:pPr>
            <a:r>
              <a:rPr lang="en-US" sz="2400" b="1" dirty="0">
                <a:solidFill>
                  <a:srgbClr val="FFFFFF"/>
                </a:solidFill>
                <a:latin typeface="Arial" panose="020B0604020202020204" pitchFamily="34" charset="0"/>
                <a:cs typeface="Arial" panose="020B0604020202020204" pitchFamily="34" charset="0"/>
              </a:rPr>
              <a:t>pension </a:t>
            </a:r>
          </a:p>
          <a:p>
            <a:pPr algn="ctr" eaLnBrk="0" hangingPunct="0">
              <a:lnSpc>
                <a:spcPts val="3000"/>
              </a:lnSpc>
              <a:spcAft>
                <a:spcPct val="0"/>
              </a:spcAft>
              <a:buFont typeface="Arial" charset="0"/>
              <a:buNone/>
            </a:pPr>
            <a:r>
              <a:rPr lang="en-US" sz="2400" b="1" dirty="0">
                <a:solidFill>
                  <a:srgbClr val="FFFFFF"/>
                </a:solidFill>
                <a:latin typeface="Arial" panose="020B0604020202020204" pitchFamily="34" charset="0"/>
                <a:cs typeface="Arial" panose="020B0604020202020204" pitchFamily="34" charset="0"/>
              </a:rPr>
              <a:t>adjustment</a:t>
            </a:r>
            <a:endParaRPr lang="en-US" sz="2400" b="1" baseline="50000" dirty="0">
              <a:solidFill>
                <a:srgbClr val="FFFFFF"/>
              </a:solidFill>
              <a:latin typeface="Arial" panose="020B0604020202020204" pitchFamily="34" charset="0"/>
              <a:cs typeface="Arial" panose="020B0604020202020204" pitchFamily="34" charset="0"/>
            </a:endParaRPr>
          </a:p>
        </p:txBody>
      </p:sp>
      <p:sp>
        <p:nvSpPr>
          <p:cNvPr id="19" name="Rectangle 18"/>
          <p:cNvSpPr>
            <a:spLocks noChangeArrowheads="1"/>
          </p:cNvSpPr>
          <p:nvPr>
            <p:custDataLst>
              <p:tags r:id="rId14"/>
            </p:custDataLst>
          </p:nvPr>
        </p:nvSpPr>
        <p:spPr bwMode="auto">
          <a:xfrm>
            <a:off x="0" y="1371600"/>
            <a:ext cx="9144000" cy="228600"/>
          </a:xfrm>
          <a:prstGeom prst="rect">
            <a:avLst/>
          </a:prstGeom>
          <a:solidFill>
            <a:srgbClr val="658237"/>
          </a:solidFill>
          <a:ln w="9525">
            <a:noFill/>
            <a:miter lim="800000"/>
            <a:headEnd/>
            <a:tailEnd/>
          </a:ln>
        </p:spPr>
        <p:txBody>
          <a:bodyPr wrap="none" anchor="ctr"/>
          <a:lstStyle/>
          <a:p>
            <a:pPr>
              <a:defRPr/>
            </a:pPr>
            <a:endParaRPr lang="en-US" dirty="0">
              <a:latin typeface="Arial Regular" charset="0"/>
              <a:ea typeface="Arial Regular" charset="0"/>
            </a:endParaRPr>
          </a:p>
        </p:txBody>
      </p:sp>
    </p:spTree>
    <p:custDataLst>
      <p:tags r:id="rId1"/>
    </p:custDataLst>
    <p:extLst>
      <p:ext uri="{BB962C8B-B14F-4D97-AF65-F5344CB8AC3E}">
        <p14:creationId xmlns:p14="http://schemas.microsoft.com/office/powerpoint/2010/main" val="2689414626"/>
      </p:ext>
    </p:extLst>
  </p:cSld>
  <p:clrMapOvr>
    <a:masterClrMapping/>
  </p:clrMapOvr>
  <mc:AlternateContent xmlns:mc="http://schemas.openxmlformats.org/markup-compatibility/2006" xmlns:p14="http://schemas.microsoft.com/office/powerpoint/2010/main">
    <mc:Choice Requires="p14">
      <p:transition spd="slow" p14:dur="2000" advTm="39585"/>
    </mc:Choice>
    <mc:Fallback xmlns="">
      <p:transition spd="slow" advTm="3958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custDataLst>
              <p:tags r:id="rId2"/>
            </p:custDataLst>
          </p:nvPr>
        </p:nvSpPr>
        <p:spPr bwMode="auto">
          <a:xfrm>
            <a:off x="990600" y="14859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 typeface="Arial" charset="0"/>
              <a:buNone/>
              <a:defRPr/>
            </a:pPr>
            <a:endParaRPr lang="en-US" dirty="0">
              <a:latin typeface="Arial Regular" charset="0"/>
            </a:endParaRPr>
          </a:p>
        </p:txBody>
      </p:sp>
      <p:sp>
        <p:nvSpPr>
          <p:cNvPr id="10243" name="Rectangle 8"/>
          <p:cNvSpPr>
            <a:spLocks noChangeArrowheads="1"/>
          </p:cNvSpPr>
          <p:nvPr>
            <p:custDataLst>
              <p:tags r:id="rId3"/>
            </p:custDataLst>
          </p:nvPr>
        </p:nvSpPr>
        <p:spPr bwMode="auto">
          <a:xfrm>
            <a:off x="0" y="0"/>
            <a:ext cx="9144000" cy="1371600"/>
          </a:xfrm>
          <a:prstGeom prst="rect">
            <a:avLst/>
          </a:prstGeom>
          <a:gradFill rotWithShape="1">
            <a:gsLst>
              <a:gs pos="0">
                <a:srgbClr val="EAAB00"/>
              </a:gs>
              <a:gs pos="100000">
                <a:srgbClr val="F7DF9F"/>
              </a:gs>
            </a:gsLst>
            <a:lin ang="0" scaled="1"/>
          </a:gradFill>
          <a:ln>
            <a:noFill/>
          </a:ln>
        </p:spPr>
        <p:txBody>
          <a:bodyPr wrap="none" anchor="ctr"/>
          <a:lstStyle/>
          <a:p>
            <a:pPr>
              <a:buFont typeface="Arial" charset="0"/>
              <a:buNone/>
              <a:defRPr/>
            </a:pPr>
            <a:endParaRPr lang="en-US" dirty="0">
              <a:latin typeface="Arial Regular" charset="0"/>
            </a:endParaRPr>
          </a:p>
        </p:txBody>
      </p:sp>
      <p:sp>
        <p:nvSpPr>
          <p:cNvPr id="10244" name="Rectangle 10"/>
          <p:cNvSpPr>
            <a:spLocks noChangeArrowheads="1"/>
          </p:cNvSpPr>
          <p:nvPr>
            <p:custDataLst>
              <p:tags r:id="rId4"/>
            </p:custDataLst>
          </p:nvPr>
        </p:nvSpPr>
        <p:spPr bwMode="auto">
          <a:xfrm>
            <a:off x="0" y="1524000"/>
            <a:ext cx="990600" cy="5334000"/>
          </a:xfrm>
          <a:prstGeom prst="rect">
            <a:avLst/>
          </a:prstGeom>
          <a:gradFill rotWithShape="1">
            <a:gsLst>
              <a:gs pos="0">
                <a:srgbClr val="EAAB00"/>
              </a:gs>
              <a:gs pos="100000">
                <a:srgbClr val="F7DF9F"/>
              </a:gs>
            </a:gsLst>
            <a:lin ang="5400000" scaled="1"/>
          </a:gradFill>
          <a:ln>
            <a:noFill/>
          </a:ln>
        </p:spPr>
        <p:txBody>
          <a:bodyPr wrap="none" anchor="ctr"/>
          <a:lstStyle/>
          <a:p>
            <a:pPr>
              <a:buFont typeface="Arial" charset="0"/>
              <a:buNone/>
              <a:defRPr/>
            </a:pPr>
            <a:endParaRPr lang="en-US" dirty="0">
              <a:latin typeface="Arial Regular" charset="0"/>
            </a:endParaRPr>
          </a:p>
        </p:txBody>
      </p:sp>
      <p:sp>
        <p:nvSpPr>
          <p:cNvPr id="10249" name="Rectangle 10"/>
          <p:cNvSpPr>
            <a:spLocks noGrp="1" noChangeArrowheads="1"/>
          </p:cNvSpPr>
          <p:nvPr>
            <p:ph type="title" idx="4294967295"/>
            <p:custDataLst>
              <p:tags r:id="rId5"/>
            </p:custDataLst>
          </p:nvPr>
        </p:nvSpPr>
        <p:spPr/>
        <p:txBody>
          <a:bodyPr>
            <a:normAutofit/>
          </a:bodyPr>
          <a:lstStyle/>
          <a:p>
            <a:pPr eaLnBrk="1" hangingPunct="1">
              <a:defRPr/>
            </a:pPr>
            <a:r>
              <a:rPr lang="en-US" sz="4000" b="1" dirty="0">
                <a:latin typeface="Arial" panose="020B0604020202020204" pitchFamily="34" charset="0"/>
                <a:cs typeface="Arial" panose="020B0604020202020204" pitchFamily="34" charset="0"/>
              </a:rPr>
              <a:t>TFSA Contribution</a:t>
            </a:r>
            <a:r>
              <a:rPr lang="en-US" sz="4000" dirty="0">
                <a:latin typeface="Arial" panose="020B0604020202020204" pitchFamily="34" charset="0"/>
                <a:cs typeface="Arial" panose="020B0604020202020204" pitchFamily="34" charset="0"/>
              </a:rPr>
              <a:t> limit</a:t>
            </a:r>
          </a:p>
        </p:txBody>
      </p:sp>
      <p:sp>
        <p:nvSpPr>
          <p:cNvPr id="9225" name="AutoShape 5"/>
          <p:cNvSpPr>
            <a:spLocks noChangeArrowheads="1"/>
          </p:cNvSpPr>
          <p:nvPr>
            <p:custDataLst>
              <p:tags r:id="rId6"/>
            </p:custDataLst>
          </p:nvPr>
        </p:nvSpPr>
        <p:spPr bwMode="auto">
          <a:xfrm>
            <a:off x="1219200" y="1889125"/>
            <a:ext cx="2209800" cy="1768475"/>
          </a:xfrm>
          <a:prstGeom prst="roundRect">
            <a:avLst>
              <a:gd name="adj" fmla="val 11458"/>
            </a:avLst>
          </a:prstGeom>
          <a:solidFill>
            <a:srgbClr val="F0C040"/>
          </a:solidFill>
          <a:ln>
            <a:noFill/>
          </a:ln>
          <a:extLst>
            <a:ext uri="{91240B29-F687-4F45-9708-019B960494DF}">
              <a14:hiddenLine xmlns:a14="http://schemas.microsoft.com/office/drawing/2010/main" w="12700">
                <a:solidFill>
                  <a:srgbClr val="000000"/>
                </a:solidFill>
                <a:round/>
                <a:headEnd/>
                <a:tailEnd/>
              </a14:hiddenLine>
            </a:ext>
          </a:extLst>
        </p:spPr>
        <p:txBody>
          <a:bodyPr wrap="none" lIns="0" tIns="0" rIns="0" bIns="0" anchor="ctr" anchorCtr="1"/>
          <a:lstStyle/>
          <a:p>
            <a:pPr algn="ctr" eaLnBrk="0" hangingPunct="0">
              <a:lnSpc>
                <a:spcPts val="3000"/>
              </a:lnSpc>
              <a:spcAft>
                <a:spcPct val="0"/>
              </a:spcAft>
              <a:buFont typeface="Arial" charset="0"/>
              <a:buNone/>
            </a:pPr>
            <a:r>
              <a:rPr lang="en-US" sz="2400" b="1" dirty="0">
                <a:solidFill>
                  <a:schemeClr val="bg1"/>
                </a:solidFill>
                <a:latin typeface="Arial" panose="020B0604020202020204" pitchFamily="34" charset="0"/>
                <a:cs typeface="Arial" panose="020B0604020202020204" pitchFamily="34" charset="0"/>
              </a:rPr>
              <a:t>This year’s </a:t>
            </a:r>
          </a:p>
          <a:p>
            <a:pPr algn="ctr" eaLnBrk="0" hangingPunct="0">
              <a:lnSpc>
                <a:spcPts val="3000"/>
              </a:lnSpc>
              <a:spcAft>
                <a:spcPct val="0"/>
              </a:spcAft>
              <a:buFont typeface="Arial" charset="0"/>
              <a:buNone/>
            </a:pPr>
            <a:r>
              <a:rPr lang="en-US" sz="2400" b="1" dirty="0">
                <a:solidFill>
                  <a:schemeClr val="bg1"/>
                </a:solidFill>
                <a:latin typeface="Arial" panose="020B0604020202020204" pitchFamily="34" charset="0"/>
                <a:cs typeface="Arial" panose="020B0604020202020204" pitchFamily="34" charset="0"/>
              </a:rPr>
              <a:t>Contribution</a:t>
            </a:r>
          </a:p>
          <a:p>
            <a:pPr algn="ctr" eaLnBrk="0" hangingPunct="0">
              <a:lnSpc>
                <a:spcPts val="3000"/>
              </a:lnSpc>
              <a:spcAft>
                <a:spcPct val="0"/>
              </a:spcAft>
              <a:buFont typeface="Arial" charset="0"/>
              <a:buNone/>
            </a:pPr>
            <a:r>
              <a:rPr lang="en-US" sz="2400" b="1" dirty="0">
                <a:solidFill>
                  <a:schemeClr val="bg1"/>
                </a:solidFill>
                <a:latin typeface="Arial" panose="020B0604020202020204" pitchFamily="34" charset="0"/>
                <a:cs typeface="Arial" panose="020B0604020202020204" pitchFamily="34" charset="0"/>
              </a:rPr>
              <a:t>limit</a:t>
            </a:r>
          </a:p>
        </p:txBody>
      </p:sp>
      <p:sp>
        <p:nvSpPr>
          <p:cNvPr id="9226" name="AutoShape 7"/>
          <p:cNvSpPr>
            <a:spLocks noChangeArrowheads="1"/>
          </p:cNvSpPr>
          <p:nvPr>
            <p:custDataLst>
              <p:tags r:id="rId7"/>
            </p:custDataLst>
          </p:nvPr>
        </p:nvSpPr>
        <p:spPr bwMode="auto">
          <a:xfrm>
            <a:off x="3962400" y="1889125"/>
            <a:ext cx="2209800" cy="1768475"/>
          </a:xfrm>
          <a:prstGeom prst="roundRect">
            <a:avLst>
              <a:gd name="adj" fmla="val 11458"/>
            </a:avLst>
          </a:prstGeom>
          <a:solidFill>
            <a:srgbClr val="345629"/>
          </a:solidFill>
          <a:ln>
            <a:noFill/>
          </a:ln>
          <a:extLst>
            <a:ext uri="{91240B29-F687-4F45-9708-019B960494DF}">
              <a14:hiddenLine xmlns:a14="http://schemas.microsoft.com/office/drawing/2010/main" w="12700">
                <a:solidFill>
                  <a:srgbClr val="000000"/>
                </a:solidFill>
                <a:round/>
                <a:headEnd/>
                <a:tailEnd/>
              </a14:hiddenLine>
            </a:ext>
          </a:extLst>
        </p:spPr>
        <p:txBody>
          <a:bodyPr wrap="none" lIns="0" tIns="0" rIns="0" bIns="0" anchor="ctr" anchorCtr="1"/>
          <a:lstStyle/>
          <a:p>
            <a:pPr algn="ctr" eaLnBrk="0" hangingPunct="0">
              <a:spcAft>
                <a:spcPct val="0"/>
              </a:spcAft>
              <a:buFont typeface="Arial" charset="0"/>
              <a:buNone/>
            </a:pPr>
            <a:r>
              <a:rPr lang="en-US" sz="2400" b="1" dirty="0">
                <a:solidFill>
                  <a:schemeClr val="bg1"/>
                </a:solidFill>
                <a:latin typeface="Arial" panose="020B0604020202020204" pitchFamily="34" charset="0"/>
                <a:cs typeface="Arial" panose="020B0604020202020204" pitchFamily="34" charset="0"/>
              </a:rPr>
              <a:t>Unused</a:t>
            </a:r>
          </a:p>
          <a:p>
            <a:pPr algn="ctr" eaLnBrk="0" hangingPunct="0">
              <a:spcAft>
                <a:spcPct val="0"/>
              </a:spcAft>
              <a:buFont typeface="Arial" charset="0"/>
              <a:buNone/>
            </a:pPr>
            <a:r>
              <a:rPr lang="en-US" sz="2400" b="1" dirty="0">
                <a:solidFill>
                  <a:schemeClr val="bg1"/>
                </a:solidFill>
                <a:latin typeface="Arial" panose="020B0604020202020204" pitchFamily="34" charset="0"/>
                <a:cs typeface="Arial" panose="020B0604020202020204" pitchFamily="34" charset="0"/>
              </a:rPr>
              <a:t>TFSA Room </a:t>
            </a:r>
          </a:p>
          <a:p>
            <a:pPr algn="ctr" eaLnBrk="0" hangingPunct="0">
              <a:spcAft>
                <a:spcPct val="0"/>
              </a:spcAft>
              <a:buFont typeface="Arial" charset="0"/>
              <a:buNone/>
            </a:pPr>
            <a:r>
              <a:rPr lang="en-US" sz="2400" b="1" dirty="0">
                <a:solidFill>
                  <a:schemeClr val="bg1"/>
                </a:solidFill>
                <a:latin typeface="Arial" panose="020B0604020202020204" pitchFamily="34" charset="0"/>
                <a:cs typeface="Arial" panose="020B0604020202020204" pitchFamily="34" charset="0"/>
              </a:rPr>
              <a:t>(if any) from </a:t>
            </a:r>
          </a:p>
          <a:p>
            <a:pPr algn="ctr" eaLnBrk="0" hangingPunct="0">
              <a:spcAft>
                <a:spcPct val="0"/>
              </a:spcAft>
              <a:buFont typeface="Arial" charset="0"/>
              <a:buNone/>
            </a:pPr>
            <a:r>
              <a:rPr lang="en-US" sz="2400" b="1" dirty="0">
                <a:solidFill>
                  <a:schemeClr val="bg1"/>
                </a:solidFill>
                <a:latin typeface="Arial" panose="020B0604020202020204" pitchFamily="34" charset="0"/>
                <a:cs typeface="Arial" panose="020B0604020202020204" pitchFamily="34" charset="0"/>
              </a:rPr>
              <a:t>prior years</a:t>
            </a:r>
          </a:p>
          <a:p>
            <a:pPr algn="ctr" eaLnBrk="0" hangingPunct="0">
              <a:spcAft>
                <a:spcPct val="0"/>
              </a:spcAft>
              <a:buFont typeface="Arial" charset="0"/>
              <a:buNone/>
            </a:pPr>
            <a:endParaRPr lang="en-US" sz="2400" b="1" baseline="50000" dirty="0">
              <a:solidFill>
                <a:srgbClr val="FFFFFF"/>
              </a:solidFill>
              <a:latin typeface="Arial" panose="020B0604020202020204" pitchFamily="34" charset="0"/>
              <a:cs typeface="Arial" panose="020B0604020202020204" pitchFamily="34" charset="0"/>
            </a:endParaRPr>
          </a:p>
        </p:txBody>
      </p:sp>
      <p:sp>
        <p:nvSpPr>
          <p:cNvPr id="9227" name="Text Box 8"/>
          <p:cNvSpPr txBox="1">
            <a:spLocks noChangeArrowheads="1"/>
          </p:cNvSpPr>
          <p:nvPr>
            <p:custDataLst>
              <p:tags r:id="rId8"/>
            </p:custDataLst>
          </p:nvPr>
        </p:nvSpPr>
        <p:spPr bwMode="auto">
          <a:xfrm>
            <a:off x="3352800" y="2270125"/>
            <a:ext cx="685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pPr>
            <a:r>
              <a:rPr lang="en-US" sz="6200" dirty="0">
                <a:solidFill>
                  <a:srgbClr val="000000"/>
                </a:solidFill>
                <a:ea typeface="Arial Regular" charset="0"/>
              </a:rPr>
              <a:t>+</a:t>
            </a:r>
            <a:endParaRPr lang="en-CA" sz="6200" dirty="0">
              <a:solidFill>
                <a:srgbClr val="000000"/>
              </a:solidFill>
              <a:ea typeface="Arial Regular" charset="0"/>
            </a:endParaRPr>
          </a:p>
        </p:txBody>
      </p:sp>
      <p:graphicFrame>
        <p:nvGraphicFramePr>
          <p:cNvPr id="15" name="Group 28"/>
          <p:cNvGraphicFramePr>
            <a:graphicFrameLocks noGrp="1"/>
          </p:cNvGraphicFramePr>
          <p:nvPr>
            <p:custDataLst>
              <p:tags r:id="rId9"/>
            </p:custDataLst>
            <p:extLst>
              <p:ext uri="{D42A27DB-BD31-4B8C-83A1-F6EECF244321}">
                <p14:modId xmlns:p14="http://schemas.microsoft.com/office/powerpoint/2010/main" val="3348769575"/>
              </p:ext>
            </p:extLst>
          </p:nvPr>
        </p:nvGraphicFramePr>
        <p:xfrm>
          <a:off x="1219200" y="4267200"/>
          <a:ext cx="2743200" cy="1828801"/>
        </p:xfrm>
        <a:graphic>
          <a:graphicData uri="http://schemas.openxmlformats.org/drawingml/2006/table">
            <a:tbl>
              <a:tblPr/>
              <a:tblGrid>
                <a:gridCol w="938213">
                  <a:extLst>
                    <a:ext uri="{9D8B030D-6E8A-4147-A177-3AD203B41FA5}">
                      <a16:colId xmlns:a16="http://schemas.microsoft.com/office/drawing/2014/main" val="20000"/>
                    </a:ext>
                  </a:extLst>
                </a:gridCol>
                <a:gridCol w="1804987">
                  <a:extLst>
                    <a:ext uri="{9D8B030D-6E8A-4147-A177-3AD203B41FA5}">
                      <a16:colId xmlns:a16="http://schemas.microsoft.com/office/drawing/2014/main" val="20001"/>
                    </a:ext>
                  </a:extLst>
                </a:gridCol>
              </a:tblGrid>
              <a:tr h="866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2400" b="1" i="0" u="none" strike="noStrike" cap="none" normalizeH="0" baseline="0" dirty="0">
                          <a:ln>
                            <a:noFill/>
                          </a:ln>
                          <a:solidFill>
                            <a:schemeClr val="bg1"/>
                          </a:solidFill>
                          <a:effectLst/>
                          <a:latin typeface="Arial" charset="0"/>
                          <a:cs typeface="Arial" charset="0"/>
                        </a:rPr>
                        <a:t>Year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0606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i="0" u="none" strike="noStrike" cap="none" normalizeH="0" baseline="0" dirty="0">
                          <a:ln>
                            <a:noFill/>
                          </a:ln>
                          <a:solidFill>
                            <a:schemeClr val="bg1"/>
                          </a:solidFill>
                          <a:effectLst/>
                          <a:latin typeface="Arial" charset="0"/>
                          <a:cs typeface="Arial" charset="0"/>
                        </a:rPr>
                        <a:t>CRA TFSA Limit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06060"/>
                    </a:solidFill>
                  </a:tcPr>
                </a:tc>
                <a:extLst>
                  <a:ext uri="{0D108BD9-81ED-4DB2-BD59-A6C34878D82A}">
                    <a16:rowId xmlns:a16="http://schemas.microsoft.com/office/drawing/2014/main" val="10000"/>
                  </a:ext>
                </a:extLst>
              </a:tr>
              <a:tr h="481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0" i="0" u="none" strike="noStrike" cap="none" normalizeH="0" baseline="0" dirty="0">
                          <a:ln>
                            <a:noFill/>
                          </a:ln>
                          <a:solidFill>
                            <a:schemeClr val="tx1"/>
                          </a:solidFill>
                          <a:effectLst/>
                          <a:latin typeface="Arial" charset="0"/>
                          <a:cs typeface="Arial" charset="0"/>
                        </a:rPr>
                        <a:t>2022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0" i="0" u="none" strike="noStrike" cap="none" normalizeH="0" baseline="0" dirty="0">
                          <a:ln>
                            <a:noFill/>
                          </a:ln>
                          <a:solidFill>
                            <a:schemeClr val="tx1"/>
                          </a:solidFill>
                          <a:effectLst/>
                          <a:latin typeface="Arial" charset="0"/>
                          <a:cs typeface="Arial" charset="0"/>
                        </a:rPr>
                        <a:t>$6,000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1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i="0" u="none" strike="noStrike" cap="none" normalizeH="0" baseline="0" dirty="0">
                          <a:ln>
                            <a:noFill/>
                          </a:ln>
                          <a:solidFill>
                            <a:schemeClr val="tx1"/>
                          </a:solidFill>
                          <a:effectLst/>
                          <a:latin typeface="Arial" charset="0"/>
                          <a:cs typeface="Arial" charset="0"/>
                        </a:rPr>
                        <a:t>2023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400" b="1" i="0" u="none" strike="noStrike" cap="none" normalizeH="0" baseline="0" dirty="0">
                          <a:ln>
                            <a:noFill/>
                          </a:ln>
                          <a:solidFill>
                            <a:schemeClr val="tx1"/>
                          </a:solidFill>
                          <a:effectLst/>
                          <a:latin typeface="Arial" charset="0"/>
                          <a:cs typeface="Arial" charset="0"/>
                        </a:rPr>
                        <a:t>$6,500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solidFill>
                  </a:tcPr>
                </a:tc>
                <a:extLst>
                  <a:ext uri="{0D108BD9-81ED-4DB2-BD59-A6C34878D82A}">
                    <a16:rowId xmlns:a16="http://schemas.microsoft.com/office/drawing/2014/main" val="10002"/>
                  </a:ext>
                </a:extLst>
              </a:tr>
            </a:tbl>
          </a:graphicData>
        </a:graphic>
      </p:graphicFrame>
      <p:sp>
        <p:nvSpPr>
          <p:cNvPr id="16" name="Rounded Rectangle 15"/>
          <p:cNvSpPr/>
          <p:nvPr>
            <p:custDataLst>
              <p:tags r:id="rId10"/>
            </p:custDataLst>
          </p:nvPr>
        </p:nvSpPr>
        <p:spPr>
          <a:xfrm>
            <a:off x="1219200" y="4191000"/>
            <a:ext cx="2743200" cy="1981200"/>
          </a:xfrm>
          <a:prstGeom prst="roundRect">
            <a:avLst>
              <a:gd name="adj" fmla="val 10437"/>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endParaRPr lang="en-CA" dirty="0">
              <a:latin typeface="Arial Regular" charset="0"/>
            </a:endParaRPr>
          </a:p>
        </p:txBody>
      </p:sp>
      <p:sp>
        <p:nvSpPr>
          <p:cNvPr id="14" name="Text Box 8"/>
          <p:cNvSpPr txBox="1">
            <a:spLocks noChangeArrowheads="1"/>
          </p:cNvSpPr>
          <p:nvPr>
            <p:custDataLst>
              <p:tags r:id="rId11"/>
            </p:custDataLst>
          </p:nvPr>
        </p:nvSpPr>
        <p:spPr bwMode="auto">
          <a:xfrm>
            <a:off x="6096000" y="2209800"/>
            <a:ext cx="685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chemeClr val="bg1"/>
              </a:buClr>
              <a:buSzPct val="75000"/>
              <a:buFont typeface="Arial" charset="0"/>
              <a:buChar char="•"/>
              <a:defRPr>
                <a:solidFill>
                  <a:schemeClr val="tx1"/>
                </a:solidFill>
                <a:latin typeface="Arial" charset="0"/>
                <a:ea typeface="ＭＳ Ｐゴシック" pitchFamily="34" charset="-128"/>
              </a:defRPr>
            </a:lvl9pPr>
          </a:lstStyle>
          <a:p>
            <a:pPr eaLnBrk="1" hangingPunct="1">
              <a:buFont typeface="Arial" charset="0"/>
              <a:buNone/>
            </a:pPr>
            <a:r>
              <a:rPr lang="en-US" sz="6200" dirty="0">
                <a:solidFill>
                  <a:srgbClr val="000000"/>
                </a:solidFill>
                <a:ea typeface="Arial Regular" charset="0"/>
              </a:rPr>
              <a:t>+</a:t>
            </a:r>
            <a:endParaRPr lang="en-CA" sz="6200" dirty="0">
              <a:solidFill>
                <a:srgbClr val="000000"/>
              </a:solidFill>
              <a:ea typeface="Arial Regular" charset="0"/>
            </a:endParaRPr>
          </a:p>
        </p:txBody>
      </p:sp>
      <p:sp>
        <p:nvSpPr>
          <p:cNvPr id="18" name="AutoShape 5"/>
          <p:cNvSpPr>
            <a:spLocks noChangeArrowheads="1"/>
          </p:cNvSpPr>
          <p:nvPr>
            <p:custDataLst>
              <p:tags r:id="rId12"/>
            </p:custDataLst>
          </p:nvPr>
        </p:nvSpPr>
        <p:spPr bwMode="auto">
          <a:xfrm>
            <a:off x="6629400" y="1905000"/>
            <a:ext cx="2209800" cy="1768475"/>
          </a:xfrm>
          <a:prstGeom prst="roundRect">
            <a:avLst>
              <a:gd name="adj" fmla="val 11458"/>
            </a:avLst>
          </a:prstGeom>
          <a:solidFill>
            <a:srgbClr val="F4D06C"/>
          </a:solidFill>
          <a:ln>
            <a:noFill/>
          </a:ln>
        </p:spPr>
        <p:txBody>
          <a:bodyPr wrap="none" lIns="0" tIns="0" rIns="0" bIns="0" anchor="ctr" anchorCtr="1"/>
          <a:lstStyle/>
          <a:p>
            <a:pPr algn="ctr" eaLnBrk="0" hangingPunct="0">
              <a:lnSpc>
                <a:spcPts val="3000"/>
              </a:lnSpc>
              <a:spcAft>
                <a:spcPct val="0"/>
              </a:spcAft>
              <a:buFont typeface="Arial" charset="0"/>
              <a:buNone/>
            </a:pPr>
            <a:r>
              <a:rPr lang="en-US" sz="2400" b="1" dirty="0">
                <a:solidFill>
                  <a:srgbClr val="FFFFFF"/>
                </a:solidFill>
                <a:latin typeface="Arial" panose="020B0604020202020204" pitchFamily="34" charset="0"/>
                <a:cs typeface="Arial" panose="020B0604020202020204" pitchFamily="34" charset="0"/>
              </a:rPr>
              <a:t> </a:t>
            </a:r>
          </a:p>
          <a:p>
            <a:pPr algn="ctr" eaLnBrk="0" hangingPunct="0">
              <a:lnSpc>
                <a:spcPts val="3000"/>
              </a:lnSpc>
              <a:spcAft>
                <a:spcPct val="0"/>
              </a:spcAft>
              <a:buFont typeface="Arial" charset="0"/>
              <a:buNone/>
            </a:pPr>
            <a:r>
              <a:rPr lang="en-US" sz="2400" b="1" dirty="0">
                <a:solidFill>
                  <a:schemeClr val="bg1"/>
                </a:solidFill>
                <a:latin typeface="Arial" panose="020B0604020202020204" pitchFamily="34" charset="0"/>
                <a:cs typeface="Arial" panose="020B0604020202020204" pitchFamily="34" charset="0"/>
              </a:rPr>
              <a:t>Withdrawals </a:t>
            </a:r>
          </a:p>
          <a:p>
            <a:pPr algn="ctr" eaLnBrk="0" hangingPunct="0">
              <a:lnSpc>
                <a:spcPts val="3000"/>
              </a:lnSpc>
              <a:spcAft>
                <a:spcPct val="0"/>
              </a:spcAft>
              <a:buFont typeface="Arial" charset="0"/>
              <a:buNone/>
            </a:pPr>
            <a:r>
              <a:rPr lang="en-US" sz="2400" b="1" dirty="0">
                <a:solidFill>
                  <a:schemeClr val="bg1"/>
                </a:solidFill>
                <a:latin typeface="Arial" panose="020B0604020202020204" pitchFamily="34" charset="0"/>
                <a:cs typeface="Arial" panose="020B0604020202020204" pitchFamily="34" charset="0"/>
              </a:rPr>
              <a:t>from prior </a:t>
            </a:r>
          </a:p>
          <a:p>
            <a:pPr algn="ctr" eaLnBrk="0" hangingPunct="0">
              <a:lnSpc>
                <a:spcPts val="3000"/>
              </a:lnSpc>
              <a:spcAft>
                <a:spcPct val="0"/>
              </a:spcAft>
              <a:buFont typeface="Arial" charset="0"/>
              <a:buNone/>
            </a:pPr>
            <a:r>
              <a:rPr lang="en-US" sz="2400" b="1" dirty="0">
                <a:solidFill>
                  <a:schemeClr val="bg1"/>
                </a:solidFill>
                <a:latin typeface="Arial" panose="020B0604020202020204" pitchFamily="34" charset="0"/>
                <a:cs typeface="Arial" panose="020B0604020202020204" pitchFamily="34" charset="0"/>
              </a:rPr>
              <a:t>year</a:t>
            </a:r>
          </a:p>
          <a:p>
            <a:pPr algn="ctr" eaLnBrk="0" hangingPunct="0">
              <a:lnSpc>
                <a:spcPts val="3000"/>
              </a:lnSpc>
              <a:spcAft>
                <a:spcPct val="0"/>
              </a:spcAft>
              <a:buFont typeface="Arial" charset="0"/>
              <a:buNone/>
            </a:pPr>
            <a:endParaRPr lang="en-US" sz="2400" b="1" baseline="50000" dirty="0">
              <a:solidFill>
                <a:srgbClr val="FFFFFF"/>
              </a:solidFill>
              <a:latin typeface="Arial" panose="020B0604020202020204" pitchFamily="34" charset="0"/>
              <a:cs typeface="Arial" panose="020B0604020202020204" pitchFamily="34" charset="0"/>
            </a:endParaRPr>
          </a:p>
        </p:txBody>
      </p:sp>
      <p:sp>
        <p:nvSpPr>
          <p:cNvPr id="17" name="Rectangle 16"/>
          <p:cNvSpPr>
            <a:spLocks noChangeArrowheads="1"/>
          </p:cNvSpPr>
          <p:nvPr>
            <p:custDataLst>
              <p:tags r:id="rId13"/>
            </p:custDataLst>
          </p:nvPr>
        </p:nvSpPr>
        <p:spPr bwMode="auto">
          <a:xfrm>
            <a:off x="0" y="1371600"/>
            <a:ext cx="9144000" cy="228600"/>
          </a:xfrm>
          <a:prstGeom prst="rect">
            <a:avLst/>
          </a:prstGeom>
          <a:solidFill>
            <a:srgbClr val="658237"/>
          </a:solidFill>
          <a:ln w="9525">
            <a:noFill/>
            <a:miter lim="800000"/>
            <a:headEnd/>
            <a:tailEnd/>
          </a:ln>
        </p:spPr>
        <p:txBody>
          <a:bodyPr wrap="none" anchor="ctr"/>
          <a:lstStyle/>
          <a:p>
            <a:pPr>
              <a:defRPr/>
            </a:pPr>
            <a:endParaRPr lang="en-US" dirty="0">
              <a:latin typeface="Arial Regular" charset="0"/>
              <a:ea typeface="Arial Regular" charset="0"/>
            </a:endParaRPr>
          </a:p>
        </p:txBody>
      </p:sp>
    </p:spTree>
    <p:custDataLst>
      <p:tags r:id="rId1"/>
    </p:custDataLst>
    <p:extLst>
      <p:ext uri="{BB962C8B-B14F-4D97-AF65-F5344CB8AC3E}">
        <p14:creationId xmlns:p14="http://schemas.microsoft.com/office/powerpoint/2010/main" val="1559161208"/>
      </p:ext>
    </p:extLst>
  </p:cSld>
  <p:clrMapOvr>
    <a:masterClrMapping/>
  </p:clrMapOvr>
  <mc:AlternateContent xmlns:mc="http://schemas.openxmlformats.org/markup-compatibility/2006" xmlns:p14="http://schemas.microsoft.com/office/powerpoint/2010/main">
    <mc:Choice Requires="p14">
      <p:transition spd="slow" p14:dur="2000" advTm="33123"/>
    </mc:Choice>
    <mc:Fallback xmlns="">
      <p:transition spd="slow" advTm="3312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custDataLst>
              <p:tags r:id="rId2"/>
            </p:custDataLst>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0243" name="Rectangle 8"/>
          <p:cNvSpPr>
            <a:spLocks noChangeArrowheads="1"/>
          </p:cNvSpPr>
          <p:nvPr>
            <p:custDataLst>
              <p:tags r:id="rId3"/>
            </p:custDataLst>
          </p:nvPr>
        </p:nvSpPr>
        <p:spPr bwMode="auto">
          <a:xfrm>
            <a:off x="-27432"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0244" name="Rectangle 10"/>
          <p:cNvSpPr>
            <a:spLocks noChangeArrowheads="1"/>
          </p:cNvSpPr>
          <p:nvPr>
            <p:custDataLst>
              <p:tags r:id="rId4"/>
            </p:custDataLst>
          </p:nvPr>
        </p:nvSpPr>
        <p:spPr bwMode="auto">
          <a:xfrm>
            <a:off x="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pic>
        <p:nvPicPr>
          <p:cNvPr id="10248" name="Picture 3" descr="my_savings™"/>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81800" y="5943600"/>
            <a:ext cx="21812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Rectangle 6"/>
          <p:cNvSpPr>
            <a:spLocks noGrp="1" noChangeArrowheads="1"/>
          </p:cNvSpPr>
          <p:nvPr>
            <p:ph type="title"/>
            <p:custDataLst>
              <p:tags r:id="rId5"/>
            </p:custDataLst>
          </p:nvPr>
        </p:nvSpPr>
        <p:spPr>
          <a:xfrm>
            <a:off x="381000" y="0"/>
            <a:ext cx="7772400" cy="1243013"/>
          </a:xfrm>
        </p:spPr>
        <p:txBody>
          <a:bodyPr/>
          <a:lstStyle/>
          <a:p>
            <a:r>
              <a:rPr lang="en-US" dirty="0">
                <a:latin typeface="Arial" panose="020B0604020202020204" pitchFamily="34" charset="0"/>
                <a:cs typeface="Arial" panose="020B0604020202020204" pitchFamily="34" charset="0"/>
              </a:rPr>
              <a:t>Choice of two </a:t>
            </a:r>
            <a:r>
              <a:rPr lang="en-US" sz="4800" b="1" dirty="0">
                <a:solidFill>
                  <a:srgbClr val="658237"/>
                </a:solidFill>
                <a:latin typeface="Arial" panose="020B0604020202020204" pitchFamily="34" charset="0"/>
                <a:cs typeface="Arial" panose="020B0604020202020204" pitchFamily="34" charset="0"/>
              </a:rPr>
              <a:t>accounts</a:t>
            </a:r>
            <a:endParaRPr lang="en-US" sz="4400" b="1" dirty="0">
              <a:solidFill>
                <a:srgbClr val="345629"/>
              </a:solidFill>
              <a:latin typeface="Arial" panose="020B0604020202020204" pitchFamily="34" charset="0"/>
              <a:cs typeface="Arial" panose="020B0604020202020204" pitchFamily="34" charset="0"/>
            </a:endParaRPr>
          </a:p>
        </p:txBody>
      </p:sp>
      <p:sp>
        <p:nvSpPr>
          <p:cNvPr id="27" name="Rounded Rectangle 26"/>
          <p:cNvSpPr/>
          <p:nvPr>
            <p:custDataLst>
              <p:tags r:id="rId6"/>
            </p:custDataLst>
          </p:nvPr>
        </p:nvSpPr>
        <p:spPr>
          <a:xfrm>
            <a:off x="1676400" y="1812925"/>
            <a:ext cx="2438400" cy="876300"/>
          </a:xfrm>
          <a:prstGeom prst="roundRect">
            <a:avLst/>
          </a:prstGeom>
          <a:solidFill>
            <a:srgbClr val="F0C040"/>
          </a:solidFill>
          <a:ln w="38100" cap="sq">
            <a:solidFill>
              <a:srgbClr val="345629"/>
            </a:solidFill>
            <a:prstDash val="solid"/>
            <a:miter lim="800000"/>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charset="0"/>
              <a:buNone/>
              <a:defRPr/>
            </a:pPr>
            <a:r>
              <a:rPr lang="en-US" sz="2400" dirty="0">
                <a:solidFill>
                  <a:schemeClr val="tx1"/>
                </a:solidFill>
                <a:latin typeface="Arial" panose="020B0604020202020204" pitchFamily="34" charset="0"/>
                <a:cs typeface="Arial" panose="020B0604020202020204" pitchFamily="34" charset="0"/>
              </a:rPr>
              <a:t>Group RRSP</a:t>
            </a:r>
          </a:p>
        </p:txBody>
      </p:sp>
      <p:sp>
        <p:nvSpPr>
          <p:cNvPr id="28" name="Rounded Rectangle 27"/>
          <p:cNvSpPr/>
          <p:nvPr>
            <p:custDataLst>
              <p:tags r:id="rId7"/>
            </p:custDataLst>
          </p:nvPr>
        </p:nvSpPr>
        <p:spPr>
          <a:xfrm>
            <a:off x="5715000" y="1812925"/>
            <a:ext cx="2438400" cy="876300"/>
          </a:xfrm>
          <a:prstGeom prst="roundRect">
            <a:avLst/>
          </a:prstGeom>
          <a:solidFill>
            <a:srgbClr val="F0C040"/>
          </a:solidFill>
          <a:ln w="38100" cap="sq">
            <a:solidFill>
              <a:srgbClr val="345629"/>
            </a:solidFill>
            <a:prstDash val="solid"/>
            <a:miter lim="800000"/>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charset="0"/>
              <a:buNone/>
              <a:defRPr/>
            </a:pPr>
            <a:r>
              <a:rPr lang="en-US" sz="2000" dirty="0">
                <a:solidFill>
                  <a:schemeClr val="tx1"/>
                </a:solidFill>
                <a:latin typeface="Arial" panose="020B0604020202020204" pitchFamily="34" charset="0"/>
                <a:cs typeface="Arial" panose="020B0604020202020204" pitchFamily="34" charset="0"/>
              </a:rPr>
              <a:t>Tax-Free Savings Account (TFSA)</a:t>
            </a:r>
          </a:p>
        </p:txBody>
      </p:sp>
      <p:sp>
        <p:nvSpPr>
          <p:cNvPr id="30" name="Rounded Rectangle 29"/>
          <p:cNvSpPr/>
          <p:nvPr>
            <p:custDataLst>
              <p:tags r:id="rId8"/>
            </p:custDataLst>
          </p:nvPr>
        </p:nvSpPr>
        <p:spPr>
          <a:xfrm>
            <a:off x="1295400" y="2933700"/>
            <a:ext cx="3352800" cy="2857500"/>
          </a:xfrm>
          <a:prstGeom prst="roundRect">
            <a:avLst/>
          </a:prstGeom>
          <a:solidFill>
            <a:srgbClr val="F0C040"/>
          </a:solidFill>
          <a:ln w="38100" cap="sq">
            <a:solidFill>
              <a:srgbClr val="345629"/>
            </a:solidFill>
            <a:prstDash val="solid"/>
            <a:miter lim="800000"/>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77800" indent="-177800">
              <a:spcBef>
                <a:spcPct val="50000"/>
              </a:spcBef>
              <a:spcAft>
                <a:spcPct val="0"/>
              </a:spcAft>
              <a:buClrTx/>
              <a:buSzTx/>
              <a:buFontTx/>
              <a:buChar char="•"/>
              <a:defRPr/>
            </a:pPr>
            <a:r>
              <a:rPr lang="en-US" sz="1750" dirty="0">
                <a:solidFill>
                  <a:schemeClr val="tx1"/>
                </a:solidFill>
                <a:latin typeface="Arial" panose="020B0604020202020204" pitchFamily="34" charset="0"/>
                <a:cs typeface="Arial" panose="020B0604020202020204" pitchFamily="34" charset="0"/>
              </a:rPr>
              <a:t>Tax-deductible savings</a:t>
            </a:r>
          </a:p>
          <a:p>
            <a:pPr marL="177800" indent="-177800">
              <a:spcBef>
                <a:spcPct val="50000"/>
              </a:spcBef>
              <a:spcAft>
                <a:spcPct val="0"/>
              </a:spcAft>
              <a:buClrTx/>
              <a:buSzTx/>
              <a:buFontTx/>
              <a:buChar char="•"/>
              <a:defRPr/>
            </a:pPr>
            <a:r>
              <a:rPr lang="en-US" sz="1750" dirty="0">
                <a:solidFill>
                  <a:schemeClr val="tx1"/>
                </a:solidFill>
                <a:latin typeface="Arial" panose="020B0604020202020204" pitchFamily="34" charset="0"/>
                <a:cs typeface="Arial" panose="020B0604020202020204" pitchFamily="34" charset="0"/>
              </a:rPr>
              <a:t>Tax-sheltered earnings</a:t>
            </a:r>
          </a:p>
          <a:p>
            <a:pPr marL="177800" indent="-177800">
              <a:spcBef>
                <a:spcPct val="50000"/>
              </a:spcBef>
              <a:spcAft>
                <a:spcPct val="0"/>
              </a:spcAft>
              <a:buClrTx/>
              <a:buSzTx/>
              <a:buFontTx/>
              <a:buChar char="•"/>
              <a:defRPr/>
            </a:pPr>
            <a:r>
              <a:rPr lang="en-US" sz="1750" dirty="0">
                <a:solidFill>
                  <a:schemeClr val="tx1"/>
                </a:solidFill>
                <a:latin typeface="Arial" panose="020B0604020202020204" pitchFamily="34" charset="0"/>
                <a:cs typeface="Arial" panose="020B0604020202020204" pitchFamily="34" charset="0"/>
              </a:rPr>
              <a:t>Contribute up to RRSP limit</a:t>
            </a:r>
          </a:p>
          <a:p>
            <a:pPr marL="177800" indent="-177800">
              <a:spcBef>
                <a:spcPct val="50000"/>
              </a:spcBef>
              <a:spcAft>
                <a:spcPct val="0"/>
              </a:spcAft>
              <a:buClrTx/>
              <a:buSzTx/>
              <a:buFontTx/>
              <a:buChar char="•"/>
              <a:defRPr/>
            </a:pPr>
            <a:r>
              <a:rPr lang="en-US" sz="1750" dirty="0">
                <a:solidFill>
                  <a:schemeClr val="tx1"/>
                </a:solidFill>
                <a:latin typeface="Arial" panose="020B0604020202020204" pitchFamily="34" charset="0"/>
                <a:cs typeface="Arial" panose="020B0604020202020204" pitchFamily="34" charset="0"/>
              </a:rPr>
              <a:t>Withdrawals are subject to withholding tax</a:t>
            </a:r>
          </a:p>
          <a:p>
            <a:pPr marL="177800" indent="-177800">
              <a:spcBef>
                <a:spcPct val="50000"/>
              </a:spcBef>
              <a:spcAft>
                <a:spcPct val="0"/>
              </a:spcAft>
              <a:buClrTx/>
              <a:buSzTx/>
              <a:buFontTx/>
              <a:buChar char="•"/>
              <a:defRPr/>
            </a:pPr>
            <a:r>
              <a:rPr lang="en-US" sz="1750" dirty="0">
                <a:solidFill>
                  <a:schemeClr val="tx1"/>
                </a:solidFill>
                <a:latin typeface="Arial" panose="020B0604020202020204" pitchFamily="34" charset="0"/>
                <a:cs typeface="Arial" panose="020B0604020202020204" pitchFamily="34" charset="0"/>
              </a:rPr>
              <a:t>Ideal for retirement savings</a:t>
            </a:r>
          </a:p>
        </p:txBody>
      </p:sp>
      <p:sp>
        <p:nvSpPr>
          <p:cNvPr id="31" name="Rounded Rectangle 30"/>
          <p:cNvSpPr/>
          <p:nvPr>
            <p:custDataLst>
              <p:tags r:id="rId9"/>
            </p:custDataLst>
          </p:nvPr>
        </p:nvSpPr>
        <p:spPr>
          <a:xfrm>
            <a:off x="5257800" y="2933700"/>
            <a:ext cx="3352800" cy="2857500"/>
          </a:xfrm>
          <a:prstGeom prst="roundRect">
            <a:avLst/>
          </a:prstGeom>
          <a:solidFill>
            <a:srgbClr val="F0C040"/>
          </a:solidFill>
          <a:ln w="38100" cap="sq">
            <a:solidFill>
              <a:srgbClr val="345629"/>
            </a:solidFill>
            <a:prstDash val="solid"/>
            <a:miter lim="800000"/>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77800" indent="-177800">
              <a:lnSpc>
                <a:spcPct val="120000"/>
              </a:lnSpc>
              <a:spcAft>
                <a:spcPct val="0"/>
              </a:spcAft>
              <a:buClrTx/>
              <a:buSzTx/>
              <a:buFontTx/>
              <a:buChar char="•"/>
              <a:defRPr/>
            </a:pPr>
            <a:r>
              <a:rPr lang="en-US" sz="1750" dirty="0">
                <a:solidFill>
                  <a:schemeClr val="tx1"/>
                </a:solidFill>
                <a:latin typeface="Arial" panose="020B0604020202020204" pitchFamily="34" charset="0"/>
                <a:cs typeface="Arial" panose="020B0604020202020204" pitchFamily="34" charset="0"/>
              </a:rPr>
              <a:t>No tax-deductibility, but tax sheltering</a:t>
            </a:r>
          </a:p>
          <a:p>
            <a:pPr marL="177800" indent="-177800">
              <a:lnSpc>
                <a:spcPct val="120000"/>
              </a:lnSpc>
              <a:spcAft>
                <a:spcPct val="0"/>
              </a:spcAft>
              <a:buClrTx/>
              <a:buSzTx/>
              <a:buFontTx/>
              <a:buChar char="•"/>
              <a:defRPr/>
            </a:pPr>
            <a:r>
              <a:rPr lang="en-US" sz="1750" dirty="0">
                <a:solidFill>
                  <a:schemeClr val="tx1"/>
                </a:solidFill>
                <a:latin typeface="Arial" panose="020B0604020202020204" pitchFamily="34" charset="0"/>
                <a:cs typeface="Arial" panose="020B0604020202020204" pitchFamily="34" charset="0"/>
              </a:rPr>
              <a:t>Contribute up to TFSA limit</a:t>
            </a:r>
          </a:p>
          <a:p>
            <a:pPr marL="177800" indent="-177800">
              <a:lnSpc>
                <a:spcPct val="120000"/>
              </a:lnSpc>
              <a:spcAft>
                <a:spcPct val="0"/>
              </a:spcAft>
              <a:buClrTx/>
              <a:buSzTx/>
              <a:buFontTx/>
              <a:buChar char="•"/>
              <a:defRPr/>
            </a:pPr>
            <a:r>
              <a:rPr lang="en-US" sz="1750" dirty="0">
                <a:solidFill>
                  <a:schemeClr val="tx1"/>
                </a:solidFill>
                <a:latin typeface="Arial" panose="020B0604020202020204" pitchFamily="34" charset="0"/>
                <a:cs typeface="Arial" panose="020B0604020202020204" pitchFamily="34" charset="0"/>
              </a:rPr>
              <a:t>Tax free withdrawals, and can “re-contribute” the amount withdrawn</a:t>
            </a:r>
          </a:p>
          <a:p>
            <a:pPr marL="177800" indent="-177800">
              <a:lnSpc>
                <a:spcPct val="120000"/>
              </a:lnSpc>
              <a:spcAft>
                <a:spcPct val="0"/>
              </a:spcAft>
              <a:buClrTx/>
              <a:buSzTx/>
              <a:buFontTx/>
              <a:buChar char="•"/>
              <a:defRPr/>
            </a:pPr>
            <a:r>
              <a:rPr lang="en-US" sz="1750" dirty="0">
                <a:solidFill>
                  <a:schemeClr val="tx1"/>
                </a:solidFill>
                <a:latin typeface="Arial" panose="020B0604020202020204" pitchFamily="34" charset="0"/>
                <a:cs typeface="Arial" panose="020B0604020202020204" pitchFamily="34" charset="0"/>
              </a:rPr>
              <a:t>Ideal for any savings goal</a:t>
            </a:r>
          </a:p>
        </p:txBody>
      </p:sp>
      <p:sp>
        <p:nvSpPr>
          <p:cNvPr id="12" name="Rectangle 11"/>
          <p:cNvSpPr>
            <a:spLocks noChangeArrowheads="1"/>
          </p:cNvSpPr>
          <p:nvPr>
            <p:custDataLst>
              <p:tags r:id="rId10"/>
            </p:custDataLst>
          </p:nvPr>
        </p:nvSpPr>
        <p:spPr bwMode="auto">
          <a:xfrm>
            <a:off x="0" y="1371600"/>
            <a:ext cx="9144000" cy="228600"/>
          </a:xfrm>
          <a:prstGeom prst="rect">
            <a:avLst/>
          </a:prstGeom>
          <a:solidFill>
            <a:srgbClr val="658237"/>
          </a:solidFill>
          <a:ln w="9525">
            <a:noFill/>
            <a:miter lim="800000"/>
            <a:headEnd/>
            <a:tailEnd/>
          </a:ln>
        </p:spPr>
        <p:txBody>
          <a:bodyPr wrap="none" anchor="ctr"/>
          <a:lstStyle/>
          <a:p>
            <a:pPr>
              <a:defRPr/>
            </a:pPr>
            <a:endParaRPr lang="en-US" dirty="0">
              <a:latin typeface="Arial Regular" charset="0"/>
              <a:ea typeface="Arial Regular" charset="0"/>
            </a:endParaRPr>
          </a:p>
        </p:txBody>
      </p:sp>
    </p:spTree>
    <p:custDataLst>
      <p:tags r:id="rId1"/>
    </p:custDataLst>
    <p:extLst>
      <p:ext uri="{BB962C8B-B14F-4D97-AF65-F5344CB8AC3E}">
        <p14:creationId xmlns:p14="http://schemas.microsoft.com/office/powerpoint/2010/main" val="596070156"/>
      </p:ext>
    </p:extLst>
  </p:cSld>
  <p:clrMapOvr>
    <a:masterClrMapping/>
  </p:clrMapOvr>
  <mc:AlternateContent xmlns:mc="http://schemas.openxmlformats.org/markup-compatibility/2006" xmlns:p14="http://schemas.microsoft.com/office/powerpoint/2010/main">
    <mc:Choice Requires="p14">
      <p:transition spd="slow" p14:dur="2000" advTm="80602"/>
    </mc:Choice>
    <mc:Fallback xmlns="">
      <p:transition spd="slow" advTm="80602"/>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2000"/>
                                        <p:tgtEl>
                                          <p:spTgt spid="3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0" grpId="0" animBg="1"/>
      <p:bldP spid="3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TPVERSION" val="5"/>
  <p:tag name="TPFULLVERSION" val="5.0.0.2212"/>
  <p:tag name="PPTVERSION" val="14"/>
  <p:tag name="TPOS" val="2"/>
  <p:tag name="MMPROD_THEME_BG_IMAGE" val=""/>
  <p:tag name="SECTOMILLISECCONVERTED" val="1"/>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NCg0K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DQoNCl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DQoNCl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NCg0K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NCg0K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g0KDQp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NCg0K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NCg0K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NCg0K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NCg0K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gk8bGFuZ3VhZ2UgaWQ9InR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YXl0ICVuIi8+DQoJCTwhLS0gc3Vic3RpdHV0aW9uOiAlbiA9PSBzbGlkZSBudW1iZXIgLS0+DQoJCTwhLS0gc3Vic3RpdHV0aW9uOiAldCA9PSB0b3RhbCBzbGlkZSBjb3VudCAtLT4NCgkJPHVpdGV4dCBuYW1lPSJTQ1JVQkJBUlNUQVRVU19TTElERUlORk8iIHZhbHVlPSJTbGF5dCAlbiAvICV0IHwgIi8+DQoJCTx1aXRleHQgbmFtZT0iU0NSVUJCQVJTVEFUVVNfU1RPUFBFRCIgdmFsdWU9IkR1cmR1cnVsZHUiLz4NCgkJPHVpdGV4dCBuYW1lPSJTQ1JVQkJBUlNUQVRVU19QTEFZSU5HIiB2YWx1ZT0iT3luYXTEsWzEsXlvciIvPg0KCQk8dWl0ZXh0IG5hbWU9IlNDUlVCQkFSU1RBVFVTX05PQVVESU8iIHZhbHVlPSJTZXMgWW9rIi8+DQoJCTx1aXRleHQgbmFtZT0iU0NSVUJCQVJTVEFUVVNfVklEUExBWUlORyIgdmFsdWU9IlZpZGVvIE95bmF0xLFsxLF5b3IiLz4NCgkJPHVpdGV4dCBuYW1lPSJTQ1JVQkJBUlNUQVRVU19MT0FESU5HIiB2YWx1ZT0iWcO8a2xlbml5b3IiLz4NCgkJPHVpdGV4dCBuYW1lPSJTQ1JVQkJBUlNUQVRVU19CVUZGRVJJTkciIHZhbHVlPSJBcmFiZWxsZcSfZSBBbMSxbsSxeW9yIi8+DQoJCTx1aXRleHQgbmFtZT0iU0NSVUJCQVJTVEFUVVNfUVVFU1RJT04iIHZhbHVlPSJTb3J1eXUgWWFuxLF0bGEiLz4NCgkJPHVpdGV4dCBuYW1lPSJTQ1JVQkJBUlNUQVRVU19SRVZJRVdRVUlaIiB2YWx1ZT0iU8SxbmF2IMSwbmNlbGVuaXlvciIvPg0KCQk8IS0tIHN1YnN0aXR1dGlvbjogJW0gPT0gbWludXRlcyByZW1haW5pbmcgLS0+DQoJCTwhLS0gc3Vic3RpdHV0aW9uOiAlcyA9PSBzZWNvbmRzIHJlbWFpbmluZyAtLT4NCgkJPHVpdGV4dCBuYW1lPSJFTEFQU0VEIiB2YWx1ZT0iJW0gRGFraWthICVzIFNhbml5ZSBLYWxkxLEiLz4NCgkJPHVpdGV4dCBuYW1lPSJOT1RGT1VORCIgdmFsdWU9IkhlcmhhbmdpIEJpciDFnmV5IEJ1bHVubWFkxLEiLz4NCgkJPHVpdGV4dCBuYW1lPSJBVFRBQ0hNRU5UUyIgdmFsdWU9IkVrbGVy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xLBydGliYXQiLz4NCgkJPHVpdGV4dCBuYW1lPSJUQUJfUVVJWiIgdmFsdWU9IlPEsW5hdiIvPg0KCQk8dWl0ZXh0IG5hbWU9IlRBQl9PVVRMSU5FIiB2YWx1ZT0iQW5hIEhhdCIvPg0KCQk8dWl0ZXh0IG5hbWU9IlRBQl9USFVNQiIgdmFsdWU9IlJlc2ltIi8+DQoJCTx1aXRleHQgbmFtZT0iVEFCX05PVEVTIiB2YWx1ZT0iTm90bGFyIi8+DQoJCTx1aXRleHQgbmFtZT0iVEFCX1NFQVJDSCIgdmFsdWU9IkFyYSIvPg0KCQk8dWl0ZXh0IG5hbWU9IlNMSURFX0hFQURJTkciIHZhbHVlPSJTbGF5dCBCYcWfbMSxxJ/EsSIvPg0KCQk8dWl0ZXh0IG5hbWU9IkRVUkFUSU9OX0hFQURJTkciIHZhbHVlPSJTw7xyZSIvPg0KCQk8dWl0ZXh0IG5hbWU9IlNFQVJDSF9IRUFESU5HIiB2YWx1ZT0iTWV0bmkgYXJhOiIvPg0KCQk8dWl0ZXh0IG5hbWU9IlRIVU1CX0hFQURJTkciIHZhbHVlPSJTbGF5dCIvPg0KCQk8dWl0ZXh0IG5hbWU9IlRIVU1CX0lORk8iIHZhbHVlPSJTbGF5dCBCYcWfbMSxxJ/EsS9Tw7xyZXNpIi8+DQoJCTx1aXRleHQgbmFtZT0iQVRUQUNITkFNRV9IRUFESU5HIiB2YWx1ZT0iRG9zeWEgQWTEsSIvPg0KCQk8dWl0ZXh0IG5hbWU9IkFUVEFDSFNJWkVfSEVBRElORyIgdmFsdWU9IkJveXV0Ii8+DQoJCTx1aXRleHQgbmFtZT0iU0xJREVfTk9URVMiIHZhbHVlPSJTbGF5dCBOb3RsYXLEsSIvPg0KCQk8IS0tcXVpeiBwb2QgYW5kIG1lc3NhZ2UgYm94IHRleHRzLS0+DQoJCTx1aXRleHQgbmFtZT0iUVVJWlBPRF9RVUlaX0FUVEVNUFQiIHZhbHVlPSJTxLFuYXYgRGVuZW1lc2k6Ii8+DQoJCTx1aXRleHQgbmFtZT0iUVVJWlBPRF9RVUlaX0FUVEVNUFRfVkFMVUUiIHZhbHVlPSIlbi8ldCIvPg0KCQk8dWl0ZXh0IG5hbWU9IlFVSVpQT0RfUVVJWl9TQ09SRSIgdmFsdWU9IlB1YW46Ii8+DQoJCTx1aXRleHQgbmFtZT0iUVVJWlBPRF9RVUlaX1BBU1NTQ09SRSIgdmFsdWU9Ikdlw6dtZSBQdWFuxLE6Ii8+DQoJCTx1aXRleHQgbmFtZT0iUVVJWlBPRF9RVUlaX01BWFNDT1JFIiB2YWx1ZT0iTWFrc2ltdW0gUHVhbjoiLz4NCgkJPHVpdGV4dCBuYW1lPSJRVUlaUE9EX1FVRVNBVE1QVF9TVFIiIHZhbHVlPSJEZW5lbWU6ICVuLyV0Ii8+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DQoJCTx1aXRleHQgbmFtZT0iV0FSTklOR01TR19ZRVNTVFJJTkciIHZhbHVlPSJFdmV0Ii8+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g0KDQp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iAg"/>
  <p:tag name="MMPROD_UIDATA" val="&lt;database version=&quot;11.0&quot;&gt;&lt;object type=&quot;1&quot; unique_id=&quot;10001&quot;&gt;&lt;property id=&quot;20141&quot; value=&quot;Your group plan at work SunAdvantage my savings&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3&quot; value=&quot;1&quot;/&gt;&lt;property id=&quot;20184&quot; value=&quot;7&quot;/&gt;&lt;property id=&quot;20193&quot; value=&quot;0&quot;/&gt;&lt;property id=&quot;20224&quot; value=&quot;C:\Users\g897\Desktop\Webcasts\My savings webcast_FR_Dec 2012\English March 2013&quot;/&gt;&lt;property id=&quot;20250&quot; value=&quot;0&quot;/&gt;&lt;property id=&quot;20251&quot; value=&quot;1&quot;/&gt;&lt;property id=&quot;20259&quot; value=&quot;0&quot;/&gt;&lt;property id=&quot;20262&quot; value=&quot;1113459651&quot;/&gt;&lt;property id=&quot;20700&quot; value=&quot;0&quot;/&gt;&lt;object type=&quot;8&quot; unique_id=&quot;10002&quot;&gt;&lt;/object&gt;&lt;object type=&quot;2&quot; unique_id=&quot;10003&quot;&gt;&lt;object type=&quot;3&quot; unique_id=&quot;10004&quot;&gt;&lt;property id=&quot;20148&quot; value=&quot;5&quot;/&gt;&lt;property id=&quot;20300&quot; value=&quot;Slide 1 - &amp;quot;Your  group plan  at work&amp;quot;&quot;/&gt;&lt;property id=&quot;20303&quot; value=&quot;-1&quot;/&gt;&lt;property id=&quot;20307&quot; value=&quot;257&quot;/&gt;&lt;property id=&quot;20309&quot; value=&quot;-1&quot;/&gt;&lt;/object&gt;&lt;object type=&quot;3&quot; unique_id=&quot;10005&quot;&gt;&lt;property id=&quot;20148&quot; value=&quot;5&quot;/&gt;&lt;property id=&quot;20300&quot; value=&quot;Slide 2&quot;/&gt;&lt;property id=&quot;20301&quot; value=&quot;Sources of Retirement Income&quot;/&gt;&lt;property id=&quot;20303&quot; value=&quot;-1&quot;/&gt;&lt;property id=&quot;20307&quot; value=&quot;258&quot;/&gt;&lt;property id=&quot;20309&quot; value=&quot;-1&quot;/&gt;&lt;/object&gt;&lt;object type=&quot;3&quot; unique_id=&quot;10009&quot;&gt;&lt;property id=&quot;20148&quot; value=&quot;5&quot;/&gt;&lt;property id=&quot;20300&quot; value=&quot;Slide 6 - &amp;quot;The tax advantage of automatic payroll deductions&amp;quot;&quot;/&gt;&lt;property id=&quot;20303&quot; value=&quot;-1&quot;/&gt;&lt;property id=&quot;20307&quot; value=&quot;262&quot;/&gt;&lt;property id=&quot;20309&quot; value=&quot;-1&quot;/&gt;&lt;/object&gt;&lt;object type=&quot;3&quot; unique_id=&quot;10010&quot;&gt;&lt;property id=&quot;20148&quot; value=&quot;5&quot;/&gt;&lt;property id=&quot;20300&quot; value=&quot;Slide 7 - &amp;quot;RRSP Contribution limit&amp;quot;&quot;/&gt;&lt;property id=&quot;20303&quot; value=&quot;-1&quot;/&gt;&lt;property id=&quot;20307&quot; value=&quot;263&quot;/&gt;&lt;property id=&quot;20309&quot; value=&quot;-1&quot;/&gt;&lt;/object&gt;&lt;object type=&quot;3&quot; unique_id=&quot;10011&quot;&gt;&lt;property id=&quot;20148&quot; value=&quot;5&quot;/&gt;&lt;property id=&quot;20300&quot; value=&quot;Slide 10 - &amp;quot;Choice of three accounts&amp;quot;&quot;/&gt;&lt;property id=&quot;20303&quot; value=&quot;-1&quot;/&gt;&lt;property id=&quot;20307&quot; value=&quot;264&quot;/&gt;&lt;property id=&quot;20309&quot; value=&quot;-1&quot;/&gt;&lt;/object&gt;&lt;object type=&quot;3&quot; unique_id=&quot;10012&quot;&gt;&lt;property id=&quot;20148&quot; value=&quot;5&quot;/&gt;&lt;property id=&quot;20300&quot; value=&quot;Slide 11&quot;/&gt;&lt;property id=&quot;20301&quot; value=&quot;Investing details&quot;/&gt;&lt;property id=&quot;20303&quot; value=&quot;-1&quot;/&gt;&lt;property id=&quot;20307&quot; value=&quot;265&quot;/&gt;&lt;property id=&quot;20309&quot; value=&quot;-1&quot;/&gt;&lt;/object&gt;&lt;object type=&quot;3&quot; unique_id=&quot;10013&quot;&gt;&lt;property id=&quot;20148&quot; value=&quot;5&quot;/&gt;&lt;property id=&quot;20300&quot; value=&quot;Slide 12 - &amp;quot;Understand Risk vs. Return&amp;quot;&quot;/&gt;&lt;property id=&quot;20303&quot; value=&quot;-1&quot;/&gt;&lt;property id=&quot;20307&quot; value=&quot;266&quot;/&gt;&lt;property id=&quot;20309&quot; value=&quot;-1&quot;/&gt;&lt;/object&gt;&lt;object type=&quot;3&quot; unique_id=&quot;10014&quot;&gt;&lt;property id=&quot;20148&quot; value=&quot;5&quot;/&gt;&lt;property id=&quot;20300&quot; value=&quot;Slide 13 - &amp;quot;Wide range of investment options&amp;quot;&quot;/&gt;&lt;property id=&quot;20303&quot; value=&quot;-1&quot;/&gt;&lt;property id=&quot;20307&quot; value=&quot;267&quot;/&gt;&lt;property id=&quot;20309&quot; value=&quot;-1&quot;/&gt;&lt;/object&gt;&lt;object type=&quot;3&quot; unique_id=&quot;10017&quot;&gt;&lt;property id=&quot;20148&quot; value=&quot;5&quot;/&gt;&lt;property id=&quot;20300&quot; value=&quot;Slide 14 - &amp;quot;Granite Funds™ – Target Date&amp;quot;&quot;/&gt;&lt;property id=&quot;20303&quot; value=&quot;-1&quot;/&gt;&lt;property id=&quot;20307&quot; value=&quot;270&quot;/&gt;&lt;property id=&quot;20309&quot; value=&quot;-1&quot;/&gt;&lt;/object&gt;&lt;object type=&quot;3&quot; unique_id=&quot;10019&quot;&gt;&lt;property id=&quot;20148&quot; value=&quot;5&quot;/&gt;&lt;property id=&quot;20300&quot; value=&quot;Slide 15 - &amp;quot;The importance of diversification&amp;quot;&quot;/&gt;&lt;property id=&quot;20303&quot; value=&quot;-1&quot;/&gt;&lt;property id=&quot;20307&quot; value=&quot;272&quot;/&gt;&lt;property id=&quot;20309&quot; value=&quot;-1&quot;/&gt;&lt;/object&gt;&lt;object type=&quot;3&quot; unique_id=&quot;10020&quot;&gt;&lt;property id=&quot;20148&quot; value=&quot;5&quot;/&gt;&lt;property id=&quot;20300&quot; value=&quot;Slide 16&quot;/&gt;&lt;property id=&quot;20301&quot; value=&quot;Communication &amp;amp; Technology&quot;/&gt;&lt;property id=&quot;20303&quot; value=&quot;-1&quot;/&gt;&lt;property id=&quot;20307&quot; value=&quot;273&quot;/&gt;&lt;property id=&quot;20309&quot; value=&quot;-1&quot;/&gt;&lt;/object&gt;&lt;object type=&quot;3&quot; unique_id=&quot;10021&quot;&gt;&lt;property id=&quot;20148&quot; value=&quot;5&quot;/&gt;&lt;property id=&quot;20300&quot; value=&quot;Slide 17 - &amp;quot;Client Care Centre&amp;quot;&quot;/&gt;&lt;property id=&quot;20303&quot; value=&quot;-1&quot;/&gt;&lt;property id=&quot;20307&quot; value=&quot;274&quot;/&gt;&lt;property id=&quot;20309&quot; value=&quot;-1&quot;/&gt;&lt;/object&gt;&lt;object type=&quot;3&quot; unique_id=&quot;10022&quot;&gt;&lt;property id=&quot;20148&quot; value=&quot;5&quot;/&gt;&lt;property id=&quot;20300&quot; value=&quot;Slide 18 - &amp;quot;Plan member services website&amp;quot;&quot;/&gt;&lt;property id=&quot;20303&quot; value=&quot;-1&quot;/&gt;&lt;property id=&quot;20307&quot; value=&quot;275&quot;/&gt;&lt;property id=&quot;20309&quot; value=&quot;-1&quot;/&gt;&lt;/object&gt;&lt;object type=&quot;3&quot; unique_id=&quot;10024&quot;&gt;&lt;property id=&quot;20148&quot; value=&quot;5&quot;/&gt;&lt;property id=&quot;20300&quot; value=&quot;Slide 20 - &amp;quot;Statements and Receipts&amp;quot;&quot;/&gt;&lt;property id=&quot;20303&quot; value=&quot;-1&quot;/&gt;&lt;property id=&quot;20307&quot; value=&quot;277&quot;/&gt;&lt;property id=&quot;20309&quot; value=&quot;-1&quot;/&gt;&lt;/object&gt;&lt;object type=&quot;3&quot; unique_id=&quot;10025&quot;&gt;&lt;property id=&quot;20148&quot; value=&quot;5&quot;/&gt;&lt;property id=&quot;20300&quot; value=&quot;Slide 21&quot;/&gt;&lt;property id=&quot;20301&quot; value=&quot;Withdrawals, Termination and Retirement Options&quot;/&gt;&lt;property id=&quot;20303&quot; value=&quot;-1&quot;/&gt;&lt;property id=&quot;20307&quot; value=&quot;278&quot;/&gt;&lt;property id=&quot;20309&quot; value=&quot;-1&quot;/&gt;&lt;/object&gt;&lt;object type=&quot;3&quot; unique_id=&quot;10027&quot;&gt;&lt;property id=&quot;20148&quot; value=&quot;5&quot;/&gt;&lt;property id=&quot;20300&quot; value=&quot;Slide 22 - &amp;quot;Withdrawals&amp;quot;&quot;/&gt;&lt;property id=&quot;20303&quot; value=&quot;-1&quot;/&gt;&lt;property id=&quot;20307&quot; value=&quot;280&quot;/&gt;&lt;property id=&quot;20309&quot; value=&quot;-1&quot;/&gt;&lt;/object&gt;&lt;object type=&quot;3&quot; unique_id=&quot;10028&quot;&gt;&lt;property id=&quot;20148&quot; value=&quot;5&quot;/&gt;&lt;property id=&quot;20300&quot; value=&quot;Slide 24&quot;/&gt;&lt;property id=&quot;20301&quot; value=&quot;Getting Started&quot;/&gt;&lt;property id=&quot;20303&quot; value=&quot;-1&quot;/&gt;&lt;property id=&quot;20307&quot; value=&quot;281&quot;/&gt;&lt;property id=&quot;20309&quot; value=&quot;-1&quot;/&gt;&lt;/object&gt;&lt;object type=&quot;3&quot; unique_id=&quot;10033&quot;&gt;&lt;property id=&quot;20148&quot; value=&quot;5&quot;/&gt;&lt;property id=&quot;20300&quot; value=&quot;Slide 29 - &amp;quot;How do I get started?&amp;quot;&quot;/&gt;&lt;property id=&quot;20303&quot; value=&quot;-1&quot;/&gt;&lt;property id=&quot;20307&quot; value=&quot;286&quot;/&gt;&lt;property id=&quot;20309&quot; value=&quot;-1&quot;/&gt;&lt;/object&gt;&lt;object type=&quot;3&quot; unique_id=&quot;10036&quot;&gt;&lt;property id=&quot;20148&quot; value=&quot;5&quot;/&gt;&lt;property id=&quot;20300&quot; value=&quot;Slide 32 - &amp;quot;Your future is waiting… enrol today&amp;quot;&quot;/&gt;&lt;property id=&quot;20303&quot; value=&quot;-1&quot;/&gt;&lt;property id=&quot;20307&quot; value=&quot;289&quot;/&gt;&lt;property id=&quot;20309&quot; value=&quot;-1&quot;/&gt;&lt;/object&gt;&lt;object type=&quot;3&quot; unique_id=&quot;11298&quot;&gt;&lt;property id=&quot;20148&quot; value=&quot;5&quot;/&gt;&lt;property id=&quot;20300&quot; value=&quot;Slide 3 - &amp;quot;Your responsibilities under this plan&amp;quot;&quot;/&gt;&lt;property id=&quot;20303&quot; value=&quot;-1&quot;/&gt;&lt;property id=&quot;20307&quot; value=&quot;290&quot;/&gt;&lt;property id=&quot;20309&quot; value=&quot;-1&quot;/&gt;&lt;/object&gt;&lt;object type=&quot;3&quot; unique_id=&quot;11299&quot;&gt;&lt;property id=&quot;20148&quot; value=&quot;5&quot;/&gt;&lt;property id=&quot;20300&quot; value=&quot;Slide 4 - &amp;quot;Sources of retirement income&amp;quot;&quot;/&gt;&lt;property id=&quot;20303&quot; value=&quot;-1&quot;/&gt;&lt;property id=&quot;20307&quot; value=&quot;291&quot;/&gt;&lt;property id=&quot;20309&quot; value=&quot;-1&quot;/&gt;&lt;/object&gt;&lt;object type=&quot;3&quot; unique_id=&quot;11391&quot;&gt;&lt;property id=&quot;20148&quot; value=&quot;5&quot;/&gt;&lt;property id=&quot;20300&quot; value=&quot;Slide 19 - &amp;quot;Plan member services website continued&amp;quot;&quot;/&gt;&lt;property id=&quot;20303&quot; value=&quot;-1&quot;/&gt;&lt;property id=&quot;20307&quot; value=&quot;294&quot;/&gt;&lt;property id=&quot;20309&quot; value=&quot;-1&quot;/&gt;&lt;/object&gt;&lt;object type=&quot;3&quot; unique_id=&quot;11392&quot;&gt;&lt;property id=&quot;20148&quot; value=&quot;5&quot;/&gt;&lt;property id=&quot;20300&quot; value=&quot;Slide 23 - &amp;quot;Termination and Retirement options&amp;quot;&quot;/&gt;&lt;property id=&quot;20303&quot; value=&quot;-1&quot;/&gt;&lt;property id=&quot;20307&quot; value=&quot;295&quot;/&gt;&lt;property id=&quot;20309&quot; value=&quot;-1&quot;/&gt;&lt;/object&gt;&lt;object type=&quot;3&quot; unique_id=&quot;11393&quot;&gt;&lt;property id=&quot;20148&quot; value=&quot;5&quot;/&gt;&lt;property id=&quot;20300&quot; value=&quot;Slide 25 - &amp;quot;How do I get started?&amp;quot;&quot;/&gt;&lt;property id=&quot;20303&quot; value=&quot;-1&quot;/&gt;&lt;property id=&quot;20307&quot; value=&quot;296&quot;/&gt;&lt;property id=&quot;20309&quot; value=&quot;-1&quot;/&gt;&lt;/object&gt;&lt;object type=&quot;3&quot; unique_id=&quot;11394&quot;&gt;&lt;property id=&quot;20148&quot; value=&quot;5&quot;/&gt;&lt;property id=&quot;20300&quot; value=&quot;Slide 26 - &amp;quot;How do I get started?&amp;quot;&quot;/&gt;&lt;property id=&quot;20303&quot; value=&quot;-1&quot;/&gt;&lt;property id=&quot;20307&quot; value=&quot;297&quot;/&gt;&lt;property id=&quot;20309&quot; value=&quot;-1&quot;/&gt;&lt;/object&gt;&lt;object type=&quot;3&quot; unique_id=&quot;11395&quot;&gt;&lt;property id=&quot;20148&quot; value=&quot;5&quot;/&gt;&lt;property id=&quot;20300&quot; value=&quot;Slide 28 - &amp;quot;How do I get started?&amp;quot;&quot;/&gt;&lt;property id=&quot;20303&quot; value=&quot;-1&quot;/&gt;&lt;property id=&quot;20307&quot; value=&quot;298&quot;/&gt;&lt;property id=&quot;20309&quot; value=&quot;-1&quot;/&gt;&lt;/object&gt;&lt;object type=&quot;3&quot; unique_id=&quot;11396&quot;&gt;&lt;property id=&quot;20148&quot; value=&quot;5&quot;/&gt;&lt;property id=&quot;20300&quot; value=&quot;Slide 30 - &amp;quot;How do I get started?&amp;quot;&quot;/&gt;&lt;property id=&quot;20303&quot; value=&quot;-1&quot;/&gt;&lt;property id=&quot;20307&quot; value=&quot;299&quot;/&gt;&lt;property id=&quot;20309&quot; value=&quot;-1&quot;/&gt;&lt;/object&gt;&lt;object type=&quot;3&quot; unique_id=&quot;11397&quot;&gt;&lt;property id=&quot;20148&quot; value=&quot;5&quot;/&gt;&lt;property id=&quot;20300&quot; value=&quot;Slide 31 - &amp;quot;How do I get started?&amp;quot;&quot;/&gt;&lt;property id=&quot;20303&quot; value=&quot;-1&quot;/&gt;&lt;property id=&quot;20307&quot; value=&quot;300&quot;/&gt;&lt;property id=&quot;20309&quot; value=&quot;-1&quot;/&gt;&lt;/object&gt;&lt;object type=&quot;3&quot; unique_id=&quot;12038&quot;&gt;&lt;property id=&quot;20148&quot; value=&quot;5&quot;/&gt;&lt;property id=&quot;20300&quot; value=&quot;Slide 5 - &amp;quot;Monthly maximum payments 2023&amp;quot;&quot;/&gt;&lt;property id=&quot;20307&quot; value=&quot;307&quot;/&gt;&lt;/object&gt;&lt;object type=&quot;3&quot; unique_id=&quot;12039&quot;&gt;&lt;property id=&quot;20148&quot; value=&quot;5&quot;/&gt;&lt;property id=&quot;20300&quot; value=&quot;Slide 8 - &amp;quot;TFSA Contribution limit&amp;quot;&quot;/&gt;&lt;property id=&quot;20307&quot; value=&quot;306&quot;/&gt;&lt;/object&gt;&lt;object type=&quot;3&quot; unique_id=&quot;12040&quot;&gt;&lt;property id=&quot;20148&quot; value=&quot;5&quot;/&gt;&lt;property id=&quot;20300&quot; value=&quot;Slide 9 - &amp;quot;DPSP Contribution limit&amp;quot;&quot;/&gt;&lt;property id=&quot;20307&quot; value=&quot;302&quot;/&gt;&lt;/object&gt;&lt;object type=&quot;3&quot; unique_id=&quot;12041&quot;&gt;&lt;property id=&quot;20148&quot; value=&quot;5&quot;/&gt;&lt;property id=&quot;20300&quot; value=&quot;Slide 27 - &amp;quot;How do I get started?&amp;quot;&quot;/&gt;&lt;property id=&quot;20307&quot; value=&quot;309&quot;/&gt;&lt;/object&gt;&lt;/object&gt;&lt;object type=&quot;10&quot; unique_id=&quot;10212&quot;&gt;&lt;object type=&quot;11&quot; unique_id=&quot;10213&quot;&gt;&lt;property id=&quot;20180&quot; value=&quot;0&quot;/&gt;&lt;property id=&quot;20181&quot; value=&quot;0&quot;/&gt;&lt;property id=&quot;20183&quot; value=&quot;1&quot;/&gt;&lt;/object&gt;&lt;object type=&quot;12&quot; unique_id=&quot;10215&quot;&gt;&lt;/object&gt;&lt;/object&gt;&lt;object type=&quot;4&quot; unique_id=&quot;10214&quot;&gt;&lt;/object&gt;&lt;/object&gt;&lt;/database&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PSNARRATION" val="44,892449226,C:\Users\g897\Desktop\Webcasts\My savings webcast_FR_Dec 2012\English March 2013\mySavings_pptx\Media.ppcx"/>
  <p:tag name="TIMING" val="|31.7|12.8|35.3|14.4"/>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9&quot;/&gt;&lt;lineCharCount val=&quot;34&quot;/&gt;&lt;lineCharCount val=&quot;26&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2&quot;/&gt;&lt;lineCharCount val=&quot;39&quot;/&gt;&lt;lineCharCount val=&quot;32&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3&quot;/&gt;&lt;lineCharCount val=&quot;22&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8&quot;/&gt;&lt;lineCharCount val=&quot;26&quot;/&gt;&lt;lineCharCount val=&quot;40&quot;/&gt;&lt;lineCharCount val=&quot;35&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1&quot;/&gt;&lt;lineCharCount val=&quot;23&quot;/&gt;&lt;lineCharCount val=&quot;25&quot;/&gt;&lt;lineCharCount val=&quot;25&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PSNARRATION" val="45,892449226,C:\Users\g897\Desktop\Webcasts\My savings webcast_FR_Dec 2012\English March 2013\mySavings_pptx\Media.ppcx"/>
  <p:tag name="TIMING" val="|3.3|3.5"/>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9&quot;/&gt;&lt;lineCharCount val=&quot;31&quot;/&gt;&lt;lineCharCount val=&quot;27&quot;/&gt;&lt;lineCharCount val=&quot;31&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1&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1&quot;/&gt;&lt;lineCharCount val=&quot;19&quot;/&gt;&lt;lineCharCount val=&quot;19&quot;/&gt;&lt;lineCharCount val=&quot;17&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4&quot;/&gt;&lt;lineCharCount val=&quot;18&quot;/&gt;&lt;lineCharCount val=&quot;21&quot;/&gt;&lt;lineCharCount val=&quot;14&quot;/&gt;&lt;lineCharCount val=&quot;10&quot;/&gt;&lt;lineCharCount val=&quot;17&quot;/&gt;&lt;lineCharCount val=&quot;13&quot;/&gt;&lt;lineCharCount val=&quot;22&quot;/&gt;&lt;lineCharCount val=&quot;14&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0&quot;/&gt;&lt;lineCharCount val=&quot;22&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PSNARRATION" val="70,892449226,C:\Users\g897\Desktop\Webcasts\My savings webcast_FR_Dec 2012\English March 2013\mySavings_pptx\Media.ppcx"/>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9&quot;/&gt;&lt;lineCharCount val=&quot;30&quot;/&gt;&lt;lineCharCount val=&quot;32&quot;/&gt;&lt;lineCharCount val=&quot;17&quot;/&gt;&lt;lineCharCount val=&quot;27&quot;/&gt;&lt;lineCharCount val=&quot;6&quot;/&gt;&lt;lineCharCount val=&quot;31&quot;/&gt;&lt;lineCharCount val=&quot;54&quot;/&gt;&lt;lineCharCount val=&quot;30&quot;/&gt;&lt;lineCharCount val=&quot;10&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PSNARRATION" val="72,892449226,C:\Users\g897\Desktop\Webcasts\My savings webcast_FR_Dec 2012\English March 2013\mySavings_pptx\Media.ppcx"/>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3&quot;/&gt;&lt;lineCharCount val=&quot;48&quot;/&gt;&lt;lineCharCount val=&quot;22&quot;/&gt;&lt;lineCharCount val=&quot;49&quot;/&gt;&lt;lineCharCount val=&quot;9&quot;/&gt;&lt;lineCharCount val=&quot;39&quot;/&gt;&lt;lineCharCount val=&quot;23&quot;/&gt;&lt;lineCharCount val=&quot;48&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PSNARRATION" val="73,892449226,C:\Users\g897\Desktop\Webcasts\My savings webcast_FR_Dec 2012\English March 2013\mySavings_pptx\Media.ppcx"/>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6&quot;/&gt;&lt;lineCharCount val=&quot;10&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PPSNARRATION" val="74,892449226,C:\Users\g897\Desktop\Webcasts\My savings webcast_FR_Dec 2012\English March 2013\mySavings_pptx\Media.ppcx"/>
  <p:tag name="TIMING" val="|1.5|4.4|3.6"/>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0&quot;/&gt;&lt;lineCharCount val=&quot;1&quot;/&gt;&lt;lineCharCount val=&quot;48&quot;/&gt;&lt;lineCharCount val=&quot;28&quot;/&gt;&lt;lineCharCount val=&quot;1&quot;/&gt;&lt;lineCharCount val=&quot;49&quot;/&gt;&lt;lineCharCount val=&quot;35&quot;/&gt;&lt;lineCharCount val=&quot;29&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2.xml><?xml version="1.0" encoding="utf-8"?>
<p:tagLst xmlns:a="http://schemas.openxmlformats.org/drawingml/2006/main" xmlns:r="http://schemas.openxmlformats.org/officeDocument/2006/relationships" xmlns:p="http://schemas.openxmlformats.org/presentationml/2006/main">
  <p:tag name="PPSNARRATION" val="75,892449226,C:\Users\g897\Desktop\Webcasts\My savings webcast_FR_Dec 2012\English March 2013\mySavings_pptx\Media.ppcx"/>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8&quot;/&gt;&lt;lineCharCount val=&quot;26&quot;/&gt;&lt;lineCharCount val=&quot;25&quot;/&gt;&lt;lineCharCount val=&quot;25&quot;/&gt;&lt;lineCharCount val=&quot;35&quot;/&gt;&lt;lineCharCount val=&quot;12&quot;/&gt;&lt;lineCharCount val=&quot;43&quot;/&gt;&lt;lineCharCount val=&quot;23&quot;/&gt;&lt;lineCharCount val=&quot;12&quot;/&gt;&lt;lineCharCount val=&quot;35&quot;/&gt;&lt;lineCharCount val=&quot;35&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PSNARRATION" val="1,892449226,C:\Users\g897\Desktop\Webcasts\My savings webcast_FR_Dec 2012\English March 2013\mySavings_pptx\Media.ppcx"/>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PPSNARRATION" val="90,892449226,C:\Users\g897\Desktop\Webcasts\My savings webcast_FR_Dec 2012\English March 2013\mySavings_pptx\Media.ppcx"/>
  <p:tag name="TIMING" val="|5.7|14.1"/>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9&quot;/&gt;&lt;/TableIndex&gt;&lt;/ShapeTextInfo&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9&quot;/&gt;&lt;lineCharCount val=&quot;31&quot;/&gt;&lt;lineCharCount val=&quot;32&quot;/&gt;&lt;lineCharCount val=&quot;19&quot;/&gt;&lt;lineCharCount val=&quot;30&quot;/&gt;&lt;lineCharCount val=&quot;32&quot;/&gt;&lt;lineCharCount val=&quot;32&quot;/&gt;&lt;lineCharCount val=&quot;7&quot;/&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8.xml><?xml version="1.0" encoding="utf-8"?>
<p:tagLst xmlns:a="http://schemas.openxmlformats.org/drawingml/2006/main" xmlns:r="http://schemas.openxmlformats.org/officeDocument/2006/relationships" xmlns:p="http://schemas.openxmlformats.org/presentationml/2006/main">
  <p:tag name="PPSNARRATION" val="91,892449226,C:\Users\g897\Desktop\Webcasts\My savings webcast_FR_Dec 2012\English March 2013\mySavings_pptx\Media.ppcx"/>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quot;/&gt;&lt;lineCharCount val=&quot;12&quot;/&gt;&lt;lineCharCount val=&quot;7&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0&quot;/&gt;&lt;lineCharCount val=&quot;17&quot;/&gt;&lt;lineCharCount val=&quot;48&quot;/&gt;&lt;lineCharCount val=&quot;21&quot;/&gt;&lt;lineCharCount val=&quot;23&quot;/&gt;&lt;lineCharCount val=&quot;29&quot;/&gt;&lt;lineCharCount val=&quot;43&quot;/&gt;&lt;lineCharCount val=&quot;23&quot;/&gt;&lt;/TableIndex&gt;&lt;/ShapeTextInfo&gt;"/>
</p:tagLst>
</file>

<file path=ppt/tags/tag2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6.xml><?xml version="1.0" encoding="utf-8"?>
<p:tagLst xmlns:a="http://schemas.openxmlformats.org/drawingml/2006/main" xmlns:r="http://schemas.openxmlformats.org/officeDocument/2006/relationships" xmlns:p="http://schemas.openxmlformats.org/presentationml/2006/main">
  <p:tag name="PPSNARRATION" val="92,892449226,C:\Users\g897\Desktop\Webcasts\My savings webcast_FR_Dec 2012\English March 2013\mySavings_pptx\Media.ppcx"/>
</p:tagLst>
</file>

<file path=ppt/tags/tag2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PSNARRATION" val="2,892449226,C:\Users\g897\Desktop\Webcasts\My savings webcast_FR_Dec 2012\English March 2013\mySavings_pptx\Media.ppcx"/>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6&quot;/&gt;&lt;lineCharCount val=&quot;22&quot;/&gt;&lt;/TableIndex&gt;&lt;/ShapeTextInfo&gt;"/>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3.xml><?xml version="1.0" encoding="utf-8"?>
<p:tagLst xmlns:a="http://schemas.openxmlformats.org/drawingml/2006/main" xmlns:r="http://schemas.openxmlformats.org/officeDocument/2006/relationships" xmlns:p="http://schemas.openxmlformats.org/presentationml/2006/main">
  <p:tag name="PPSNARRATION" val="105,892449226,C:\Users\g897\Desktop\Webcasts\My savings webcast_FR_Dec 2012\English March 2013\mySavings_pptx\Media.ppcx"/>
  <p:tag name="TIMING" val="|0.8|26.9|8.7|9.2|8.4|10.8"/>
</p:tagLst>
</file>

<file path=ppt/tags/tag2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Lst>
</file>

<file path=ppt/tags/tag2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4&quot;/&gt;&lt;lineCharCount val=&quot;61&quot;/&gt;&lt;lineCharCount val=&quot;29&quot;/&gt;&lt;lineCharCount val=&quot;59&quot;/&gt;&lt;lineCharCount val=&quot;60&quot;/&gt;&lt;lineCharCount val=&quot;40&quot;/&gt;&lt;lineCharCount val=&quot;59&quot;/&gt;&lt;lineCharCount val=&quot;58&quot;/&gt;&lt;lineCharCount val=&quot;39&quot;/&gt;&lt;/TableIndex&gt;&lt;/ShapeTextInfo&gt;"/>
</p:tagLst>
</file>

<file path=ppt/tags/tag2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PPSNARRATION" val="104,892449226,C:\Users\g897\Desktop\Webcasts\My savings webcast_FR_Dec 2012\English March 2013\mySavings_pptx\Media.ppcx"/>
</p:tagLst>
</file>

<file path=ppt/tags/tag2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Lst>
</file>

<file path=ppt/tags/tag2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0&quot;/&gt;&lt;lineCharCount val=&quot;48&quot;/&gt;&lt;lineCharCount val=&quot;16&quot;/&gt;&lt;lineCharCount val=&quot;47&quot;/&gt;&lt;lineCharCount val=&quot;44&quot;/&gt;&lt;lineCharCount val=&quot;52&quot;/&gt;&lt;lineCharCount val=&quot;23&quot;/&gt;&lt;/TableIndex&gt;&lt;/ShapeTextInfo&gt;"/>
</p:tagLst>
</file>

<file path=ppt/tags/tag2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7.xml><?xml version="1.0" encoding="utf-8"?>
<p:tagLst xmlns:a="http://schemas.openxmlformats.org/drawingml/2006/main" xmlns:r="http://schemas.openxmlformats.org/officeDocument/2006/relationships" xmlns:p="http://schemas.openxmlformats.org/presentationml/2006/main">
  <p:tag name="PPSNARRATION" val="106,892449226,C:\Users\g897\Desktop\Webcasts\My savings webcast_FR_Dec 2012\English March 2013\mySavings_pptx\Media.ppcx"/>
</p:tagLst>
</file>

<file path=ppt/tags/tag2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233.xml><?xml version="1.0" encoding="utf-8"?>
<p:tagLst xmlns:a="http://schemas.openxmlformats.org/drawingml/2006/main" xmlns:r="http://schemas.openxmlformats.org/officeDocument/2006/relationships" xmlns:p="http://schemas.openxmlformats.org/presentationml/2006/main">
  <p:tag name="PPSNARRATION" val="115,892449226,C:\Users\g897\Desktop\Webcasts\My savings webcast_FR_Dec 2012\English March 2013\mySavings_pptx\Media.ppcx"/>
  <p:tag name="TIMING" val="|1.7|47.7|25.4"/>
</p:tagLst>
</file>

<file path=ppt/tags/tag2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2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2&quot;/&gt;&lt;lineCharCount val=&quot;53&quot;/&gt;&lt;lineCharCount val=&quot;9&quot;/&gt;&lt;lineCharCount val=&quot;60&quot;/&gt;&lt;lineCharCount val=&quot;25&quot;/&gt;&lt;/TableIndex&gt;&lt;/ShapeTextInfo&gt;"/>
</p:tagLst>
</file>

<file path=ppt/tags/tag2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0.xml><?xml version="1.0" encoding="utf-8"?>
<p:tagLst xmlns:a="http://schemas.openxmlformats.org/drawingml/2006/main" xmlns:r="http://schemas.openxmlformats.org/officeDocument/2006/relationships" xmlns:p="http://schemas.openxmlformats.org/presentationml/2006/main">
  <p:tag name="PPSNARRATION" val="116,892449226,C:\Users\g897\Desktop\Webcasts\My savings webcast_FR_Dec 2012\English March 2013\mySavings_pptx\Media.ppcx"/>
  <p:tag name="PPSNARRATIONPROPS" val="C:\Users\g897\Desktop\Webcasts\My savings webcast_FR_Dec 2012\Chantal recordings EN\Slides to re record mySavings\Slides to re record mySavings_pptx\audio\1229722023.mp3"/>
</p:tagLst>
</file>

<file path=ppt/tags/tag2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2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5.xml><?xml version="1.0" encoding="utf-8"?>
<p:tagLst xmlns:a="http://schemas.openxmlformats.org/drawingml/2006/main" xmlns:r="http://schemas.openxmlformats.org/officeDocument/2006/relationships" xmlns:p="http://schemas.openxmlformats.org/presentationml/2006/main">
  <p:tag name="PPSNARRATION" val="123,892449226,C:\Users\g897\Desktop\Webcasts\My savings webcast_FR_Dec 2012\English March 2013\mySavings_pptx\Media.ppcx"/>
  <p:tag name="PPSNARRATIONPROPS" val="C:\Users\g897\Desktop\Webcasts\My savings webcast_FR_Dec 2012\Chantal recordings EN\Slides to re record mySavings\Slides to re record mySavings_pptx\audio\1924710703.mp3"/>
</p:tagLst>
</file>

<file path=ppt/tags/tag2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2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0.xml><?xml version="1.0" encoding="utf-8"?>
<p:tagLst xmlns:a="http://schemas.openxmlformats.org/drawingml/2006/main" xmlns:r="http://schemas.openxmlformats.org/officeDocument/2006/relationships" xmlns:p="http://schemas.openxmlformats.org/presentationml/2006/main">
  <p:tag name="PPSNARRATION" val="124,892449226,C:\Users\g897\Desktop\Webcasts\My savings webcast_FR_Dec 2012\English March 2013\mySavings_pptx\Media.ppcx"/>
  <p:tag name="PPSNARRATIONPROPS" val="C:\Users\g897\Desktop\Webcasts\My savings webcast_FR_Dec 2012\Chantal recordings EN\Slides to re record mySavings\Slides to re record mySavings_pptx\audio\474329425.mp3"/>
</p:tagLst>
</file>

<file path=ppt/tags/tag2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2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5.xml><?xml version="1.0" encoding="utf-8"?>
<p:tagLst xmlns:a="http://schemas.openxmlformats.org/drawingml/2006/main" xmlns:r="http://schemas.openxmlformats.org/officeDocument/2006/relationships" xmlns:p="http://schemas.openxmlformats.org/presentationml/2006/main">
  <p:tag name="PPSNARRATION" val="128,892449226,C:\Users\g897\Desktop\Webcasts\My savings webcast_FR_Dec 2012\English March 2013\mySavings_pptx\Media.ppcx"/>
  <p:tag name="TIMING" val="|3.3"/>
</p:tagLst>
</file>

<file path=ppt/tags/tag2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2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Lst>
</file>

<file path=ppt/tags/tag2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Lst>
</file>

<file path=ppt/tags/tag261.xml><?xml version="1.0" encoding="utf-8"?>
<p:tagLst xmlns:a="http://schemas.openxmlformats.org/drawingml/2006/main" xmlns:r="http://schemas.openxmlformats.org/officeDocument/2006/relationships" xmlns:p="http://schemas.openxmlformats.org/presentationml/2006/main">
  <p:tag name="PPSNARRATION" val="131,892449226,C:\Users\g897\Desktop\Webcasts\My savings webcast_FR_Dec 2012\English March 2013\mySavings_pptx\Media.ppcx"/>
</p:tagLst>
</file>

<file path=ppt/tags/tag2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9&quot;/&gt;&lt;lineCharCount val=&quot;21&quot;/&gt;&lt;lineCharCount val=&quot;22&quot;/&gt;&lt;lineCharCount val=&quot;15&quot;/&gt;&lt;lineCharCount val=&quot;19&quot;/&gt;&lt;lineCharCount val=&quot;24&quot;/&gt;&lt;/TableIndex&gt;&lt;/ShapeTextInfo&gt;"/>
</p:tagLst>
</file>

<file path=ppt/tags/tag2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2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7.xml><?xml version="1.0" encoding="utf-8"?>
<p:tagLst xmlns:a="http://schemas.openxmlformats.org/drawingml/2006/main" xmlns:r="http://schemas.openxmlformats.org/officeDocument/2006/relationships" xmlns:p="http://schemas.openxmlformats.org/presentationml/2006/main">
  <p:tag name="PPSNARRATION" val="132,892449226,C:\Users\g897\Desktop\Webcasts\My savings webcast_FR_Dec 2012\English March 2013\mySavings_pptx\Media.ppcx"/>
</p:tagLst>
</file>

<file path=ppt/tags/tag2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PSNARRATION" val="34,892449226,C:\Users\g897\Desktop\Webcasts\My savings webcast_FR_Dec 2012\English March 2013\mySavings_pptx\Media.ppcx"/>
  <p:tag name="TIMING" val="|7.8|3.6|5.5|6.6|3|3.3|3.7"/>
</p:tagLst>
</file>

<file path=ppt/tags/tag2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57&quot;/&gt;&lt;lineCharCount val=&quot;53&quot;/&gt;&lt;lineCharCount val=&quot;48&quot;/&gt;&lt;lineCharCount val=&quot;56&quot;/&gt;&lt;lineCharCount val=&quot;35&quot;/&gt;&lt;lineCharCount val=&quot;56&quot;/&gt;&lt;lineCharCount val=&quot;29&quot;/&gt;&lt;lineCharCount val=&quot;36&quot;/&gt;&lt;lineCharCount val=&quot;55&quot;/&gt;&lt;lineCharCount val=&quot;54&quot;/&gt;&lt;lineCharCount val=&quot;46&quot;/&gt;&lt;lineCharCount val=&quot;22&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PSNARRATION" val="35,892449226,C:\Users\g897\Desktop\Webcasts\My savings webcast_FR_Dec 2012\English March 2013\mySavings_pptx\Media.ppcx"/>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PSNARRATION" val="36,892449226,C:\Users\g897\Desktop\Webcasts\My savings webcast_FR_Dec 2012\English March 2013\mySavings_pptx\Media.ppcx"/>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9&quot;/&gt;&lt;lineCharCount val=&quot;28&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TableIndex row=&quot;1&quot; col=&quot;2&quot;&gt;&lt;linesCount val=&quot;3&quot;/&gt;&lt;lineCharCount val=&quot;7&quot;/&gt;&lt;lineCharCount val=&quot;8&quot;/&gt;&lt;lineCharCount val=&quot;5&quot;/&gt;&lt;/TableIndex&gt;&lt;TableIndex row=&quot;1&quot; col=&quot;3&quot;&gt;&lt;linesCount val=&quot;3&quot;/&gt;&lt;lineCharCount val=&quot;7&quot;/&gt;&lt;lineCharCount val=&quot;8&quot;/&gt;&lt;lineCharCount val=&quot;5&quot;/&gt;&lt;/TableIndex&gt;&lt;TableIndex row=&quot;1&quot; col=&quot;4&quot;&gt;&lt;linesCount val=&quot;2&quot;/&gt;&lt;lineCharCount val=&quot;8&quot;/&gt;&lt;lineCharCount val=&quot;8&quot;/&gt;&lt;/TableIndex&gt;&lt;TableIndex row=&quot;2&quot; col=&quot;1&quot;&gt;&lt;linesCount val=&quot;1&quot;/&gt;&lt;lineCharCount val=&quot;6&quot;/&gt;&lt;/TableIndex&gt;&lt;TableIndex row=&quot;2&quot; col=&quot;2&quot;&gt;&lt;linesCount val=&quot;1&quot;/&gt;&lt;lineCharCount val=&quot;7&quot;/&gt;&lt;/TableIndex&gt;&lt;TableIndex row=&quot;2&quot; col=&quot;3&quot;&gt;&lt;linesCount val=&quot;1&quot;/&gt;&lt;lineCharCount val=&quot;7&quot;/&gt;&lt;/TableIndex&gt;&lt;TableIndex row=&quot;2&quot; col=&quot;4&quot;&gt;&lt;linesCount val=&quot;1&quot;/&gt;&lt;lineCharCount val=&quot;2&quot;/&gt;&lt;/TableIndex&gt;&lt;TableIndex row=&quot;3&quot; col=&quot;1&quot;&gt;&lt;linesCount val=&quot;1&quot;/&gt;&lt;lineCharCount val=&quot;6&quot;/&gt;&lt;/TableIndex&gt;&lt;TableIndex row=&quot;3&quot; col=&quot;2&quot;&gt;&lt;linesCount val=&quot;1&quot;/&gt;&lt;lineCharCount val=&quot;9&quot;/&gt;&lt;/TableIndex&gt;&lt;TableIndex row=&quot;3&quot; col=&quot;3&quot;&gt;&lt;linesCount val=&quot;1&quot;/&gt;&lt;lineCharCount val=&quot;10&quot;/&gt;&lt;/TableIndex&gt;&lt;TableIndex row=&quot;3&quot; col=&quot;4&quot;&gt;&lt;linesCount val=&quot;1&quot;/&gt;&lt;lineCharCount val=&quot;7&quot;/&gt;&lt;/TableIndex&gt;&lt;TableIndex row=&quot;4&quot; col=&quot;1&quot;&gt;&lt;linesCount val=&quot;1&quot;/&gt;&lt;lineCharCount val=&quot;6&quot;/&gt;&lt;/TableIndex&gt;&lt;TableIndex row=&quot;4&quot; col=&quot;2&quot;&gt;&lt;linesCount val=&quot;1&quot;/&gt;&lt;lineCharCount val=&quot;9&quot;/&gt;&lt;/TableIndex&gt;&lt;TableIndex row=&quot;4&quot; col=&quot;3&quot;&gt;&lt;linesCount val=&quot;1&quot;/&gt;&lt;lineCharCount val=&quot;9&quot;/&gt;&lt;/TableIndex&gt;&lt;TableIndex row=&quot;4&quot; col=&quot;4&quot;&gt;&lt;linesCount val=&quot;1&quot;/&gt;&lt;lineCharCount val=&quot;11&quot;/&gt;&lt;/TableIndex&gt;&lt;/ShapeTextInfo&gt;"/>
  <p:tag name="PRESENTER_SHAPEINFO" val="&lt;ThreeDShapeInfo&gt;&lt;uuid val=&quot;{A38F8AAF-60D8-4F77-BA13-BAA51CE110B2}&quot;/&gt;&lt;isInvalidForFieldText val=&quot;0&quot;/&gt;&lt;Image&gt;&lt;filename val=&quot;C:\Users\g897\AppData\Local\Temp\PR\data\asimages\{A38F8AAF-60D8-4F77-BA13-BAA51CE110B2}_5.png&quot;/&gt;&lt;left val=&quot;102&quot;/&gt;&lt;top val=&quot;204&quot;/&gt;&lt;width val=&quot;595&quot;/&gt;&lt;height val=&quot;216&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PSNARRATION" val="40,892449226,C:\Users\g897\Desktop\Webcasts\My savings webcast_FR_Dec 2012\English March 2013\mySavings_pptx\Media.ppcx"/>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9&quot;/&gt;&lt;lineCharCount val=&quot;10&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TableIndex row=&quot;1&quot; col=&quot;2&quot;&gt;&lt;linesCount val=&quot;1&quot;/&gt;&lt;lineCharCount val=&quot;6&quot;/&gt;&lt;/TableIndex&gt;&lt;TableIndex row=&quot;1&quot; col=&quot;3&quot;&gt;&lt;linesCount val=&quot;1&quot;/&gt;&lt;lineCharCount val=&quot;4&quot;/&gt;&lt;/TableIndex&gt;&lt;TableIndex row=&quot;2&quot; col=&quot;1&quot;&gt;&lt;linesCount val=&quot;1&quot;/&gt;&lt;lineCharCount val=&quot;9&quot;/&gt;&lt;/TableIndex&gt;&lt;TableIndex row=&quot;2&quot; col=&quot;2&quot;&gt;&lt;linesCount val=&quot;1&quot;/&gt;&lt;lineCharCount val=&quot;5&quot;/&gt;&lt;/TableIndex&gt;&lt;TableIndex row=&quot;2&quot; col=&quot;3&quot;&gt;&lt;linesCount val=&quot;1&quot;/&gt;&lt;lineCharCount val=&quot;5&quot;/&gt;&lt;/TableIndex&gt;&lt;TableIndex row=&quot;3&quot; col=&quot;1&quot;&gt;&lt;linesCount val=&quot;1&quot;/&gt;&lt;lineCharCount val=&quot;9&quot;/&gt;&lt;/TableIndex&gt;&lt;TableIndex row=&quot;3&quot; col=&quot;2&quot;&gt;&lt;linesCount val=&quot;1&quot;/&gt;&lt;lineCharCount val=&quot;7&quot;/&gt;&lt;/TableIndex&gt;&lt;TableIndex row=&quot;3&quot; col=&quot;3&quot;&gt;&lt;linesCount val=&quot;1&quot;/&gt;&lt;lineCharCount val=&quot;6&quot;/&gt;&lt;/TableIndex&gt;&lt;TableIndex row=&quot;4&quot; col=&quot;1&quot;&gt;&lt;linesCount val=&quot;1&quot;/&gt;&lt;lineCharCount val=&quot;11&quot;/&gt;&lt;/TableIndex&gt;&lt;TableIndex row=&quot;4&quot; col=&quot;2&quot;&gt;&lt;linesCount val=&quot;1&quot;/&gt;&lt;lineCharCount val=&quot;5&quot;/&gt;&lt;/TableIndex&gt;&lt;TableIndex row=&quot;4&quot; col=&quot;3&quot;&gt;&lt;linesCount val=&quot;1&quot;/&gt;&lt;lineCharCount val=&quot;5&quot;/&gt;&lt;/TableIndex&gt;&lt;TableIndex row=&quot;5&quot; col=&quot;1&quot;&gt;&lt;linesCount val=&quot;1&quot;/&gt;&lt;lineCharCount val=&quot;11&quot;/&gt;&lt;/TableIndex&gt;&lt;TableIndex row=&quot;5&quot; col=&quot;2&quot;&gt;&lt;linesCount val=&quot;1&quot;/&gt;&lt;lineCharCount val=&quot;6&quot;/&gt;&lt;/TableIndex&gt;&lt;TableIndex row=&quot;5&quot; col=&quot;3&quot;&gt;&lt;linesCount val=&quot;1&quot;/&gt;&lt;lineCharCount val=&quot;6&quot;/&gt;&lt;/TableIndex&gt;&lt;TableIndex row=&quot;6&quot; col=&quot;1&quot;&gt;&lt;linesCount val=&quot;1&quot;/&gt;&lt;lineCharCount val=&quot;7&quot;/&gt;&lt;/TableIndex&gt;&lt;TableIndex row=&quot;6&quot; col=&quot;2&quot;&gt;&lt;linesCount val=&quot;1&quot;/&gt;&lt;lineCharCount val=&quot;5&quot;/&gt;&lt;/TableIndex&gt;&lt;TableIndex row=&quot;6&quot; col=&quot;3&quot;&gt;&lt;linesCount val=&quot;1&quot;/&gt;&lt;lineCharCount val=&quot;5&quot;/&gt;&lt;/TableIndex&gt;&lt;/ShapeTextInfo&gt;"/>
  <p:tag name="PRESENTER_SHAPEINFO" val="&lt;ThreeDShapeInfo&gt;&lt;uuid val=&quot;{2D0EB4C9-083D-4431-9EFD-D1EA1DDEFAA0}&quot;/&gt;&lt;isInvalidForFieldText val=&quot;0&quot;/&gt;&lt;Image&gt;&lt;filename val=&quot;C:\Users\g897\AppData\Local\Temp\PR\data\asimages\{2D0EB4C9-083D-4431-9EFD-D1EA1DDEFAA0}_6.png&quot;/&gt;&lt;left val=&quot;102&quot;/&gt;&lt;top val=&quot;204&quot;/&gt;&lt;width val=&quot;373&quot;/&gt;&lt;height val=&quot;231&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9&quot;/&gt;&lt;lineCharCount val=&quot;28&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PSNARRATION" val="41,892449226,C:\Users\g897\Desktop\Webcasts\My savings webcast_FR_Dec 2012\English March 2013\mySavings_pptx\Media.ppcx"/>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4&quot;/&gt;&lt;lineCharCount val=&quot;12&quot;/&gt;&lt;lineCharCount val=&quot;15&quot;/&gt;&lt;lineCharCount val=&quot;1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quot;/&gt;&lt;lineCharCount val=&quot;5&quot;/&gt;&lt;lineCharCount val=&quot;13&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0&quot;/&gt;&lt;lineCharCount val=&quot;41&quot;/&gt;&lt;lineCharCount val=&quot;11&quot;/&gt;&lt;lineCharCount val=&quot;41&quot;/&gt;&lt;lineCharCount val=&quot;26&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TableIndex row=&quot;1&quot; col=&quot;2&quot;&gt;&lt;linesCount val=&quot;2&quot;/&gt;&lt;lineCharCount val=&quot;9&quot;/&gt;&lt;lineCharCount val=&quot;5&quot;/&gt;&lt;/TableIndex&gt;&lt;TableIndex row=&quot;2&quot; col=&quot;1&quot;&gt;&lt;linesCount val=&quot;1&quot;/&gt;&lt;lineCharCount val=&quot;4&quot;/&gt;&lt;/TableIndex&gt;&lt;TableIndex row=&quot;2&quot; col=&quot;2&quot;&gt;&lt;linesCount val=&quot;1&quot;/&gt;&lt;lineCharCount val=&quot;7&quot;/&gt;&lt;/TableIndex&gt;&lt;TableIndex row=&quot;3&quot; col=&quot;1&quot;&gt;&lt;linesCount val=&quot;1&quot;/&gt;&lt;lineCharCount val=&quot;4&quot;/&gt;&lt;/TableIndex&gt;&lt;TableIndex row=&quot;3&quot; col=&quot;2&quot;&gt;&lt;linesCount val=&quot;1&quot;/&gt;&lt;lineCharCount val=&quot;7&quot;/&gt;&lt;/TableIndex&gt;&lt;/ShapeTextInfo&gt;"/>
  <p:tag name="PRESENTER_SHAPEINFO" val="&lt;ThreeDShapeInfo&gt;&lt;uuid val=&quot;{6B4E931B-092B-405B-9D5C-C6B32BFE9152}&quot;/&gt;&lt;isInvalidForFieldText val=&quot;0&quot;/&gt;&lt;Image&gt;&lt;filename val=&quot;C:\Users\g897\AppData\Local\Temp\PR\data\asimages\{6B4E931B-092B-405B-9D5C-C6B32BFE9152}_7.png&quot;/&gt;&lt;left val=&quot;82&quot;/&gt;&lt;top val=&quot;332&quot;/&gt;&lt;width val=&quot;238&quot;/&gt;&lt;height val=&quot;157&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4&quot;/&gt;&lt;lineCharCount val=&quot;12&quot;/&gt;&lt;lineCharCount val=&quot;15&quot;/&gt;&lt;lineCharCount val=&quot;1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PSNARRATION" val="41,892449226,C:\Users\g897\Desktop\Webcasts\My savings webcast_FR_Dec 2012\English March 2013\mySavings_pptx\Media.ppcx"/>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4&quot;/&gt;&lt;lineCharCount val=&quot;12&quot;/&gt;&lt;lineCharCount val=&quot;15&quot;/&gt;&lt;lineCharCount val=&quot;10&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quot;/&gt;&lt;lineCharCount val=&quot;5&quot;/&gt;&lt;lineCharCount val=&quot;13&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TableIndex row=&quot;1&quot; col=&quot;2&quot;&gt;&lt;linesCount val=&quot;2&quot;/&gt;&lt;lineCharCount val=&quot;9&quot;/&gt;&lt;lineCharCount val=&quot;5&quot;/&gt;&lt;/TableIndex&gt;&lt;TableIndex row=&quot;2&quot; col=&quot;1&quot;&gt;&lt;linesCount val=&quot;1&quot;/&gt;&lt;lineCharCount val=&quot;4&quot;/&gt;&lt;/TableIndex&gt;&lt;TableIndex row=&quot;2&quot; col=&quot;2&quot;&gt;&lt;linesCount val=&quot;1&quot;/&gt;&lt;lineCharCount val=&quot;7&quot;/&gt;&lt;/TableIndex&gt;&lt;TableIndex row=&quot;3&quot; col=&quot;1&quot;&gt;&lt;linesCount val=&quot;1&quot;/&gt;&lt;lineCharCount val=&quot;4&quot;/&gt;&lt;/TableIndex&gt;&lt;TableIndex row=&quot;3&quot; col=&quot;2&quot;&gt;&lt;linesCount val=&quot;1&quot;/&gt;&lt;lineCharCount val=&quot;7&quot;/&gt;&lt;/TableIndex&gt;&lt;/ShapeTextInfo&gt;"/>
  <p:tag name="PRESENTER_SHAPEINFO" val="&lt;ThreeDShapeInfo&gt;&lt;uuid val=&quot;{6B4E931B-092B-405B-9D5C-C6B32BFE9152}&quot;/&gt;&lt;isInvalidForFieldText val=&quot;0&quot;/&gt;&lt;Image&gt;&lt;filename val=&quot;C:\Users\g897\AppData\Local\Temp\PR\data\asimages\{6B4E931B-092B-405B-9D5C-C6B32BFE9152}_7.png&quot;/&gt;&lt;left val=&quot;82&quot;/&gt;&lt;top val=&quot;332&quot;/&gt;&lt;width val=&quot;238&quot;/&gt;&lt;height val=&quot;157&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4&quot;/&gt;&lt;lineCharCount val=&quot;12&quot;/&gt;&lt;lineCharCount val=&quot;15&quot;/&gt;&lt;lineCharCount val=&quot;10&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PSNARRATION" val="42,892449226,C:\Users\g897\Desktop\Webcasts\My savings webcast_FR_Dec 2012\English March 2013\mySavings_pptx\Media.ppcx"/>
  <p:tag name="TIMING" val="|5.5|6.2|22.9"/>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PRESENTER_SHAPEINFO" val="&lt;ThreeDShapeInfo&gt;&lt;uuid val=&quot;{2B47DF37-9759-4577-881E-D4FAF578E0B2}&quot;/&gt;&lt;isInvalidForFieldText val=&quot;0&quot;/&gt;&lt;Image&gt;&lt;filename val=&quot;C:\Users\g897\AppData\Local\Temp\PR\data\asimages\{2B47DF37-9759-4577-881E-D4FAF578E0B2}_8.png&quot;/&gt;&lt;left val=&quot;128&quot;/&gt;&lt;top val=&quot;138&quot;/&gt;&lt;width val=&quot;205&quot;/&gt;&lt;height val=&quot;82&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7&quot;/&gt;&lt;lineCharCount val=&quot;14&quot;/&gt;&lt;/TableIndex&gt;&lt;/ShapeTextInfo&gt;"/>
  <p:tag name="PRESENTER_SHAPEINFO" val="&lt;ThreeDShapeInfo&gt;&lt;uuid val=&quot;{68351563-B913-4D93-8DD5-71435EBA3C16}&quot;/&gt;&lt;isInvalidForFieldText val=&quot;0&quot;/&gt;&lt;Image&gt;&lt;filename val=&quot;C:\Users\g897\AppData\Local\Temp\PR\data\asimages\{68351563-B913-4D93-8DD5-71435EBA3C16}_8.png&quot;/&gt;&lt;left val=&quot;446&quot;/&gt;&lt;top val=&quot;138&quot;/&gt;&lt;width val=&quot;205&quot;/&gt;&lt;height val=&quot;82&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3&quot;/&gt;&lt;lineCharCount val=&quot;23&quot;/&gt;&lt;lineCharCount val=&quot;28&quot;/&gt;&lt;lineCharCount val=&quot;28&quot;/&gt;&lt;/TableIndex&gt;&lt;/ShapeTextInfo&gt;"/>
  <p:tag name="PRESENTER_SHAPEINFO" val="&lt;ThreeDShapeInfo&gt;&lt;uuid val=&quot;{A6058829-01C3-456A-BCF2-F3D8D7FDB9BA}&quot;/&gt;&lt;isInvalidForFieldText val=&quot;0&quot;/&gt;&lt;Image&gt;&lt;filename val=&quot;C:\Users\g897\AppData\Local\Temp\PR\data\asimages\{A6058829-01C3-456A-BCF2-F3D8D7FDB9BA}_8.png&quot;/&gt;&lt;left val=&quot;98&quot;/&gt;&lt;top val=&quot;227&quot;/&gt;&lt;width val=&quot;277&quot;/&gt;&lt;height val=&quot;238&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0&quot;/&gt;&lt;lineCharCount val=&quot;11&quot;/&gt;&lt;lineCharCount val=&quot;24&quot;/&gt;&lt;lineCharCount val=&quot;10&quot;/&gt;&lt;lineCharCount val=&quot;26&quot;/&gt;&lt;lineCharCount val=&quot;24&quot;/&gt;&lt;lineCharCount val=&quot;17&quot;/&gt;&lt;lineCharCount val=&quot;26&quot;/&gt;&lt;/TableIndex&gt;&lt;/ShapeTextInfo&gt;"/>
  <p:tag name="PRESENTER_SHAPEINFO" val="&lt;ThreeDShapeInfo&gt;&lt;uuid val=&quot;{71270155-0B58-4CD1-B070-DA0D284129C5}&quot;/&gt;&lt;isInvalidForFieldText val=&quot;0&quot;/&gt;&lt;Image&gt;&lt;filename val=&quot;C:\Users\g897\AppData\Local\Temp\PR\data\asimages\{71270155-0B58-4CD1-B070-DA0D284129C5}_8.png&quot;/&gt;&lt;left val=&quot;410&quot;/&gt;&lt;top val=&quot;227&quot;/&gt;&lt;width val=&quot;277&quot;/&gt;&lt;height val=&quot;238&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PSNARRATION" val="43,892449226,C:\Users\g897\Desktop\Webcasts\My savings webcast_FR_Dec 2012\English March 2013\mySavings_pptx\Media.ppcx"/>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3A86086ACF224ABF7B7B1996A30F06" ma:contentTypeVersion="6763" ma:contentTypeDescription="Create a new document." ma:contentTypeScope="" ma:versionID="fd12daaf90aab934725f2e45707aed5a">
  <xsd:schema xmlns:xsd="http://www.w3.org/2001/XMLSchema" xmlns:xs="http://www.w3.org/2001/XMLSchema" xmlns:p="http://schemas.microsoft.com/office/2006/metadata/properties" xmlns:ns1="http://schemas.microsoft.com/sharepoint/v3" xmlns:ns2="633f10e0-6617-4bc2-9520-063627b97f4a" xmlns:ns3="6ad0baef-6aab-4969-b4f3-29e493e51f96" xmlns:ns4="5fd8a7a3-aefd-4653-aa08-7fd0f3dbff13" targetNamespace="http://schemas.microsoft.com/office/2006/metadata/properties" ma:root="true" ma:fieldsID="a84e556ae350d38c8880ce77977dd9cf" ns1:_="" ns2:_="" ns3:_="" ns4:_="">
    <xsd:import namespace="http://schemas.microsoft.com/sharepoint/v3"/>
    <xsd:import namespace="633f10e0-6617-4bc2-9520-063627b97f4a"/>
    <xsd:import namespace="6ad0baef-6aab-4969-b4f3-29e493e51f96"/>
    <xsd:import namespace="5fd8a7a3-aefd-4653-aa08-7fd0f3dbff13"/>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1:_ip_UnifiedCompliancePolicyProperties" minOccurs="0"/>
                <xsd:element ref="ns1:_ip_UnifiedCompliancePolicyUIAction" minOccurs="0"/>
                <xsd:element ref="ns4:MediaLengthInSeconds" minOccurs="0"/>
                <xsd:element ref="ns4: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3f10e0-6617-4bc2-9520-063627b97f4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5" nillable="true" ma:displayName="Taxonomy Catch All Column" ma:hidden="true" ma:list="{eb2a7a56-a91b-4e34-ab8f-4c29527c000b}" ma:internalName="TaxCatchAll" ma:showField="CatchAllData" ma:web="633f10e0-6617-4bc2-9520-063627b97f4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ad0baef-6aab-4969-b4f3-29e493e51f96"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fd8a7a3-aefd-4653-aa08-7fd0f3dbff13" elementFormDefault="qualified">
    <xsd:import namespace="http://schemas.microsoft.com/office/2006/documentManagement/types"/>
    <xsd:import namespace="http://schemas.microsoft.com/office/infopath/2007/PartnerControls"/>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9af281f3-005c-4590-8509-9f2f2da8adb9"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633f10e0-6617-4bc2-9520-063627b97f4a">5CD5YEM5C3YY-1186899589-357340</_dlc_DocId>
    <_dlc_DocIdUrl xmlns="633f10e0-6617-4bc2-9520-063627b97f4a">
      <Url>https://sunlifefinancial.sharepoint.com/sites/Group/GRSES/_layouts/15/DocIdRedir.aspx?ID=5CD5YEM5C3YY-1186899589-357340</Url>
      <Description>5CD5YEM5C3YY-1186899589-357340</Description>
    </_dlc_DocIdUrl>
    <TaxCatchAll xmlns="633f10e0-6617-4bc2-9520-063627b97f4a" xsi:nil="true"/>
    <lcf76f155ced4ddcb4097134ff3c332f xmlns="5fd8a7a3-aefd-4653-aa08-7fd0f3dbff13">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A1C19359-0CCE-40DF-BE0F-2295EBB650C5}">
  <ds:schemaRefs>
    <ds:schemaRef ds:uri="http://schemas.microsoft.com/sharepoint/events"/>
  </ds:schemaRefs>
</ds:datastoreItem>
</file>

<file path=customXml/itemProps2.xml><?xml version="1.0" encoding="utf-8"?>
<ds:datastoreItem xmlns:ds="http://schemas.openxmlformats.org/officeDocument/2006/customXml" ds:itemID="{132B7402-6BC0-4576-B07F-028E1392458F}">
  <ds:schemaRefs>
    <ds:schemaRef ds:uri="http://schemas.microsoft.com/sharepoint/v3/contenttype/forms"/>
  </ds:schemaRefs>
</ds:datastoreItem>
</file>

<file path=customXml/itemProps3.xml><?xml version="1.0" encoding="utf-8"?>
<ds:datastoreItem xmlns:ds="http://schemas.openxmlformats.org/officeDocument/2006/customXml" ds:itemID="{0671E821-03AA-46A0-B555-CD30280F6D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33f10e0-6617-4bc2-9520-063627b97f4a"/>
    <ds:schemaRef ds:uri="6ad0baef-6aab-4969-b4f3-29e493e51f96"/>
    <ds:schemaRef ds:uri="5fd8a7a3-aefd-4653-aa08-7fd0f3dbff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4D82865-8544-492F-BE98-A532441E4624}">
  <ds:schemaRefs>
    <ds:schemaRef ds:uri="http://purl.org/dc/dcmitype/"/>
    <ds:schemaRef ds:uri="5fd8a7a3-aefd-4653-aa08-7fd0f3dbff13"/>
    <ds:schemaRef ds:uri="http://purl.org/dc/elements/1.1/"/>
    <ds:schemaRef ds:uri="http://schemas.microsoft.com/office/2006/metadata/properties"/>
    <ds:schemaRef ds:uri="http://schemas.microsoft.com/office/2006/documentManagement/types"/>
    <ds:schemaRef ds:uri="http://schemas.microsoft.com/sharepoint/v3"/>
    <ds:schemaRef ds:uri="http://schemas.microsoft.com/office/infopath/2007/PartnerControls"/>
    <ds:schemaRef ds:uri="http://purl.org/dc/terms/"/>
    <ds:schemaRef ds:uri="633f10e0-6617-4bc2-9520-063627b97f4a"/>
    <ds:schemaRef ds:uri="http://schemas.openxmlformats.org/package/2006/metadata/core-properties"/>
    <ds:schemaRef ds:uri="6ad0baef-6aab-4969-b4f3-29e493e51f9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6554</TotalTime>
  <Words>5068</Words>
  <Application>Microsoft Office PowerPoint</Application>
  <PresentationFormat>On-screen Show (4:3)</PresentationFormat>
  <Paragraphs>445</Paragraphs>
  <Slides>30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Arial Regular</vt:lpstr>
      <vt:lpstr>Calibri</vt:lpstr>
      <vt:lpstr>Sun Life Sans</vt:lpstr>
      <vt:lpstr>Times</vt:lpstr>
      <vt:lpstr>Wingdings</vt:lpstr>
      <vt:lpstr>Office Theme</vt:lpstr>
      <vt:lpstr>Your  group plan  at work</vt:lpstr>
      <vt:lpstr>PowerPoint Presentation</vt:lpstr>
      <vt:lpstr>Your responsibilities under this plan</vt:lpstr>
      <vt:lpstr>Sources of retirement income</vt:lpstr>
      <vt:lpstr>Monthly maximum payments 2023</vt:lpstr>
      <vt:lpstr>The tax advantage of automatic payroll deductions</vt:lpstr>
      <vt:lpstr>RRSP Contribution limit</vt:lpstr>
      <vt:lpstr>TFSA Contribution limit</vt:lpstr>
      <vt:lpstr>Choice of two accounts</vt:lpstr>
      <vt:lpstr>PowerPoint Presentation</vt:lpstr>
      <vt:lpstr>Understand Risk vs. Return</vt:lpstr>
      <vt:lpstr>Wide range of investment options</vt:lpstr>
      <vt:lpstr>Granite Funds™ – Target Date</vt:lpstr>
      <vt:lpstr>The importance of diversification</vt:lpstr>
      <vt:lpstr>PowerPoint Presentation</vt:lpstr>
      <vt:lpstr>Client Care Centre</vt:lpstr>
      <vt:lpstr>Plan member services website</vt:lpstr>
      <vt:lpstr>Plan member services website continued</vt:lpstr>
      <vt:lpstr>Statements and Receipts</vt:lpstr>
      <vt:lpstr>PowerPoint Presentation</vt:lpstr>
      <vt:lpstr>Withdrawals</vt:lpstr>
      <vt:lpstr>Termination and Retirement options</vt:lpstr>
      <vt:lpstr>PowerPoint Presentation</vt:lpstr>
      <vt:lpstr>How do I get started?</vt:lpstr>
      <vt:lpstr>How do I get started?</vt:lpstr>
      <vt:lpstr>How do I get started?</vt:lpstr>
      <vt:lpstr>How do I get started?</vt:lpstr>
      <vt:lpstr>How do I get started?</vt:lpstr>
      <vt:lpstr>How do I get started?</vt:lpstr>
      <vt:lpstr>Your future is waiting… enrol today</vt:lpstr>
    </vt:vector>
  </TitlesOfParts>
  <Company>Sun Life Financial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group plan  at work</dc:title>
  <dc:creator>rz21</dc:creator>
  <cp:lastModifiedBy>Lisa Plater</cp:lastModifiedBy>
  <cp:revision>264</cp:revision>
  <dcterms:created xsi:type="dcterms:W3CDTF">2012-07-25T17:06:57Z</dcterms:created>
  <dcterms:modified xsi:type="dcterms:W3CDTF">2023-05-18T19:07:39Z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178b6417-e073-4b5b-a7e9-62e4775b8878</vt:lpwstr>
  </property>
  <property fmtid="{D5CDD505-2E9C-101B-9397-08002B2CF9AE}" pid="3" name="ContentTypeId">
    <vt:lpwstr>0x010100C13A86086ACF224ABF7B7B1996A30F06</vt:lpwstr>
  </property>
  <property fmtid="{D5CDD505-2E9C-101B-9397-08002B2CF9AE}" pid="4" name="MediaServiceImageTags">
    <vt:lpwstr/>
  </property>
</Properties>
</file>