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0.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1.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3.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2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7.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2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0.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3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7" r:id="rId6"/>
    <p:sldId id="258" r:id="rId7"/>
    <p:sldId id="290" r:id="rId8"/>
    <p:sldId id="291" r:id="rId9"/>
    <p:sldId id="307" r:id="rId10"/>
    <p:sldId id="262" r:id="rId11"/>
    <p:sldId id="263" r:id="rId12"/>
    <p:sldId id="306" r:id="rId13"/>
    <p:sldId id="302" r:id="rId14"/>
    <p:sldId id="264" r:id="rId15"/>
    <p:sldId id="265" r:id="rId16"/>
    <p:sldId id="266" r:id="rId17"/>
    <p:sldId id="267" r:id="rId18"/>
    <p:sldId id="270" r:id="rId19"/>
    <p:sldId id="272" r:id="rId20"/>
    <p:sldId id="273" r:id="rId21"/>
    <p:sldId id="274" r:id="rId22"/>
    <p:sldId id="275" r:id="rId23"/>
    <p:sldId id="294" r:id="rId24"/>
    <p:sldId id="277" r:id="rId25"/>
    <p:sldId id="278" r:id="rId26"/>
    <p:sldId id="280" r:id="rId27"/>
    <p:sldId id="295" r:id="rId28"/>
    <p:sldId id="281" r:id="rId29"/>
    <p:sldId id="296" r:id="rId30"/>
    <p:sldId id="297" r:id="rId31"/>
    <p:sldId id="309" r:id="rId32"/>
    <p:sldId id="298" r:id="rId33"/>
    <p:sldId id="286" r:id="rId34"/>
    <p:sldId id="299" r:id="rId35"/>
    <p:sldId id="300" r:id="rId36"/>
    <p:sldId id="289"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D0981-9573-5AEC-CB66-A18F9425FD77}" name="Lisa Plater" initials="LP" userId="S::lisa.plater@sunlife.com::3108f9e6-46bb-406e-962f-36880693622a" providerId="AD"/>
  <p188:author id="{F9125D97-DC8E-6AFB-1571-B4876989B544}" name="Paul L Brown" initials="PLB" userId="S::Paul.L.Brown@sunlife.com::8902a4b6-acc2-41c5-a98a-140fcd9693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an Corcoran" initials="J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237"/>
    <a:srgbClr val="A59F99"/>
    <a:srgbClr val="C9D4B9"/>
    <a:srgbClr val="FFC000"/>
    <a:srgbClr val="696158"/>
    <a:srgbClr val="F7DF9F"/>
    <a:srgbClr val="97B071"/>
    <a:srgbClr val="EAAB00"/>
    <a:srgbClr val="F4D06C"/>
    <a:srgbClr val="F9E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7854" autoAdjust="0"/>
  </p:normalViewPr>
  <p:slideViewPr>
    <p:cSldViewPr>
      <p:cViewPr varScale="1">
        <p:scale>
          <a:sx n="58" d="100"/>
          <a:sy n="58" d="100"/>
        </p:scale>
        <p:origin x="1524" y="56"/>
      </p:cViewPr>
      <p:guideLst>
        <p:guide orient="horz" pos="2160"/>
        <p:guide pos="2880"/>
      </p:guideLst>
    </p:cSldViewPr>
  </p:slideViewPr>
  <p:notesTextViewPr>
    <p:cViewPr>
      <p:scale>
        <a:sx n="111" d="100"/>
        <a:sy n="111" d="100"/>
      </p:scale>
      <p:origin x="0" y="0"/>
    </p:cViewPr>
  </p:notesTextViewPr>
  <p:sorterViewPr>
    <p:cViewPr>
      <p:scale>
        <a:sx n="100" d="100"/>
        <a:sy n="100" d="100"/>
      </p:scale>
      <p:origin x="0" y="0"/>
    </p:cViewPr>
  </p:sorterViewPr>
  <p:notesViewPr>
    <p:cSldViewPr>
      <p:cViewPr>
        <p:scale>
          <a:sx n="120" d="100"/>
          <a:sy n="120" d="100"/>
        </p:scale>
        <p:origin x="-1954" y="9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later" userId="3108f9e6-46bb-406e-962f-36880693622a" providerId="ADAL" clId="{1BE3358A-49B3-4B64-824F-3D7D24327C37}"/>
    <pc:docChg chg="custSel modSld">
      <pc:chgData name="Lisa Plater" userId="3108f9e6-46bb-406e-962f-36880693622a" providerId="ADAL" clId="{1BE3358A-49B3-4B64-824F-3D7D24327C37}" dt="2023-05-18T19:05:03.297" v="31" actId="478"/>
      <pc:docMkLst>
        <pc:docMk/>
      </pc:docMkLst>
      <pc:sldChg chg="delSp mod delAnim">
        <pc:chgData name="Lisa Plater" userId="3108f9e6-46bb-406e-962f-36880693622a" providerId="ADAL" clId="{1BE3358A-49B3-4B64-824F-3D7D24327C37}" dt="2023-05-18T19:03:05.290" v="0" actId="478"/>
        <pc:sldMkLst>
          <pc:docMk/>
          <pc:sldMk cId="2469725430" sldId="257"/>
        </pc:sldMkLst>
        <pc:picChg chg="del">
          <ac:chgData name="Lisa Plater" userId="3108f9e6-46bb-406e-962f-36880693622a" providerId="ADAL" clId="{1BE3358A-49B3-4B64-824F-3D7D24327C37}" dt="2023-05-18T19:03:05.290" v="0" actId="478"/>
          <ac:picMkLst>
            <pc:docMk/>
            <pc:sldMk cId="2469725430" sldId="257"/>
            <ac:picMk id="5" creationId="{7A57119E-2514-477D-9ECB-20201DA12D38}"/>
          </ac:picMkLst>
        </pc:picChg>
      </pc:sldChg>
      <pc:sldChg chg="delSp mod delAnim">
        <pc:chgData name="Lisa Plater" userId="3108f9e6-46bb-406e-962f-36880693622a" providerId="ADAL" clId="{1BE3358A-49B3-4B64-824F-3D7D24327C37}" dt="2023-05-18T19:03:08.552" v="1" actId="478"/>
        <pc:sldMkLst>
          <pc:docMk/>
          <pc:sldMk cId="2724358608" sldId="258"/>
        </pc:sldMkLst>
        <pc:picChg chg="del">
          <ac:chgData name="Lisa Plater" userId="3108f9e6-46bb-406e-962f-36880693622a" providerId="ADAL" clId="{1BE3358A-49B3-4B64-824F-3D7D24327C37}" dt="2023-05-18T19:03:08.552" v="1" actId="478"/>
          <ac:picMkLst>
            <pc:docMk/>
            <pc:sldMk cId="2724358608" sldId="258"/>
            <ac:picMk id="21" creationId="{6540A2C5-BEFE-96ED-9C57-24646E5F5DE6}"/>
          </ac:picMkLst>
        </pc:picChg>
      </pc:sldChg>
      <pc:sldChg chg="delSp mod delAnim">
        <pc:chgData name="Lisa Plater" userId="3108f9e6-46bb-406e-962f-36880693622a" providerId="ADAL" clId="{1BE3358A-49B3-4B64-824F-3D7D24327C37}" dt="2023-05-18T19:03:22.520" v="5" actId="478"/>
        <pc:sldMkLst>
          <pc:docMk/>
          <pc:sldMk cId="2715670870" sldId="262"/>
        </pc:sldMkLst>
        <pc:picChg chg="del">
          <ac:chgData name="Lisa Plater" userId="3108f9e6-46bb-406e-962f-36880693622a" providerId="ADAL" clId="{1BE3358A-49B3-4B64-824F-3D7D24327C37}" dt="2023-05-18T19:03:22.520" v="5" actId="478"/>
          <ac:picMkLst>
            <pc:docMk/>
            <pc:sldMk cId="2715670870" sldId="262"/>
            <ac:picMk id="17" creationId="{085018B5-BF66-F87B-BE90-BF3AC207C631}"/>
          </ac:picMkLst>
        </pc:picChg>
      </pc:sldChg>
      <pc:sldChg chg="delSp mod delAnim">
        <pc:chgData name="Lisa Plater" userId="3108f9e6-46bb-406e-962f-36880693622a" providerId="ADAL" clId="{1BE3358A-49B3-4B64-824F-3D7D24327C37}" dt="2023-05-18T19:03:27.670" v="6" actId="478"/>
        <pc:sldMkLst>
          <pc:docMk/>
          <pc:sldMk cId="2689414626" sldId="263"/>
        </pc:sldMkLst>
        <pc:picChg chg="del">
          <ac:chgData name="Lisa Plater" userId="3108f9e6-46bb-406e-962f-36880693622a" providerId="ADAL" clId="{1BE3358A-49B3-4B64-824F-3D7D24327C37}" dt="2023-05-18T19:03:27.670" v="6" actId="478"/>
          <ac:picMkLst>
            <pc:docMk/>
            <pc:sldMk cId="2689414626" sldId="263"/>
            <ac:picMk id="8" creationId="{AE23011E-9CA9-94FB-F0DC-08DF22A5AA65}"/>
          </ac:picMkLst>
        </pc:picChg>
      </pc:sldChg>
      <pc:sldChg chg="delSp mod delAnim">
        <pc:chgData name="Lisa Plater" userId="3108f9e6-46bb-406e-962f-36880693622a" providerId="ADAL" clId="{1BE3358A-49B3-4B64-824F-3D7D24327C37}" dt="2023-05-18T19:03:38.891" v="9" actId="478"/>
        <pc:sldMkLst>
          <pc:docMk/>
          <pc:sldMk cId="605630614" sldId="264"/>
        </pc:sldMkLst>
        <pc:picChg chg="del">
          <ac:chgData name="Lisa Plater" userId="3108f9e6-46bb-406e-962f-36880693622a" providerId="ADAL" clId="{1BE3358A-49B3-4B64-824F-3D7D24327C37}" dt="2023-05-18T19:03:38.891" v="9" actId="478"/>
          <ac:picMkLst>
            <pc:docMk/>
            <pc:sldMk cId="605630614" sldId="264"/>
            <ac:picMk id="10251" creationId="{94B8F39A-FE30-AB7B-7033-D3ECC5F3A186}"/>
          </ac:picMkLst>
        </pc:picChg>
      </pc:sldChg>
      <pc:sldChg chg="delSp mod delAnim">
        <pc:chgData name="Lisa Plater" userId="3108f9e6-46bb-406e-962f-36880693622a" providerId="ADAL" clId="{1BE3358A-49B3-4B64-824F-3D7D24327C37}" dt="2023-05-18T19:03:41.970" v="10" actId="478"/>
        <pc:sldMkLst>
          <pc:docMk/>
          <pc:sldMk cId="2543066777" sldId="265"/>
        </pc:sldMkLst>
        <pc:picChg chg="del">
          <ac:chgData name="Lisa Plater" userId="3108f9e6-46bb-406e-962f-36880693622a" providerId="ADAL" clId="{1BE3358A-49B3-4B64-824F-3D7D24327C37}" dt="2023-05-18T19:03:41.970" v="10" actId="478"/>
          <ac:picMkLst>
            <pc:docMk/>
            <pc:sldMk cId="2543066777" sldId="265"/>
            <ac:picMk id="4" creationId="{0B7C2891-FC35-4693-CECE-057F95B12D34}"/>
          </ac:picMkLst>
        </pc:picChg>
      </pc:sldChg>
      <pc:sldChg chg="delSp mod delAnim">
        <pc:chgData name="Lisa Plater" userId="3108f9e6-46bb-406e-962f-36880693622a" providerId="ADAL" clId="{1BE3358A-49B3-4B64-824F-3D7D24327C37}" dt="2023-05-18T19:03:45.019" v="11" actId="478"/>
        <pc:sldMkLst>
          <pc:docMk/>
          <pc:sldMk cId="465454298" sldId="266"/>
        </pc:sldMkLst>
        <pc:picChg chg="del">
          <ac:chgData name="Lisa Plater" userId="3108f9e6-46bb-406e-962f-36880693622a" providerId="ADAL" clId="{1BE3358A-49B3-4B64-824F-3D7D24327C37}" dt="2023-05-18T19:03:45.019" v="11" actId="478"/>
          <ac:picMkLst>
            <pc:docMk/>
            <pc:sldMk cId="465454298" sldId="266"/>
            <ac:picMk id="17" creationId="{D5F6F17E-AF86-95C5-3CBC-6DB03D481CBC}"/>
          </ac:picMkLst>
        </pc:picChg>
      </pc:sldChg>
      <pc:sldChg chg="delSp mod delAnim">
        <pc:chgData name="Lisa Plater" userId="3108f9e6-46bb-406e-962f-36880693622a" providerId="ADAL" clId="{1BE3358A-49B3-4B64-824F-3D7D24327C37}" dt="2023-05-18T19:03:50.669" v="12" actId="478"/>
        <pc:sldMkLst>
          <pc:docMk/>
          <pc:sldMk cId="812251427" sldId="267"/>
        </pc:sldMkLst>
        <pc:picChg chg="del">
          <ac:chgData name="Lisa Plater" userId="3108f9e6-46bb-406e-962f-36880693622a" providerId="ADAL" clId="{1BE3358A-49B3-4B64-824F-3D7D24327C37}" dt="2023-05-18T19:03:50.669" v="12" actId="478"/>
          <ac:picMkLst>
            <pc:docMk/>
            <pc:sldMk cId="812251427" sldId="267"/>
            <ac:picMk id="13319" creationId="{AB3851E4-0664-6E2E-6710-9CCEC6F4EC50}"/>
          </ac:picMkLst>
        </pc:picChg>
      </pc:sldChg>
      <pc:sldChg chg="delSp mod delAnim">
        <pc:chgData name="Lisa Plater" userId="3108f9e6-46bb-406e-962f-36880693622a" providerId="ADAL" clId="{1BE3358A-49B3-4B64-824F-3D7D24327C37}" dt="2023-05-18T19:03:53.542" v="13" actId="478"/>
        <pc:sldMkLst>
          <pc:docMk/>
          <pc:sldMk cId="3061545137" sldId="270"/>
        </pc:sldMkLst>
        <pc:picChg chg="del">
          <ac:chgData name="Lisa Plater" userId="3108f9e6-46bb-406e-962f-36880693622a" providerId="ADAL" clId="{1BE3358A-49B3-4B64-824F-3D7D24327C37}" dt="2023-05-18T19:03:53.542" v="13" actId="478"/>
          <ac:picMkLst>
            <pc:docMk/>
            <pc:sldMk cId="3061545137" sldId="270"/>
            <ac:picMk id="16407" creationId="{A32B4FAF-427D-2F49-2DE5-A9D89B25A23B}"/>
          </ac:picMkLst>
        </pc:picChg>
      </pc:sldChg>
      <pc:sldChg chg="delSp mod delAnim">
        <pc:chgData name="Lisa Plater" userId="3108f9e6-46bb-406e-962f-36880693622a" providerId="ADAL" clId="{1BE3358A-49B3-4B64-824F-3D7D24327C37}" dt="2023-05-18T19:03:57.627" v="14" actId="478"/>
        <pc:sldMkLst>
          <pc:docMk/>
          <pc:sldMk cId="3877216805" sldId="272"/>
        </pc:sldMkLst>
        <pc:picChg chg="del">
          <ac:chgData name="Lisa Plater" userId="3108f9e6-46bb-406e-962f-36880693622a" providerId="ADAL" clId="{1BE3358A-49B3-4B64-824F-3D7D24327C37}" dt="2023-05-18T19:03:57.627" v="14" actId="478"/>
          <ac:picMkLst>
            <pc:docMk/>
            <pc:sldMk cId="3877216805" sldId="272"/>
            <ac:picMk id="207886" creationId="{8EBA52B9-F565-8F86-D4EE-B7000A01E762}"/>
          </ac:picMkLst>
        </pc:picChg>
      </pc:sldChg>
      <pc:sldChg chg="delSp mod delAnim">
        <pc:chgData name="Lisa Plater" userId="3108f9e6-46bb-406e-962f-36880693622a" providerId="ADAL" clId="{1BE3358A-49B3-4B64-824F-3D7D24327C37}" dt="2023-05-18T19:04:03.494" v="15" actId="478"/>
        <pc:sldMkLst>
          <pc:docMk/>
          <pc:sldMk cId="330502565" sldId="273"/>
        </pc:sldMkLst>
        <pc:picChg chg="del">
          <ac:chgData name="Lisa Plater" userId="3108f9e6-46bb-406e-962f-36880693622a" providerId="ADAL" clId="{1BE3358A-49B3-4B64-824F-3D7D24327C37}" dt="2023-05-18T19:04:03.494" v="15" actId="478"/>
          <ac:picMkLst>
            <pc:docMk/>
            <pc:sldMk cId="330502565" sldId="273"/>
            <ac:picMk id="19" creationId="{B9D22A87-B9C5-0D98-E6CB-AD493BEF958F}"/>
          </ac:picMkLst>
        </pc:picChg>
      </pc:sldChg>
      <pc:sldChg chg="delSp mod delAnim">
        <pc:chgData name="Lisa Plater" userId="3108f9e6-46bb-406e-962f-36880693622a" providerId="ADAL" clId="{1BE3358A-49B3-4B64-824F-3D7D24327C37}" dt="2023-05-18T19:04:06.445" v="16" actId="478"/>
        <pc:sldMkLst>
          <pc:docMk/>
          <pc:sldMk cId="2042027753" sldId="274"/>
        </pc:sldMkLst>
        <pc:picChg chg="del">
          <ac:chgData name="Lisa Plater" userId="3108f9e6-46bb-406e-962f-36880693622a" providerId="ADAL" clId="{1BE3358A-49B3-4B64-824F-3D7D24327C37}" dt="2023-05-18T19:04:06.445" v="16" actId="478"/>
          <ac:picMkLst>
            <pc:docMk/>
            <pc:sldMk cId="2042027753" sldId="274"/>
            <ac:picMk id="17" creationId="{ACF976D5-1FFD-3758-0640-70DAEA7C1058}"/>
          </ac:picMkLst>
        </pc:picChg>
      </pc:sldChg>
      <pc:sldChg chg="delSp mod delAnim">
        <pc:chgData name="Lisa Plater" userId="3108f9e6-46bb-406e-962f-36880693622a" providerId="ADAL" clId="{1BE3358A-49B3-4B64-824F-3D7D24327C37}" dt="2023-05-18T19:04:09.468" v="17" actId="478"/>
        <pc:sldMkLst>
          <pc:docMk/>
          <pc:sldMk cId="714880120" sldId="275"/>
        </pc:sldMkLst>
        <pc:picChg chg="del">
          <ac:chgData name="Lisa Plater" userId="3108f9e6-46bb-406e-962f-36880693622a" providerId="ADAL" clId="{1BE3358A-49B3-4B64-824F-3D7D24327C37}" dt="2023-05-18T19:04:09.468" v="17" actId="478"/>
          <ac:picMkLst>
            <pc:docMk/>
            <pc:sldMk cId="714880120" sldId="275"/>
            <ac:picMk id="16" creationId="{BAA9DCE2-AF30-EBB2-609F-D313E9DB145E}"/>
          </ac:picMkLst>
        </pc:picChg>
      </pc:sldChg>
      <pc:sldChg chg="delSp mod delAnim">
        <pc:chgData name="Lisa Plater" userId="3108f9e6-46bb-406e-962f-36880693622a" providerId="ADAL" clId="{1BE3358A-49B3-4B64-824F-3D7D24327C37}" dt="2023-05-18T19:04:18.416" v="19" actId="478"/>
        <pc:sldMkLst>
          <pc:docMk/>
          <pc:sldMk cId="1334232746" sldId="277"/>
        </pc:sldMkLst>
        <pc:picChg chg="del">
          <ac:chgData name="Lisa Plater" userId="3108f9e6-46bb-406e-962f-36880693622a" providerId="ADAL" clId="{1BE3358A-49B3-4B64-824F-3D7D24327C37}" dt="2023-05-18T19:04:18.416" v="19" actId="478"/>
          <ac:picMkLst>
            <pc:docMk/>
            <pc:sldMk cId="1334232746" sldId="277"/>
            <ac:picMk id="22" creationId="{B7F8A2A5-6F7C-0DE0-EFF0-698EF0D16493}"/>
          </ac:picMkLst>
        </pc:picChg>
      </pc:sldChg>
      <pc:sldChg chg="delSp mod delAnim">
        <pc:chgData name="Lisa Plater" userId="3108f9e6-46bb-406e-962f-36880693622a" providerId="ADAL" clId="{1BE3358A-49B3-4B64-824F-3D7D24327C37}" dt="2023-05-18T19:04:21.504" v="20" actId="478"/>
        <pc:sldMkLst>
          <pc:docMk/>
          <pc:sldMk cId="1191623741" sldId="278"/>
        </pc:sldMkLst>
        <pc:picChg chg="del">
          <ac:chgData name="Lisa Plater" userId="3108f9e6-46bb-406e-962f-36880693622a" providerId="ADAL" clId="{1BE3358A-49B3-4B64-824F-3D7D24327C37}" dt="2023-05-18T19:04:21.504" v="20" actId="478"/>
          <ac:picMkLst>
            <pc:docMk/>
            <pc:sldMk cId="1191623741" sldId="278"/>
            <ac:picMk id="14" creationId="{D844C689-2576-3E9B-B713-1170686DFB39}"/>
          </ac:picMkLst>
        </pc:picChg>
      </pc:sldChg>
      <pc:sldChg chg="delSp mod delAnim">
        <pc:chgData name="Lisa Plater" userId="3108f9e6-46bb-406e-962f-36880693622a" providerId="ADAL" clId="{1BE3358A-49B3-4B64-824F-3D7D24327C37}" dt="2023-05-18T19:04:24.508" v="21" actId="478"/>
        <pc:sldMkLst>
          <pc:docMk/>
          <pc:sldMk cId="4179760179" sldId="280"/>
        </pc:sldMkLst>
        <pc:picChg chg="del">
          <ac:chgData name="Lisa Plater" userId="3108f9e6-46bb-406e-962f-36880693622a" providerId="ADAL" clId="{1BE3358A-49B3-4B64-824F-3D7D24327C37}" dt="2023-05-18T19:04:24.508" v="21" actId="478"/>
          <ac:picMkLst>
            <pc:docMk/>
            <pc:sldMk cId="4179760179" sldId="280"/>
            <ac:picMk id="24" creationId="{EB02C486-CD61-6C58-2979-7A112C3185D1}"/>
          </ac:picMkLst>
        </pc:picChg>
      </pc:sldChg>
      <pc:sldChg chg="delSp mod delAnim">
        <pc:chgData name="Lisa Plater" userId="3108f9e6-46bb-406e-962f-36880693622a" providerId="ADAL" clId="{1BE3358A-49B3-4B64-824F-3D7D24327C37}" dt="2023-05-18T19:04:33.281" v="23" actId="478"/>
        <pc:sldMkLst>
          <pc:docMk/>
          <pc:sldMk cId="2110147772" sldId="281"/>
        </pc:sldMkLst>
        <pc:picChg chg="del">
          <ac:chgData name="Lisa Plater" userId="3108f9e6-46bb-406e-962f-36880693622a" providerId="ADAL" clId="{1BE3358A-49B3-4B64-824F-3D7D24327C37}" dt="2023-05-18T19:04:33.281" v="23" actId="478"/>
          <ac:picMkLst>
            <pc:docMk/>
            <pc:sldMk cId="2110147772" sldId="281"/>
            <ac:picMk id="9" creationId="{EB4FD8DF-CF62-E87B-86C9-8E9BD8C47687}"/>
          </ac:picMkLst>
        </pc:picChg>
      </pc:sldChg>
      <pc:sldChg chg="delSp mod delAnim">
        <pc:chgData name="Lisa Plater" userId="3108f9e6-46bb-406e-962f-36880693622a" providerId="ADAL" clId="{1BE3358A-49B3-4B64-824F-3D7D24327C37}" dt="2023-05-18T19:04:52.318" v="28" actId="478"/>
        <pc:sldMkLst>
          <pc:docMk/>
          <pc:sldMk cId="212891145" sldId="286"/>
        </pc:sldMkLst>
        <pc:picChg chg="del">
          <ac:chgData name="Lisa Plater" userId="3108f9e6-46bb-406e-962f-36880693622a" providerId="ADAL" clId="{1BE3358A-49B3-4B64-824F-3D7D24327C37}" dt="2023-05-18T19:04:52.318" v="28" actId="478"/>
          <ac:picMkLst>
            <pc:docMk/>
            <pc:sldMk cId="212891145" sldId="286"/>
            <ac:picMk id="14" creationId="{D7909FE4-4535-760C-D029-A25959DBF5AA}"/>
          </ac:picMkLst>
        </pc:picChg>
      </pc:sldChg>
      <pc:sldChg chg="delSp mod delAnim">
        <pc:chgData name="Lisa Plater" userId="3108f9e6-46bb-406e-962f-36880693622a" providerId="ADAL" clId="{1BE3358A-49B3-4B64-824F-3D7D24327C37}" dt="2023-05-18T19:05:03.297" v="31" actId="478"/>
        <pc:sldMkLst>
          <pc:docMk/>
          <pc:sldMk cId="3683453266" sldId="289"/>
        </pc:sldMkLst>
        <pc:picChg chg="del">
          <ac:chgData name="Lisa Plater" userId="3108f9e6-46bb-406e-962f-36880693622a" providerId="ADAL" clId="{1BE3358A-49B3-4B64-824F-3D7D24327C37}" dt="2023-05-18T19:05:03.297" v="31" actId="478"/>
          <ac:picMkLst>
            <pc:docMk/>
            <pc:sldMk cId="3683453266" sldId="289"/>
            <ac:picMk id="13" creationId="{CAE4012B-A2E3-D7A2-2401-4DFCD59DED79}"/>
          </ac:picMkLst>
        </pc:picChg>
      </pc:sldChg>
      <pc:sldChg chg="delSp mod delAnim">
        <pc:chgData name="Lisa Plater" userId="3108f9e6-46bb-406e-962f-36880693622a" providerId="ADAL" clId="{1BE3358A-49B3-4B64-824F-3D7D24327C37}" dt="2023-05-18T19:03:11.671" v="2" actId="478"/>
        <pc:sldMkLst>
          <pc:docMk/>
          <pc:sldMk cId="2902947963" sldId="290"/>
        </pc:sldMkLst>
        <pc:picChg chg="del">
          <ac:chgData name="Lisa Plater" userId="3108f9e6-46bb-406e-962f-36880693622a" providerId="ADAL" clId="{1BE3358A-49B3-4B64-824F-3D7D24327C37}" dt="2023-05-18T19:03:11.671" v="2" actId="478"/>
          <ac:picMkLst>
            <pc:docMk/>
            <pc:sldMk cId="2902947963" sldId="290"/>
            <ac:picMk id="22" creationId="{F294F6FB-5AEE-A1E8-29BB-DA671D475907}"/>
          </ac:picMkLst>
        </pc:picChg>
      </pc:sldChg>
      <pc:sldChg chg="delSp mod delAnim">
        <pc:chgData name="Lisa Plater" userId="3108f9e6-46bb-406e-962f-36880693622a" providerId="ADAL" clId="{1BE3358A-49B3-4B64-824F-3D7D24327C37}" dt="2023-05-18T19:03:14.747" v="3" actId="478"/>
        <pc:sldMkLst>
          <pc:docMk/>
          <pc:sldMk cId="4043022346" sldId="291"/>
        </pc:sldMkLst>
        <pc:picChg chg="del">
          <ac:chgData name="Lisa Plater" userId="3108f9e6-46bb-406e-962f-36880693622a" providerId="ADAL" clId="{1BE3358A-49B3-4B64-824F-3D7D24327C37}" dt="2023-05-18T19:03:14.747" v="3" actId="478"/>
          <ac:picMkLst>
            <pc:docMk/>
            <pc:sldMk cId="4043022346" sldId="291"/>
            <ac:picMk id="16" creationId="{A0F32414-2EED-BC48-5318-DCAFBBC55260}"/>
          </ac:picMkLst>
        </pc:picChg>
      </pc:sldChg>
      <pc:sldChg chg="delSp mod delAnim">
        <pc:chgData name="Lisa Plater" userId="3108f9e6-46bb-406e-962f-36880693622a" providerId="ADAL" clId="{1BE3358A-49B3-4B64-824F-3D7D24327C37}" dt="2023-05-18T19:04:15.330" v="18" actId="478"/>
        <pc:sldMkLst>
          <pc:docMk/>
          <pc:sldMk cId="3135958355" sldId="294"/>
        </pc:sldMkLst>
        <pc:picChg chg="del">
          <ac:chgData name="Lisa Plater" userId="3108f9e6-46bb-406e-962f-36880693622a" providerId="ADAL" clId="{1BE3358A-49B3-4B64-824F-3D7D24327C37}" dt="2023-05-18T19:04:15.330" v="18" actId="478"/>
          <ac:picMkLst>
            <pc:docMk/>
            <pc:sldMk cId="3135958355" sldId="294"/>
            <ac:picMk id="26" creationId="{7B3C4A3A-9DFD-4F10-9AD5-269015A05B4B}"/>
          </ac:picMkLst>
        </pc:picChg>
      </pc:sldChg>
      <pc:sldChg chg="delSp mod delAnim">
        <pc:chgData name="Lisa Plater" userId="3108f9e6-46bb-406e-962f-36880693622a" providerId="ADAL" clId="{1BE3358A-49B3-4B64-824F-3D7D24327C37}" dt="2023-05-18T19:04:30.440" v="22" actId="478"/>
        <pc:sldMkLst>
          <pc:docMk/>
          <pc:sldMk cId="3144765582" sldId="295"/>
        </pc:sldMkLst>
        <pc:picChg chg="del">
          <ac:chgData name="Lisa Plater" userId="3108f9e6-46bb-406e-962f-36880693622a" providerId="ADAL" clId="{1BE3358A-49B3-4B64-824F-3D7D24327C37}" dt="2023-05-18T19:04:30.440" v="22" actId="478"/>
          <ac:picMkLst>
            <pc:docMk/>
            <pc:sldMk cId="3144765582" sldId="295"/>
            <ac:picMk id="19" creationId="{0D1936BD-E996-0B82-F77A-C948FB1F9135}"/>
          </ac:picMkLst>
        </pc:picChg>
      </pc:sldChg>
      <pc:sldChg chg="delSp mod delAnim">
        <pc:chgData name="Lisa Plater" userId="3108f9e6-46bb-406e-962f-36880693622a" providerId="ADAL" clId="{1BE3358A-49B3-4B64-824F-3D7D24327C37}" dt="2023-05-18T19:04:36.327" v="24" actId="478"/>
        <pc:sldMkLst>
          <pc:docMk/>
          <pc:sldMk cId="252393624" sldId="296"/>
        </pc:sldMkLst>
        <pc:picChg chg="del">
          <ac:chgData name="Lisa Plater" userId="3108f9e6-46bb-406e-962f-36880693622a" providerId="ADAL" clId="{1BE3358A-49B3-4B64-824F-3D7D24327C37}" dt="2023-05-18T19:04:36.327" v="24" actId="478"/>
          <ac:picMkLst>
            <pc:docMk/>
            <pc:sldMk cId="252393624" sldId="296"/>
            <ac:picMk id="28686" creationId="{6C13FAAC-4368-236E-6D1E-C92994FE8584}"/>
          </ac:picMkLst>
        </pc:picChg>
      </pc:sldChg>
      <pc:sldChg chg="delSp mod delAnim">
        <pc:chgData name="Lisa Plater" userId="3108f9e6-46bb-406e-962f-36880693622a" providerId="ADAL" clId="{1BE3358A-49B3-4B64-824F-3D7D24327C37}" dt="2023-05-18T19:04:41.832" v="25" actId="478"/>
        <pc:sldMkLst>
          <pc:docMk/>
          <pc:sldMk cId="4198131276" sldId="297"/>
        </pc:sldMkLst>
        <pc:picChg chg="del">
          <ac:chgData name="Lisa Plater" userId="3108f9e6-46bb-406e-962f-36880693622a" providerId="ADAL" clId="{1BE3358A-49B3-4B64-824F-3D7D24327C37}" dt="2023-05-18T19:04:41.832" v="25" actId="478"/>
          <ac:picMkLst>
            <pc:docMk/>
            <pc:sldMk cId="4198131276" sldId="297"/>
            <ac:picMk id="32772" creationId="{0FFFC59B-A231-39DC-C629-BA1BDF50607E}"/>
          </ac:picMkLst>
        </pc:picChg>
      </pc:sldChg>
      <pc:sldChg chg="delSp mod delAnim">
        <pc:chgData name="Lisa Plater" userId="3108f9e6-46bb-406e-962f-36880693622a" providerId="ADAL" clId="{1BE3358A-49B3-4B64-824F-3D7D24327C37}" dt="2023-05-18T19:04:49.334" v="27" actId="478"/>
        <pc:sldMkLst>
          <pc:docMk/>
          <pc:sldMk cId="2715352993" sldId="298"/>
        </pc:sldMkLst>
        <pc:picChg chg="del">
          <ac:chgData name="Lisa Plater" userId="3108f9e6-46bb-406e-962f-36880693622a" providerId="ADAL" clId="{1BE3358A-49B3-4B64-824F-3D7D24327C37}" dt="2023-05-18T19:04:49.334" v="27" actId="478"/>
          <ac:picMkLst>
            <pc:docMk/>
            <pc:sldMk cId="2715352993" sldId="298"/>
            <ac:picMk id="17" creationId="{CDA4FD9C-9D26-75F5-0CAA-A05A0F13BF1E}"/>
          </ac:picMkLst>
        </pc:picChg>
      </pc:sldChg>
      <pc:sldChg chg="delSp mod delAnim">
        <pc:chgData name="Lisa Plater" userId="3108f9e6-46bb-406e-962f-36880693622a" providerId="ADAL" clId="{1BE3358A-49B3-4B64-824F-3D7D24327C37}" dt="2023-05-18T19:04:55.436" v="29" actId="478"/>
        <pc:sldMkLst>
          <pc:docMk/>
          <pc:sldMk cId="500335131" sldId="299"/>
        </pc:sldMkLst>
        <pc:picChg chg="del">
          <ac:chgData name="Lisa Plater" userId="3108f9e6-46bb-406e-962f-36880693622a" providerId="ADAL" clId="{1BE3358A-49B3-4B64-824F-3D7D24327C37}" dt="2023-05-18T19:04:55.436" v="29" actId="478"/>
          <ac:picMkLst>
            <pc:docMk/>
            <pc:sldMk cId="500335131" sldId="299"/>
            <ac:picMk id="21" creationId="{1FF7C0D7-838C-8A99-A0F9-839956434902}"/>
          </ac:picMkLst>
        </pc:picChg>
      </pc:sldChg>
      <pc:sldChg chg="delSp mod delAnim">
        <pc:chgData name="Lisa Plater" userId="3108f9e6-46bb-406e-962f-36880693622a" providerId="ADAL" clId="{1BE3358A-49B3-4B64-824F-3D7D24327C37}" dt="2023-05-18T19:05:00.074" v="30" actId="478"/>
        <pc:sldMkLst>
          <pc:docMk/>
          <pc:sldMk cId="1957966683" sldId="300"/>
        </pc:sldMkLst>
        <pc:picChg chg="del">
          <ac:chgData name="Lisa Plater" userId="3108f9e6-46bb-406e-962f-36880693622a" providerId="ADAL" clId="{1BE3358A-49B3-4B64-824F-3D7D24327C37}" dt="2023-05-18T19:05:00.074" v="30" actId="478"/>
          <ac:picMkLst>
            <pc:docMk/>
            <pc:sldMk cId="1957966683" sldId="300"/>
            <ac:picMk id="22" creationId="{A25972D0-8A70-A27B-15C6-98B913C3424A}"/>
          </ac:picMkLst>
        </pc:picChg>
      </pc:sldChg>
      <pc:sldChg chg="delSp mod delAnim">
        <pc:chgData name="Lisa Plater" userId="3108f9e6-46bb-406e-962f-36880693622a" providerId="ADAL" clId="{1BE3358A-49B3-4B64-824F-3D7D24327C37}" dt="2023-05-18T19:03:35.302" v="8" actId="478"/>
        <pc:sldMkLst>
          <pc:docMk/>
          <pc:sldMk cId="423406927" sldId="302"/>
        </pc:sldMkLst>
        <pc:picChg chg="del">
          <ac:chgData name="Lisa Plater" userId="3108f9e6-46bb-406e-962f-36880693622a" providerId="ADAL" clId="{1BE3358A-49B3-4B64-824F-3D7D24327C37}" dt="2023-05-18T19:03:35.302" v="8" actId="478"/>
          <ac:picMkLst>
            <pc:docMk/>
            <pc:sldMk cId="423406927" sldId="302"/>
            <ac:picMk id="28" creationId="{ED53FB27-2E0C-6E43-5BD3-751CEC69D2F8}"/>
          </ac:picMkLst>
        </pc:picChg>
      </pc:sldChg>
      <pc:sldChg chg="delSp mod delAnim">
        <pc:chgData name="Lisa Plater" userId="3108f9e6-46bb-406e-962f-36880693622a" providerId="ADAL" clId="{1BE3358A-49B3-4B64-824F-3D7D24327C37}" dt="2023-05-18T19:03:30.660" v="7" actId="478"/>
        <pc:sldMkLst>
          <pc:docMk/>
          <pc:sldMk cId="1559161208" sldId="306"/>
        </pc:sldMkLst>
        <pc:picChg chg="del">
          <ac:chgData name="Lisa Plater" userId="3108f9e6-46bb-406e-962f-36880693622a" providerId="ADAL" clId="{1BE3358A-49B3-4B64-824F-3D7D24327C37}" dt="2023-05-18T19:03:30.660" v="7" actId="478"/>
          <ac:picMkLst>
            <pc:docMk/>
            <pc:sldMk cId="1559161208" sldId="306"/>
            <ac:picMk id="22" creationId="{350A6AF5-C701-77C7-9600-44C343E4EA62}"/>
          </ac:picMkLst>
        </pc:picChg>
      </pc:sldChg>
      <pc:sldChg chg="delSp mod delAnim">
        <pc:chgData name="Lisa Plater" userId="3108f9e6-46bb-406e-962f-36880693622a" providerId="ADAL" clId="{1BE3358A-49B3-4B64-824F-3D7D24327C37}" dt="2023-05-18T19:03:19.443" v="4" actId="478"/>
        <pc:sldMkLst>
          <pc:docMk/>
          <pc:sldMk cId="3004839793" sldId="307"/>
        </pc:sldMkLst>
        <pc:picChg chg="del">
          <ac:chgData name="Lisa Plater" userId="3108f9e6-46bb-406e-962f-36880693622a" providerId="ADAL" clId="{1BE3358A-49B3-4B64-824F-3D7D24327C37}" dt="2023-05-18T19:03:19.443" v="4" actId="478"/>
          <ac:picMkLst>
            <pc:docMk/>
            <pc:sldMk cId="3004839793" sldId="307"/>
            <ac:picMk id="11" creationId="{01B62600-A26E-517A-29EB-404F921E74A1}"/>
          </ac:picMkLst>
        </pc:picChg>
      </pc:sldChg>
      <pc:sldChg chg="delSp mod delAnim">
        <pc:chgData name="Lisa Plater" userId="3108f9e6-46bb-406e-962f-36880693622a" providerId="ADAL" clId="{1BE3358A-49B3-4B64-824F-3D7D24327C37}" dt="2023-05-18T19:04:44.834" v="26" actId="478"/>
        <pc:sldMkLst>
          <pc:docMk/>
          <pc:sldMk cId="3773791786" sldId="309"/>
        </pc:sldMkLst>
        <pc:picChg chg="del">
          <ac:chgData name="Lisa Plater" userId="3108f9e6-46bb-406e-962f-36880693622a" providerId="ADAL" clId="{1BE3358A-49B3-4B64-824F-3D7D24327C37}" dt="2023-05-18T19:04:44.834" v="26" actId="478"/>
          <ac:picMkLst>
            <pc:docMk/>
            <pc:sldMk cId="3773791786" sldId="309"/>
            <ac:picMk id="22" creationId="{D641AF32-31FF-C5BE-8A41-DB2F50C7ED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F0FE224B-FDE5-43DC-808C-0F1D259E1232}" type="datetimeFigureOut">
              <a:rPr lang="en-US" smtClean="0"/>
              <a:pPr/>
              <a:t>5/18/2023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8DF9F85C-CFA2-4A4B-939C-A2732295CDD5}" type="slidenum">
              <a:rPr lang="en-US" smtClean="0"/>
              <a:pPr/>
              <a:t>‹#›</a:t>
            </a:fld>
            <a:endParaRPr lang="en-US" dirty="0"/>
          </a:p>
        </p:txBody>
      </p:sp>
    </p:spTree>
    <p:extLst>
      <p:ext uri="{BB962C8B-B14F-4D97-AF65-F5344CB8AC3E}">
        <p14:creationId xmlns:p14="http://schemas.microsoft.com/office/powerpoint/2010/main" val="343440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ea typeface="Arial Regular" charset="0"/>
              </a:rPr>
              <a:pPr/>
              <a:t>1</a:t>
            </a:fld>
            <a:endParaRPr lang="en-US" dirty="0">
              <a:ea typeface="Arial Regular"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Welcome and thank you for taking the time to learn about the new Group Registered Retirement Savings Plan (RRSP), Deferred Profit</a:t>
            </a:r>
            <a:r>
              <a:rPr lang="en-US" baseline="0" dirty="0">
                <a:latin typeface="Arial" panose="020B0604020202020204" pitchFamily="34" charset="0"/>
                <a:ea typeface="Arial Regular" charset="0"/>
                <a:cs typeface="Arial" panose="020B0604020202020204" pitchFamily="34" charset="0"/>
              </a:rPr>
              <a:t> Sharing Plan (DPSP)</a:t>
            </a:r>
            <a:r>
              <a:rPr lang="en-US" dirty="0">
                <a:latin typeface="Arial" panose="020B0604020202020204" pitchFamily="34" charset="0"/>
                <a:ea typeface="Arial Regular" charset="0"/>
                <a:cs typeface="Arial" panose="020B0604020202020204" pitchFamily="34" charset="0"/>
              </a:rPr>
              <a:t> and Tax-Free Savings Account (TFSA)</a:t>
            </a:r>
            <a:r>
              <a:rPr lang="en-US" baseline="0" dirty="0">
                <a:latin typeface="Arial" panose="020B0604020202020204" pitchFamily="34" charset="0"/>
                <a:ea typeface="Arial Regular" charset="0"/>
                <a:cs typeface="Arial" panose="020B0604020202020204" pitchFamily="34" charset="0"/>
              </a:rPr>
              <a:t> </a:t>
            </a:r>
            <a:r>
              <a:rPr lang="en-US" dirty="0">
                <a:latin typeface="Arial" panose="020B0604020202020204" pitchFamily="34" charset="0"/>
                <a:ea typeface="Arial Regular" charset="0"/>
                <a:cs typeface="Arial" panose="020B0604020202020204" pitchFamily="34" charset="0"/>
              </a:rPr>
              <a:t>that is being offered to you through your employer and Sun Life. </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This is a very valuable benefit, and we encourage you to take full advantage of it.  The specific rules of the plan will be provided to you by your employer.  This presentation will take approximately  20 minutes and will  tell you what you need to know about the plan and how to enrol. Your employer will let you know if you are eligible to enrol in the DPSP.</a:t>
            </a:r>
          </a:p>
          <a:p>
            <a:r>
              <a:rPr lang="en-US" dirty="0">
                <a:latin typeface="Arial" panose="020B0604020202020204" pitchFamily="34" charset="0"/>
                <a:ea typeface="Arial Regular" charset="0"/>
                <a:cs typeface="Arial" panose="020B0604020202020204" pitchFamily="34" charset="0"/>
              </a:rPr>
              <a:t> </a:t>
            </a:r>
          </a:p>
          <a:p>
            <a:pPr eaLnBrk="1" hangingPunct="1"/>
            <a:endParaRPr lang="en-US" dirty="0">
              <a:ea typeface="Arial Regular" charset="0"/>
            </a:endParaRPr>
          </a:p>
        </p:txBody>
      </p:sp>
    </p:spTree>
    <p:extLst>
      <p:ext uri="{BB962C8B-B14F-4D97-AF65-F5344CB8AC3E}">
        <p14:creationId xmlns:p14="http://schemas.microsoft.com/office/powerpoint/2010/main" val="29479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D939151-9EC3-4103-99FC-3468B6EA8140}" type="slidenum">
              <a:rPr lang="en-US" smtClean="0">
                <a:ea typeface="Arial Regular" charset="0"/>
              </a:rPr>
              <a:pPr/>
              <a:t>10</a:t>
            </a:fld>
            <a:endParaRPr lang="en-US" dirty="0">
              <a:ea typeface="Arial Regular"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191000"/>
            <a:ext cx="54864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anose="020B0604020202020204" pitchFamily="34" charset="0"/>
                <a:ea typeface="Arial Regular" charset="0"/>
                <a:cs typeface="Arial" panose="020B0604020202020204" pitchFamily="34" charset="0"/>
              </a:rPr>
              <a:t>Now let’s look at the places you can direct your contributions in your company plan.  You decide if you would like to participate in the Group RRSP or the TFSA, or both. </a:t>
            </a:r>
          </a:p>
          <a:p>
            <a:endParaRPr lang="en-US" sz="1000" dirty="0">
              <a:latin typeface="Arial" panose="020B0604020202020204" pitchFamily="34" charset="0"/>
              <a:ea typeface="Arial Regular" charset="0"/>
              <a:cs typeface="Arial" panose="020B0604020202020204" pitchFamily="34" charset="0"/>
            </a:endParaRPr>
          </a:p>
          <a:p>
            <a:r>
              <a:rPr lang="en-US" sz="1000" dirty="0">
                <a:latin typeface="Arial" panose="020B0604020202020204" pitchFamily="34" charset="0"/>
                <a:ea typeface="Arial Regular" charset="0"/>
                <a:cs typeface="Arial" panose="020B0604020202020204" pitchFamily="34" charset="0"/>
              </a:rPr>
              <a:t>Your employer will tell you if you are eligible to enrol in the DPSP and whether </a:t>
            </a:r>
            <a:r>
              <a:rPr lang="en-US" sz="1000" dirty="0">
                <a:latin typeface="Arial" panose="020B0604020202020204" pitchFamily="34" charset="0"/>
                <a:cs typeface="Arial" panose="020B0604020202020204" pitchFamily="34" charset="0"/>
              </a:rPr>
              <a:t>they are contributing to the DPSP on your behalf. </a:t>
            </a:r>
            <a:endParaRPr lang="en-US" sz="1000" dirty="0">
              <a:latin typeface="Arial" panose="020B0604020202020204" pitchFamily="34" charset="0"/>
              <a:ea typeface="Arial Regular" charset="0"/>
              <a:cs typeface="Arial" panose="020B0604020202020204" pitchFamily="34" charset="0"/>
            </a:endParaRPr>
          </a:p>
          <a:p>
            <a:r>
              <a:rPr lang="en-US" sz="1000" dirty="0">
                <a:latin typeface="Arial" panose="020B0604020202020204" pitchFamily="34" charset="0"/>
                <a:ea typeface="Arial Regular" charset="0"/>
                <a:cs typeface="Arial" panose="020B0604020202020204" pitchFamily="34" charset="0"/>
              </a:rPr>
              <a:t> </a:t>
            </a:r>
          </a:p>
          <a:p>
            <a:r>
              <a:rPr lang="en-US" sz="1000" dirty="0">
                <a:latin typeface="Arial" panose="020B0604020202020204" pitchFamily="34" charset="0"/>
                <a:ea typeface="Arial Regular" charset="0"/>
                <a:cs typeface="Arial" panose="020B0604020202020204" pitchFamily="34" charset="0"/>
              </a:rPr>
              <a:t>The Group RRSP offers the benefit of saving on the income taxes you pay.  Using pre-tax payroll deduction contributions, you get an immediate tax break every time you contribute. You can contribute up to your RRSP limit each year. With earnings and contributions fully tax-sheltered until withdrawn, this is an ideal way to save for retirement. </a:t>
            </a:r>
          </a:p>
          <a:p>
            <a:endParaRPr lang="en-US" sz="1000" dirty="0">
              <a:latin typeface="Arial" panose="020B0604020202020204" pitchFamily="34" charset="0"/>
              <a:ea typeface="Arial Regular"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ea typeface="Arial Regular" charset="0"/>
                <a:cs typeface="Arial" panose="020B0604020202020204" pitchFamily="34" charset="0"/>
              </a:rPr>
              <a:t>The DPSP allows you</a:t>
            </a:r>
            <a:r>
              <a:rPr lang="en-US" sz="1000" baseline="0" dirty="0">
                <a:latin typeface="Arial" panose="020B0604020202020204" pitchFamily="34" charset="0"/>
                <a:ea typeface="Arial Regular" charset="0"/>
                <a:cs typeface="Arial" panose="020B0604020202020204" pitchFamily="34" charset="0"/>
              </a:rPr>
              <a:t>r employer to share profits with you by making contributions to your DPSP account. </a:t>
            </a:r>
            <a:r>
              <a:rPr lang="en-US" sz="1000" b="0" dirty="0">
                <a:latin typeface="Arial" panose="020B0604020202020204" pitchFamily="34" charset="0"/>
                <a:cs typeface="Arial" panose="020B0604020202020204" pitchFamily="34" charset="0"/>
              </a:rPr>
              <a:t>There is no minimum required employer contribution for a DPSP.</a:t>
            </a:r>
            <a:r>
              <a:rPr lang="en-US" sz="1000" b="0" baseline="0" dirty="0">
                <a:latin typeface="Arial" panose="020B0604020202020204" pitchFamily="34" charset="0"/>
                <a:cs typeface="Arial" panose="020B0604020202020204" pitchFamily="34" charset="0"/>
              </a:rPr>
              <a:t> </a:t>
            </a:r>
            <a:r>
              <a:rPr lang="en-US" sz="1000" dirty="0">
                <a:latin typeface="Arial" panose="020B0604020202020204" pitchFamily="34" charset="0"/>
                <a:ea typeface="Arial Regular" charset="0"/>
                <a:cs typeface="Arial" panose="020B0604020202020204" pitchFamily="34" charset="0"/>
              </a:rPr>
              <a:t>With earnings and contributions fully tax-sheltered until withdrawn, this is another great way to save for retirement. </a:t>
            </a:r>
            <a:endParaRPr lang="en-US" sz="10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Regular" charset="0"/>
              <a:cs typeface="Arial" panose="020B0604020202020204" pitchFamily="34" charset="0"/>
            </a:endParaRPr>
          </a:p>
          <a:p>
            <a:r>
              <a:rPr lang="en-US" sz="1000" dirty="0">
                <a:latin typeface="Arial" panose="020B0604020202020204" pitchFamily="34" charset="0"/>
                <a:ea typeface="Arial Regular" charset="0"/>
                <a:cs typeface="Arial" panose="020B0604020202020204" pitchFamily="34" charset="0"/>
              </a:rPr>
              <a:t>In the Group Tax-Free Savings Account,  you contribute after-tax dollars. While you don’t get an upfront tax deduction, you never pay Canadian tax on the investment earnings in your account* and all withdrawals are completely tax-free. A TFSA gives you complete flexibility to use your savings for any short-, medium-, or long-term goal – cars, down payment on a home, vacations, education, or retirement. The choice is yours!</a:t>
            </a:r>
          </a:p>
          <a:p>
            <a:endParaRPr lang="en-US" sz="1000" dirty="0">
              <a:latin typeface="Arial" panose="020B0604020202020204" pitchFamily="34" charset="0"/>
              <a:ea typeface="Arial Regular" charset="0"/>
              <a:cs typeface="Arial" panose="020B0604020202020204" pitchFamily="34" charset="0"/>
            </a:endParaRPr>
          </a:p>
          <a:p>
            <a:r>
              <a:rPr lang="en-US" sz="1000" dirty="0">
                <a:latin typeface="Arial" panose="020B0604020202020204" pitchFamily="34" charset="0"/>
                <a:ea typeface="Arial Regular" charset="0"/>
                <a:cs typeface="Arial" panose="020B0604020202020204" pitchFamily="34" charset="0"/>
              </a:rPr>
              <a:t>You can re-contribute any withdrawn amounts in a ‘subsequent year’.  A caution:  If you re-contribute in the same year of withdrawal, you may find yourself in an over-contribution position.</a:t>
            </a:r>
          </a:p>
          <a:p>
            <a:pPr eaLnBrk="1" hangingPunct="1"/>
            <a:endParaRPr lang="en-US" sz="1000" dirty="0">
              <a:ea typeface="Arial Regular" charset="0"/>
            </a:endParaRPr>
          </a:p>
          <a:p>
            <a:pPr eaLnBrk="1" hangingPunct="1"/>
            <a:r>
              <a:rPr lang="en-CA" sz="900" dirty="0">
                <a:latin typeface="Arial" panose="020B0604020202020204" pitchFamily="34" charset="0"/>
                <a:ea typeface="Arial Regular" charset="0"/>
                <a:cs typeface="Arial" panose="020B0604020202020204" pitchFamily="34" charset="0"/>
              </a:rPr>
              <a:t>* Note: Foreign tax may apply on certain foreign income.</a:t>
            </a:r>
            <a:endParaRPr lang="en-US" sz="900" dirty="0">
              <a:latin typeface="Arial" panose="020B0604020202020204" pitchFamily="34" charset="0"/>
              <a:ea typeface="Arial Regular" charset="0"/>
              <a:cs typeface="Arial" panose="020B0604020202020204" pitchFamily="34" charset="0"/>
            </a:endParaRPr>
          </a:p>
          <a:p>
            <a:endParaRPr lang="en-US" sz="1000" dirty="0">
              <a:latin typeface="Arial" panose="020B0604020202020204" pitchFamily="34" charset="0"/>
              <a:ea typeface="Arial Regular" charset="0"/>
              <a:cs typeface="Arial" panose="020B0604020202020204" pitchFamily="34" charset="0"/>
            </a:endParaRPr>
          </a:p>
        </p:txBody>
      </p:sp>
    </p:spTree>
    <p:extLst>
      <p:ext uri="{BB962C8B-B14F-4D97-AF65-F5344CB8AC3E}">
        <p14:creationId xmlns:p14="http://schemas.microsoft.com/office/powerpoint/2010/main" val="29428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63581EF-8AC3-4E88-9D0A-F7DA563C3245}" type="slidenum">
              <a:rPr lang="en-US" smtClean="0">
                <a:ea typeface="Arial Regular" charset="0"/>
              </a:rPr>
              <a:pPr/>
              <a:t>11</a:t>
            </a:fld>
            <a:endParaRPr lang="en-US" dirty="0">
              <a:ea typeface="Arial Regular"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894522" y="4272197"/>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As a member of a group plan, you will have access to a range of different investment options.   In this section we will take a closer look at what they are.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6974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E880F6FB-8983-4D1A-85DB-9E2A0CD5E439}" type="slidenum">
              <a:rPr lang="en-US" smtClean="0">
                <a:ea typeface="Arial Regular" charset="0"/>
              </a:rPr>
              <a:pPr/>
              <a:t>12</a:t>
            </a:fld>
            <a:endParaRPr lang="en-US" dirty="0">
              <a:ea typeface="Arial Regular"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1910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50" dirty="0">
                <a:latin typeface="Arial" panose="020B0604020202020204" pitchFamily="34" charset="0"/>
                <a:ea typeface="Arial Regular" charset="0"/>
                <a:cs typeface="Arial" panose="020B0604020202020204" pitchFamily="34" charset="0"/>
              </a:rPr>
              <a:t>Investment Risk is often defined as the volatility of returns on an investment.  Since certain asset classes can have diverse returns year by year, day by day, or even hour by hour, you need to establish your ability to withstand the volatility of your investments.  One of the main principles of investing is that in order to achieve higher returns, you will need to take on more risk.  This chart shows the relationship between investment risk and return.  Let’s take a look at the different asset classes – starting with Guaranteed funds.</a:t>
            </a:r>
          </a:p>
          <a:p>
            <a:r>
              <a:rPr lang="en-US" sz="1050" dirty="0">
                <a:latin typeface="Arial" panose="020B0604020202020204" pitchFamily="34" charset="0"/>
                <a:ea typeface="Arial Regular" charset="0"/>
                <a:cs typeface="Arial" panose="020B0604020202020204" pitchFamily="34" charset="0"/>
              </a:rPr>
              <a:t>These funds are not suitable for long term investing, as the returns you earn are low.  Over the long term, they may not be able to keep pace with the inflation rate.   </a:t>
            </a:r>
          </a:p>
          <a:p>
            <a:r>
              <a:rPr lang="en-US" sz="1050" dirty="0">
                <a:latin typeface="Arial" panose="020B0604020202020204" pitchFamily="34" charset="0"/>
                <a:ea typeface="Arial Regular" charset="0"/>
                <a:cs typeface="Arial" panose="020B0604020202020204" pitchFamily="34" charset="0"/>
              </a:rPr>
              <a:t>Next, we have bond funds.  Bond funds fluctuate in value compared to guaranteed funds, increasing the level of investment risk. Bonds have 2 types of risks associated with them.  The first type is credit risk or default risk.  </a:t>
            </a:r>
          </a:p>
          <a:p>
            <a:r>
              <a:rPr lang="en-US" sz="1050" dirty="0">
                <a:latin typeface="Arial" panose="020B0604020202020204" pitchFamily="34" charset="0"/>
                <a:ea typeface="Arial Regular" charset="0"/>
                <a:cs typeface="Arial" panose="020B0604020202020204" pitchFamily="34" charset="0"/>
              </a:rPr>
              <a:t>Bonds are loans so there is a chance that the government or company will not be able to pay your principle back. The second type of risk is interest rate risk. Interest rates have an inverse relationship with bond prices – when interest rates rise, bond prices fall.  When interest rates fall, bond prices rise. </a:t>
            </a:r>
          </a:p>
          <a:p>
            <a:endParaRPr lang="en-US" sz="1050" dirty="0">
              <a:latin typeface="Arial" panose="020B0604020202020204" pitchFamily="34" charset="0"/>
              <a:ea typeface="Arial Regular" charset="0"/>
              <a:cs typeface="Arial" panose="020B0604020202020204" pitchFamily="34" charset="0"/>
            </a:endParaRPr>
          </a:p>
          <a:p>
            <a:r>
              <a:rPr lang="en-US" sz="1050" dirty="0">
                <a:latin typeface="Arial" panose="020B0604020202020204" pitchFamily="34" charset="0"/>
                <a:ea typeface="Arial Regular" charset="0"/>
                <a:cs typeface="Arial" panose="020B0604020202020204" pitchFamily="34" charset="0"/>
              </a:rPr>
              <a:t>Balanced funds fluctuate in value and have a higher level of investment risk than bond funds, but lower than equity funds.  The potential for return on these funds is higher than that of bond funds and lower than that of equity funds.</a:t>
            </a:r>
          </a:p>
          <a:p>
            <a:endParaRPr lang="en-US" sz="1050" dirty="0">
              <a:latin typeface="Arial" panose="020B0604020202020204" pitchFamily="34" charset="0"/>
              <a:ea typeface="Arial Regular" charset="0"/>
              <a:cs typeface="Arial" panose="020B0604020202020204" pitchFamily="34" charset="0"/>
            </a:endParaRPr>
          </a:p>
          <a:p>
            <a:r>
              <a:rPr lang="en-US" sz="1050" dirty="0">
                <a:latin typeface="Arial" panose="020B0604020202020204" pitchFamily="34" charset="0"/>
                <a:ea typeface="Arial Regular" charset="0"/>
                <a:cs typeface="Arial" panose="020B0604020202020204" pitchFamily="34" charset="0"/>
              </a:rPr>
              <a:t>Equities are considered to be the most volatile investment option to invest in as they are subject to market risk.  Market risk is not knowing what is going to happen in the marketplace – events like the Tech Bubble in 2000, 9/11 in 2001 or the credit crisis in 2008 are good examples. Even though equity funds fluctuate more than other investment options, they offer the greatest potential for long term growth.</a:t>
            </a:r>
          </a:p>
          <a:p>
            <a:pPr eaLnBrk="1" hangingPunct="1"/>
            <a:endParaRPr lang="en-US" sz="1100" dirty="0">
              <a:ea typeface="Arial Regular" charset="0"/>
            </a:endParaRPr>
          </a:p>
          <a:p>
            <a:pPr eaLnBrk="1" hangingPunct="1"/>
            <a:endParaRPr lang="en-US" sz="1100" dirty="0">
              <a:ea typeface="Arial Regular" charset="0"/>
            </a:endParaRPr>
          </a:p>
        </p:txBody>
      </p:sp>
    </p:spTree>
    <p:extLst>
      <p:ext uri="{BB962C8B-B14F-4D97-AF65-F5344CB8AC3E}">
        <p14:creationId xmlns:p14="http://schemas.microsoft.com/office/powerpoint/2010/main" val="161399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D0056F60-2F12-4379-94F0-3F2EE2FD6AB2}" type="slidenum">
              <a:rPr lang="en-US" smtClean="0">
                <a:ea typeface="Arial Regular" charset="0"/>
              </a:rPr>
              <a:pPr/>
              <a:t>13</a:t>
            </a:fld>
            <a:endParaRPr lang="en-US" dirty="0">
              <a:ea typeface="Arial Regular"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You can decide to build your own investment mix, by picking from a menu of investment funds or you can choose a pre-built portfolio.  You can change your selection at any time by contacting Sun Life.</a:t>
            </a:r>
          </a:p>
          <a:p>
            <a:r>
              <a:rPr lang="en-US" sz="1100" dirty="0">
                <a:latin typeface="Arial" panose="020B0604020202020204" pitchFamily="34" charset="0"/>
                <a:ea typeface="Arial Regular" charset="0"/>
                <a:cs typeface="Arial" panose="020B0604020202020204" pitchFamily="34" charset="0"/>
              </a:rPr>
              <a:t> </a:t>
            </a:r>
          </a:p>
          <a:p>
            <a:r>
              <a:rPr lang="en-US" sz="1100" dirty="0">
                <a:latin typeface="Arial" panose="020B0604020202020204" pitchFamily="34" charset="0"/>
                <a:ea typeface="Arial Regular" charset="0"/>
                <a:cs typeface="Arial" panose="020B0604020202020204" pitchFamily="34" charset="0"/>
              </a:rPr>
              <a:t>With the pre-built portfolio options you are directed to a single fund that’s designed to be a one-stop investment solution.  For example, the Granite Target Date funds are structured to coincide with a key life event such as retirement and have a portfolio asset mix that adjusts automatically as you get closer to your goal. </a:t>
            </a:r>
          </a:p>
          <a:p>
            <a:endParaRPr lang="en-US" sz="1100" dirty="0">
              <a:solidFill>
                <a:srgbClr val="000000"/>
              </a:solidFill>
              <a:latin typeface="Arial" panose="020B0604020202020204" pitchFamily="34" charset="0"/>
              <a:ea typeface="Arial Regular" charset="0"/>
              <a:cs typeface="Arial" panose="020B0604020202020204" pitchFamily="34" charset="0"/>
            </a:endParaRPr>
          </a:p>
          <a:p>
            <a:r>
              <a:rPr lang="en-US" sz="800" dirty="0">
                <a:latin typeface="Arial" panose="020B0604020202020204" pitchFamily="34" charset="0"/>
                <a:ea typeface="Arial Regular" charset="0"/>
                <a:cs typeface="Arial" panose="020B0604020202020204" pitchFamily="34" charset="0"/>
              </a:rPr>
              <a:t>When you first </a:t>
            </a:r>
            <a:r>
              <a:rPr lang="en-US" sz="800" dirty="0" err="1">
                <a:latin typeface="Arial" panose="020B0604020202020204" pitchFamily="34" charset="0"/>
                <a:ea typeface="Arial Regular" charset="0"/>
                <a:cs typeface="Arial" panose="020B0604020202020204" pitchFamily="34" charset="0"/>
              </a:rPr>
              <a:t>enrol</a:t>
            </a:r>
            <a:r>
              <a:rPr lang="en-US" sz="800" dirty="0">
                <a:latin typeface="Arial" panose="020B0604020202020204" pitchFamily="34" charset="0"/>
                <a:ea typeface="Arial Regular" charset="0"/>
                <a:cs typeface="Arial" panose="020B0604020202020204" pitchFamily="34" charset="0"/>
              </a:rPr>
              <a:t> in the plan you will be automatically invested in the Granite Target Date Funds for the RRSP and DPSP, and a bond fund for the TFSA.  At any point after this, you may change your investments if you choose.  </a:t>
            </a:r>
          </a:p>
          <a:p>
            <a:r>
              <a:rPr lang="en-US" sz="800" dirty="0">
                <a:latin typeface="Arial" panose="020B0604020202020204" pitchFamily="34" charset="0"/>
                <a:ea typeface="Arial Regular" charset="0"/>
                <a:cs typeface="Arial" panose="020B0604020202020204" pitchFamily="34" charset="0"/>
              </a:rPr>
              <a:t> </a:t>
            </a:r>
          </a:p>
          <a:p>
            <a:endParaRPr lang="en-US" sz="800" dirty="0">
              <a:solidFill>
                <a:srgbClr val="000000"/>
              </a:solidFill>
              <a:ea typeface="Arial Regular" charset="0"/>
            </a:endParaRPr>
          </a:p>
          <a:p>
            <a:pPr eaLnBrk="1" hangingPunct="1">
              <a:buFontTx/>
              <a:buNone/>
            </a:pPr>
            <a:endParaRPr lang="en-US" sz="1000" dirty="0">
              <a:solidFill>
                <a:srgbClr val="000000"/>
              </a:solidFill>
              <a:ea typeface="Arial Regular" charset="0"/>
            </a:endParaRPr>
          </a:p>
        </p:txBody>
      </p:sp>
    </p:spTree>
    <p:extLst>
      <p:ext uri="{BB962C8B-B14F-4D97-AF65-F5344CB8AC3E}">
        <p14:creationId xmlns:p14="http://schemas.microsoft.com/office/powerpoint/2010/main" val="146877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98D341E-BE9B-4320-994A-32ADB39D5AA8}" type="slidenum">
              <a:rPr lang="en-US" smtClean="0">
                <a:ea typeface="Arial Regular" charset="0"/>
              </a:rPr>
              <a:pPr/>
              <a:t>14</a:t>
            </a:fld>
            <a:endParaRPr lang="en-US" dirty="0">
              <a:ea typeface="Arial Regular"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800" y="4267200"/>
            <a:ext cx="5486400" cy="4572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50" dirty="0">
                <a:latin typeface="Arial" panose="020B0604020202020204" pitchFamily="34" charset="0"/>
                <a:cs typeface="Arial" panose="020B0604020202020204" pitchFamily="34" charset="0"/>
              </a:rPr>
              <a:t>The Granite Target Date Funds are designed to align with differing life stages based on the length of time until retirement.  </a:t>
            </a:r>
          </a:p>
          <a:p>
            <a:pPr>
              <a:defRPr/>
            </a:pPr>
            <a:r>
              <a:rPr lang="en-US" sz="1050" dirty="0">
                <a:latin typeface="Arial" panose="020B0604020202020204" pitchFamily="34" charset="0"/>
                <a:cs typeface="Arial" panose="020B0604020202020204" pitchFamily="34" charset="0"/>
              </a:rPr>
              <a:t> </a:t>
            </a:r>
          </a:p>
          <a:p>
            <a:pPr>
              <a:defRPr/>
            </a:pPr>
            <a:r>
              <a:rPr lang="en-US" sz="1050" dirty="0">
                <a:latin typeface="Arial" panose="020B0604020202020204" pitchFamily="34" charset="0"/>
                <a:cs typeface="Arial" panose="020B0604020202020204" pitchFamily="34" charset="0"/>
              </a:rPr>
              <a:t>Granite Target Date Funds offer a mix of different fund managers who have shown superior performance over the long-term and who have proven expertise in their asset class or investment style. </a:t>
            </a:r>
          </a:p>
          <a:p>
            <a:pPr>
              <a:defRPr/>
            </a:pPr>
            <a:r>
              <a:rPr lang="en-US" sz="1050" dirty="0">
                <a:latin typeface="Arial" panose="020B0604020202020204" pitchFamily="34" charset="0"/>
                <a:cs typeface="Arial" panose="020B0604020202020204" pitchFamily="34" charset="0"/>
              </a:rPr>
              <a:t> </a:t>
            </a:r>
          </a:p>
          <a:p>
            <a:pPr algn="l">
              <a:defRPr/>
            </a:pPr>
            <a:r>
              <a:rPr lang="en-US" sz="1050" dirty="0">
                <a:latin typeface="Arial" panose="020B0604020202020204" pitchFamily="34" charset="0"/>
                <a:cs typeface="Arial" panose="020B0604020202020204" pitchFamily="34" charset="0"/>
              </a:rPr>
              <a:t>The funds focus on a target retirement or maturity date with an asset mix that changes automatically throughout the life of each fund. As the fund draws closer to maturity (or the date of the fund), higher risk investments, such as equities, will decrease and the lower risk investments, such as fixed income, will increase.  </a:t>
            </a:r>
          </a:p>
          <a:p>
            <a:pPr algn="l">
              <a:defRPr/>
            </a:pPr>
            <a:r>
              <a:rPr lang="en-US" sz="1050" dirty="0">
                <a:latin typeface="Arial" panose="020B0604020202020204" pitchFamily="34" charset="0"/>
                <a:cs typeface="Arial" panose="020B0604020202020204" pitchFamily="34" charset="0"/>
              </a:rPr>
              <a:t> </a:t>
            </a:r>
          </a:p>
          <a:p>
            <a:r>
              <a:rPr lang="en-US" sz="1050" dirty="0">
                <a:latin typeface="Arial" panose="020B0604020202020204" pitchFamily="34" charset="0"/>
                <a:ea typeface="Arial Regular" charset="0"/>
                <a:cs typeface="Arial" panose="020B0604020202020204" pitchFamily="34" charset="0"/>
              </a:rPr>
              <a:t>Your RRSP and DPSP investments will initially be invested in the Sun Life Granite Target</a:t>
            </a:r>
            <a:r>
              <a:rPr lang="en-US" sz="1050" baseline="0" dirty="0">
                <a:latin typeface="Arial" panose="020B0604020202020204" pitchFamily="34" charset="0"/>
                <a:ea typeface="Arial Regular" charset="0"/>
                <a:cs typeface="Arial" panose="020B0604020202020204" pitchFamily="34" charset="0"/>
              </a:rPr>
              <a:t> </a:t>
            </a:r>
            <a:r>
              <a:rPr lang="en-US" sz="1050" dirty="0">
                <a:latin typeface="Arial" panose="020B0604020202020204" pitchFamily="34" charset="0"/>
                <a:ea typeface="Arial Regular" charset="0"/>
                <a:cs typeface="Arial" panose="020B0604020202020204" pitchFamily="34" charset="0"/>
              </a:rPr>
              <a:t>Date Fund that matures just prior to your 65</a:t>
            </a:r>
            <a:r>
              <a:rPr lang="en-US" sz="1050" baseline="30000" dirty="0">
                <a:latin typeface="Arial" panose="020B0604020202020204" pitchFamily="34" charset="0"/>
                <a:ea typeface="Arial Regular" charset="0"/>
                <a:cs typeface="Arial" panose="020B0604020202020204" pitchFamily="34" charset="0"/>
              </a:rPr>
              <a:t>th</a:t>
            </a:r>
            <a:r>
              <a:rPr lang="en-US" sz="1050" dirty="0">
                <a:latin typeface="Arial" panose="020B0604020202020204" pitchFamily="34" charset="0"/>
                <a:ea typeface="Arial Regular" charset="0"/>
                <a:cs typeface="Arial" panose="020B0604020202020204" pitchFamily="34" charset="0"/>
              </a:rPr>
              <a:t> birthday.   </a:t>
            </a:r>
          </a:p>
          <a:p>
            <a:endParaRPr lang="en-CA" sz="1050" dirty="0">
              <a:latin typeface="Arial" panose="020B0604020202020204" pitchFamily="34" charset="0"/>
              <a:ea typeface="Arial Regular" charset="0"/>
              <a:cs typeface="Arial" panose="020B0604020202020204" pitchFamily="34" charset="0"/>
            </a:endParaRPr>
          </a:p>
          <a:p>
            <a:r>
              <a:rPr lang="en-CA" sz="1050" dirty="0">
                <a:latin typeface="Arial" panose="020B0604020202020204" pitchFamily="34" charset="0"/>
                <a:ea typeface="Arial Regular" charset="0"/>
                <a:cs typeface="Arial" panose="020B0604020202020204" pitchFamily="34" charset="0"/>
              </a:rPr>
              <a:t>For example:</a:t>
            </a:r>
            <a:endParaRPr lang="en-US" sz="1050" dirty="0">
              <a:latin typeface="Arial" panose="020B0604020202020204" pitchFamily="34" charset="0"/>
              <a:ea typeface="Arial Regular" charset="0"/>
              <a:cs typeface="Arial" panose="020B0604020202020204" pitchFamily="34" charset="0"/>
            </a:endParaRPr>
          </a:p>
          <a:p>
            <a:r>
              <a:rPr lang="en-CA" sz="1050" dirty="0">
                <a:latin typeface="Arial" panose="020B0604020202020204" pitchFamily="34" charset="0"/>
                <a:ea typeface="Arial Regular" charset="0"/>
                <a:cs typeface="Arial" panose="020B0604020202020204" pitchFamily="34" charset="0"/>
              </a:rPr>
              <a:t>If you are a plan member who expects to retire in 2038, you would invest in the 2035 Granite</a:t>
            </a:r>
            <a:r>
              <a:rPr lang="en-CA" sz="1050" baseline="0" dirty="0">
                <a:latin typeface="Arial" panose="020B0604020202020204" pitchFamily="34" charset="0"/>
                <a:ea typeface="Arial Regular" charset="0"/>
                <a:cs typeface="Arial" panose="020B0604020202020204" pitchFamily="34" charset="0"/>
              </a:rPr>
              <a:t> Target Date </a:t>
            </a:r>
            <a:r>
              <a:rPr lang="en-CA" sz="1050" dirty="0">
                <a:latin typeface="Arial" panose="020B0604020202020204" pitchFamily="34" charset="0"/>
                <a:ea typeface="Arial Regular" charset="0"/>
                <a:cs typeface="Arial" panose="020B0604020202020204" pitchFamily="34" charset="0"/>
              </a:rPr>
              <a:t>Fund. This is the </a:t>
            </a:r>
            <a:r>
              <a:rPr lang="en-US" sz="1050" dirty="0">
                <a:latin typeface="Arial" panose="020B0604020202020204" pitchFamily="34" charset="0"/>
                <a:ea typeface="Arial Regular" charset="0"/>
                <a:cs typeface="Arial" panose="020B0604020202020204" pitchFamily="34" charset="0"/>
              </a:rPr>
              <a:t>target date fund with a maturity date occurring just prior to your expected retirement date. </a:t>
            </a:r>
          </a:p>
          <a:p>
            <a:r>
              <a:rPr lang="en-US" sz="1200" dirty="0">
                <a:ea typeface="Arial Regular" charset="0"/>
              </a:rPr>
              <a:t> </a:t>
            </a:r>
          </a:p>
        </p:txBody>
      </p:sp>
    </p:spTree>
    <p:extLst>
      <p:ext uri="{BB962C8B-B14F-4D97-AF65-F5344CB8AC3E}">
        <p14:creationId xmlns:p14="http://schemas.microsoft.com/office/powerpoint/2010/main" val="37249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8331725-3603-460D-BFB1-533B44C54A9A}" type="slidenum">
              <a:rPr lang="en-US" smtClean="0">
                <a:ea typeface="Arial Regular" charset="0"/>
              </a:rPr>
              <a:pPr/>
              <a:t>15</a:t>
            </a:fld>
            <a:endParaRPr lang="en-US" dirty="0">
              <a:ea typeface="Arial Regular" charset="0"/>
            </a:endParaRPr>
          </a:p>
        </p:txBody>
      </p:sp>
      <p:sp>
        <p:nvSpPr>
          <p:cNvPr id="53251"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No one investment style, asset class or geographic region consistently out-performs year after year.</a:t>
            </a:r>
          </a:p>
          <a:p>
            <a:pPr>
              <a:defRPr/>
            </a:pPr>
            <a:r>
              <a:rPr lang="en-US" dirty="0">
                <a:latin typeface="Arial" panose="020B0604020202020204" pitchFamily="34" charset="0"/>
                <a:cs typeface="Arial" panose="020B0604020202020204" pitchFamily="34" charset="0"/>
              </a:rPr>
              <a:t>Diversification means: </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Lowering your overall investment risk by investing in a variety of: </a:t>
            </a:r>
          </a:p>
          <a:p>
            <a:pPr marL="616894" lvl="1" indent="-168244">
              <a:buFont typeface="Arial" pitchFamily="34" charset="0"/>
              <a:buChar char="•"/>
              <a:defRPr/>
            </a:pPr>
            <a:r>
              <a:rPr lang="en-US" dirty="0">
                <a:latin typeface="Arial" panose="020B0604020202020204" pitchFamily="34" charset="0"/>
                <a:cs typeface="Arial" panose="020B0604020202020204" pitchFamily="34" charset="0"/>
              </a:rPr>
              <a:t>Asset classes, such as guaranteed funds, bonds and equities</a:t>
            </a:r>
          </a:p>
          <a:p>
            <a:pPr marL="616894" lvl="1" indent="-168244">
              <a:buFont typeface="Arial" pitchFamily="34" charset="0"/>
              <a:buChar char="•"/>
              <a:defRPr/>
            </a:pPr>
            <a:r>
              <a:rPr lang="en-US" dirty="0">
                <a:latin typeface="Arial" panose="020B0604020202020204" pitchFamily="34" charset="0"/>
                <a:cs typeface="Arial" panose="020B0604020202020204" pitchFamily="34" charset="0"/>
              </a:rPr>
              <a:t>Management styles,  </a:t>
            </a:r>
          </a:p>
          <a:p>
            <a:pPr marL="616894" lvl="1" indent="-168244">
              <a:buFont typeface="Arial" pitchFamily="34" charset="0"/>
              <a:buChar char="•"/>
              <a:defRPr/>
            </a:pPr>
            <a:r>
              <a:rPr lang="en-US" dirty="0">
                <a:latin typeface="Arial" panose="020B0604020202020204" pitchFamily="34" charset="0"/>
                <a:cs typeface="Arial" panose="020B0604020202020204" pitchFamily="34" charset="0"/>
              </a:rPr>
              <a:t>As well as different countries or regions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Choosing a variety of investments can reduce your risk of loss and increase your potential for higher investment returns. Diversifying your portfolio by different fund categories, referred to as an "asset allocation" strategy, is a key part of your investment decision.</a:t>
            </a:r>
          </a:p>
          <a:p>
            <a:pPr eaLnBrk="1" hangingPunct="1">
              <a:defRPr/>
            </a:pPr>
            <a:endParaRPr lang="en-US" dirty="0">
              <a:ea typeface="Arial Regular" charset="0"/>
            </a:endParaRPr>
          </a:p>
          <a:p>
            <a:pPr eaLnBrk="1" hangingPunct="1">
              <a:defRPr/>
            </a:pPr>
            <a:endParaRPr lang="en-US" dirty="0">
              <a:ea typeface="Arial Regular" charset="0"/>
            </a:endParaRPr>
          </a:p>
        </p:txBody>
      </p:sp>
    </p:spTree>
    <p:extLst>
      <p:ext uri="{BB962C8B-B14F-4D97-AF65-F5344CB8AC3E}">
        <p14:creationId xmlns:p14="http://schemas.microsoft.com/office/powerpoint/2010/main" val="117047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19817F3-AFA5-4F0C-B32E-DEB613583F4C}" type="slidenum">
              <a:rPr lang="en-US" smtClean="0">
                <a:ea typeface="Arial Regular" charset="0"/>
              </a:rPr>
              <a:pPr/>
              <a:t>16</a:t>
            </a:fld>
            <a:endParaRPr lang="en-US" dirty="0">
              <a:ea typeface="Arial Regular"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As a member of a </a:t>
            </a:r>
            <a:r>
              <a:rPr lang="en-US" dirty="0" err="1">
                <a:latin typeface="Arial" panose="020B0604020202020204" pitchFamily="34" charset="0"/>
                <a:ea typeface="Arial Regular" charset="0"/>
                <a:cs typeface="Arial" panose="020B0604020202020204" pitchFamily="34" charset="0"/>
              </a:rPr>
              <a:t>SunAdvantage</a:t>
            </a:r>
            <a:r>
              <a:rPr lang="en-US" dirty="0">
                <a:latin typeface="Arial" panose="020B0604020202020204" pitchFamily="34" charset="0"/>
                <a:ea typeface="Arial Regular" charset="0"/>
                <a:cs typeface="Arial" panose="020B0604020202020204" pitchFamily="34" charset="0"/>
              </a:rPr>
              <a:t> my savings Group RRSP,</a:t>
            </a:r>
            <a:r>
              <a:rPr lang="en-US" baseline="0" dirty="0">
                <a:latin typeface="Arial" panose="020B0604020202020204" pitchFamily="34" charset="0"/>
                <a:ea typeface="Arial Regular" charset="0"/>
                <a:cs typeface="Arial" panose="020B0604020202020204" pitchFamily="34" charset="0"/>
              </a:rPr>
              <a:t> DPSP and</a:t>
            </a:r>
            <a:r>
              <a:rPr lang="en-US" dirty="0">
                <a:latin typeface="Arial" panose="020B0604020202020204" pitchFamily="34" charset="0"/>
                <a:ea typeface="Arial Regular" charset="0"/>
                <a:cs typeface="Arial" panose="020B0604020202020204" pitchFamily="34" charset="0"/>
              </a:rPr>
              <a:t> TFSA, you can access your account in many ways.  These include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the toll-free Sun Life Client Care Centre and account statements.  Let’s discuss each of these in more detail.</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141890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The Sun Life Client Care Centre number is 1-877-SUN-LIFE.  It provides 24-hour automated phone account access and live Representatives available from 8 am to 8 pm ET.  Close to 200 languages are supported.  The Client Care Centre provides support and processing of your questions, account changes, fund changes, website assistance as well as information on the investment options you have available to you. Fees may be charged for certain transactions. </a:t>
            </a:r>
          </a:p>
          <a:p>
            <a:pPr>
              <a:defRPr/>
            </a:pPr>
            <a:endParaRPr lang="en-US" dirty="0">
              <a:solidFill>
                <a:srgbClr val="545454"/>
              </a:solidFill>
              <a:latin typeface="Arial" pitchFamily="34" charset="0"/>
              <a:ea typeface="+mn-ea"/>
            </a:endParaRPr>
          </a:p>
          <a:p>
            <a:pPr>
              <a:defRPr/>
            </a:pPr>
            <a:endParaRPr lang="en-US" dirty="0"/>
          </a:p>
          <a:p>
            <a:pPr>
              <a:defRPr/>
            </a:pPr>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D998408-689E-4AC4-95E5-F516BA99F2B0}" type="slidenum">
              <a:rPr lang="en-US" smtClean="0">
                <a:ea typeface="Arial Regular" charset="0"/>
              </a:rPr>
              <a:pPr/>
              <a:t>17</a:t>
            </a:fld>
            <a:endParaRPr lang="en-US" dirty="0">
              <a:ea typeface="Arial Regular" charset="0"/>
            </a:endParaRPr>
          </a:p>
        </p:txBody>
      </p:sp>
    </p:spTree>
    <p:extLst>
      <p:ext uri="{BB962C8B-B14F-4D97-AF65-F5344CB8AC3E}">
        <p14:creationId xmlns:p14="http://schemas.microsoft.com/office/powerpoint/2010/main" val="183554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Sun Life’s Plan Member website is </a:t>
            </a:r>
            <a:r>
              <a:rPr lang="en-US" b="1" dirty="0">
                <a:latin typeface="Arial" panose="020B0604020202020204" pitchFamily="34" charset="0"/>
                <a:cs typeface="Arial" panose="020B0604020202020204" pitchFamily="34" charset="0"/>
              </a:rPr>
              <a:t>mysunlife.ca</a:t>
            </a:r>
            <a:r>
              <a:rPr lang="en-US" dirty="0">
                <a:latin typeface="Arial" panose="020B0604020202020204" pitchFamily="34" charset="0"/>
                <a:cs typeface="Arial" panose="020B0604020202020204" pitchFamily="34" charset="0"/>
              </a:rPr>
              <a:t>.  Your account will be set up within 10 business days from the receipt of your enrolment form by Sun Life.  The website allows you to transact in your account, learn about retirement, and view investment research.</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Highlights include:</a:t>
            </a:r>
          </a:p>
          <a:p>
            <a:pPr>
              <a:defRPr/>
            </a:pPr>
            <a:r>
              <a:rPr lang="en-US" dirty="0">
                <a:latin typeface="Arial" panose="020B0604020202020204" pitchFamily="34" charset="0"/>
                <a:cs typeface="Arial" panose="020B0604020202020204" pitchFamily="34" charset="0"/>
              </a:rPr>
              <a:t> </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Viewing  your investments and account balances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Getting a summary of all your contributions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Moving money between funds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Viewing tax slips and receipts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Accessing fund performance information</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Updating your future investment instructions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Updating your beneficiary</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Making lump sum contributions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Reading newsletters</a:t>
            </a:r>
          </a:p>
          <a:p>
            <a:pPr marL="168244" indent="-168244">
              <a:buFont typeface="Arial" pitchFamily="34" charset="0"/>
              <a:buChar char="•"/>
              <a:defRPr/>
            </a:pPr>
            <a:r>
              <a:rPr lang="en-US" dirty="0">
                <a:latin typeface="Arial" panose="020B0604020202020204" pitchFamily="34" charset="0"/>
                <a:cs typeface="Arial" panose="020B0604020202020204" pitchFamily="34" charset="0"/>
              </a:rPr>
              <a:t>And viewing your past account statements</a:t>
            </a:r>
          </a:p>
          <a:p>
            <a:pPr>
              <a:defRPr/>
            </a:pPr>
            <a:endParaRPr lang="en-US" dirty="0">
              <a:solidFill>
                <a:prstClr val="black"/>
              </a:solidFill>
              <a:ea typeface="+mn-ea"/>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828DE50-BF21-4FAF-BBED-9C8A6B09ADA3}" type="slidenum">
              <a:rPr lang="en-US" smtClean="0">
                <a:ea typeface="Arial Regular" charset="0"/>
              </a:rPr>
              <a:pPr/>
              <a:t>18</a:t>
            </a:fld>
            <a:endParaRPr lang="en-US" dirty="0">
              <a:ea typeface="Arial Regular" charset="0"/>
            </a:endParaRPr>
          </a:p>
        </p:txBody>
      </p:sp>
    </p:spTree>
    <p:extLst>
      <p:ext uri="{BB962C8B-B14F-4D97-AF65-F5344CB8AC3E}">
        <p14:creationId xmlns:p14="http://schemas.microsoft.com/office/powerpoint/2010/main" val="140812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6254565-6F36-4772-A256-2A8D9BAC8D9E}" type="slidenum">
              <a:rPr lang="en-US" smtClean="0">
                <a:ea typeface="Arial Regular" charset="0"/>
              </a:rPr>
              <a:pPr/>
              <a:t>19</a:t>
            </a:fld>
            <a:endParaRPr lang="en-US" dirty="0">
              <a:ea typeface="Arial Regular"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711" y="4344025"/>
            <a:ext cx="5048767" cy="479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There are a number of tools on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that you are encouraged to use.</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You should complete the Asset Allocation Tool on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to help you determine your tolerance for risk and how you should invest. Or, you can complete the Investment risk profiler which is included in the enrolment guide. </a:t>
            </a:r>
          </a:p>
          <a:p>
            <a:r>
              <a:rPr lang="en-US" dirty="0">
                <a:latin typeface="Arial" panose="020B0604020202020204" pitchFamily="34" charset="0"/>
                <a:ea typeface="Arial Regular" charset="0"/>
                <a:cs typeface="Arial" panose="020B0604020202020204" pitchFamily="34" charset="0"/>
              </a:rPr>
              <a:t>Use the Retirement Planner to help understand your retirement income goals and to determine if you are saving enough.</a:t>
            </a:r>
          </a:p>
        </p:txBody>
      </p:sp>
    </p:spTree>
    <p:extLst>
      <p:ext uri="{BB962C8B-B14F-4D97-AF65-F5344CB8AC3E}">
        <p14:creationId xmlns:p14="http://schemas.microsoft.com/office/powerpoint/2010/main" val="108879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01CECE4-2B08-4549-A367-5CF707BCB4A0}" type="slidenum">
              <a:rPr lang="en-US" smtClean="0">
                <a:ea typeface="Arial Regular" charset="0"/>
              </a:rPr>
              <a:pPr/>
              <a:t>2</a:t>
            </a:fld>
            <a:endParaRPr lang="en-US" dirty="0">
              <a:ea typeface="Arial Regular"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Let’s start by talking about your role as a plan member and look at the sources of income you will have at retirement.</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2179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00E53392-8F7D-483E-9351-568FFEB7FD42}" type="slidenum">
              <a:rPr lang="en-US" smtClean="0">
                <a:ea typeface="Arial Regular" charset="0"/>
              </a:rPr>
              <a:pPr/>
              <a:t>20</a:t>
            </a:fld>
            <a:endParaRPr lang="en-US" dirty="0">
              <a:ea typeface="Arial Regular" charset="0"/>
            </a:endParaRPr>
          </a:p>
        </p:txBody>
      </p:sp>
      <p:sp>
        <p:nvSpPr>
          <p:cNvPr id="5837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Your statement will be mailed to your home annually in December unless you choose to go paperless with Sun Life.  You can go paperless by providing your consent on </a:t>
            </a:r>
            <a:r>
              <a:rPr lang="en-US" b="1" dirty="0">
                <a:latin typeface="Arial" panose="020B0604020202020204" pitchFamily="34" charset="0"/>
                <a:cs typeface="Arial" panose="020B0604020202020204" pitchFamily="34" charset="0"/>
              </a:rPr>
              <a:t>mysunlife.ca</a:t>
            </a:r>
            <a:r>
              <a:rPr lang="en-US" dirty="0">
                <a:latin typeface="Arial" panose="020B0604020202020204" pitchFamily="34" charset="0"/>
                <a:cs typeface="Arial" panose="020B0604020202020204" pitchFamily="34" charset="0"/>
              </a:rPr>
              <a:t>. You will receive email alerts when your statements are available online. The semi-annual account statements can be viewed online, in June and in December.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You’ll find that it’s easy to read and contains: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Personal rate of return</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Transaction history</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Plan information and</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A Bulletin board</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You will also be receiving tax slips and receipts for contributions or withdrawals you have made. These will be mailed to your home unless you’ve chosen to go paperless. Duplicates can also be printed from </a:t>
            </a:r>
            <a:r>
              <a:rPr lang="en-US" b="1" dirty="0">
                <a:latin typeface="Arial" panose="020B0604020202020204" pitchFamily="34" charset="0"/>
                <a:cs typeface="Arial" panose="020B0604020202020204" pitchFamily="34" charset="0"/>
              </a:rPr>
              <a:t>mysunlife.ca</a:t>
            </a:r>
            <a:r>
              <a:rPr lang="en-US" dirty="0">
                <a:latin typeface="Arial" panose="020B0604020202020204" pitchFamily="34" charset="0"/>
                <a:cs typeface="Arial" panose="020B0604020202020204" pitchFamily="34" charset="0"/>
              </a:rPr>
              <a:t>.</a:t>
            </a:r>
          </a:p>
          <a:p>
            <a:pPr>
              <a:defRPr/>
            </a:pPr>
            <a:r>
              <a:rPr lang="en-US" dirty="0">
                <a:latin typeface="Arial" panose="020B0604020202020204" pitchFamily="34" charset="0"/>
                <a:cs typeface="Arial" panose="020B0604020202020204" pitchFamily="34" charset="0"/>
              </a:rPr>
              <a:t>Receipts for contributions are produced twice per year (For contributions made in the first 60 days of the new year, as well as for contributions made from March to December).</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Be sure and keep your home address information up to date with Sun Life.</a:t>
            </a:r>
          </a:p>
        </p:txBody>
      </p:sp>
    </p:spTree>
    <p:extLst>
      <p:ext uri="{BB962C8B-B14F-4D97-AF65-F5344CB8AC3E}">
        <p14:creationId xmlns:p14="http://schemas.microsoft.com/office/powerpoint/2010/main" val="742922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F74BA22A-B568-41D1-8C54-B8B2D41A137D}" type="slidenum">
              <a:rPr lang="en-US" smtClean="0">
                <a:ea typeface="Arial Regular" charset="0"/>
              </a:rPr>
              <a:pPr/>
              <a:t>21</a:t>
            </a:fld>
            <a:endParaRPr lang="en-US" dirty="0">
              <a:ea typeface="Arial Regular"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Regular" charset="0"/>
                <a:cs typeface="Arial" panose="020B0604020202020204" pitchFamily="34" charset="0"/>
              </a:rPr>
              <a:t>Let’s take a look at what happens to your money when you make a withdrawal, terminate employment or retire.  </a:t>
            </a:r>
          </a:p>
          <a:p>
            <a:pPr eaLnBrk="1" hangingPunct="1"/>
            <a:endParaRPr lang="en-US" dirty="0">
              <a:ea typeface="Arial Regular" charset="0"/>
            </a:endParaRPr>
          </a:p>
        </p:txBody>
      </p:sp>
    </p:spTree>
    <p:extLst>
      <p:ext uri="{BB962C8B-B14F-4D97-AF65-F5344CB8AC3E}">
        <p14:creationId xmlns:p14="http://schemas.microsoft.com/office/powerpoint/2010/main" val="83241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200" dirty="0">
                <a:latin typeface="Arial" panose="020B0604020202020204" pitchFamily="34" charset="0"/>
                <a:cs typeface="Arial" panose="020B0604020202020204" pitchFamily="34" charset="0"/>
              </a:rPr>
              <a:t>Check with your employer to see if any withdrawal restrictions apply while you are employed. It’s important to note that this plan has been set up to allow you to save for the long term. Any cash withdrawal from an RRSP or DPSP will have to be reported as income on your income tax return and is subject to withholding taxes.</a:t>
            </a:r>
          </a:p>
          <a:p>
            <a:pPr>
              <a:defRPr/>
            </a:pPr>
            <a:r>
              <a:rPr lang="en-US" sz="1200" dirty="0">
                <a:latin typeface="Arial" panose="020B0604020202020204" pitchFamily="34" charset="0"/>
                <a:cs typeface="Arial" panose="020B0604020202020204" pitchFamily="34" charset="0"/>
              </a:rPr>
              <a:t> </a:t>
            </a:r>
          </a:p>
          <a:p>
            <a:pPr>
              <a:defRPr/>
            </a:pPr>
            <a:r>
              <a:rPr lang="en-CA" sz="1200" b="0" i="0" u="none" strike="noStrike" kern="1200" baseline="0" dirty="0">
                <a:solidFill>
                  <a:schemeClr val="tx1"/>
                </a:solidFill>
                <a:latin typeface="Arial" panose="020B0604020202020204" pitchFamily="34" charset="0"/>
                <a:cs typeface="Arial" panose="020B0604020202020204" pitchFamily="34" charset="0"/>
              </a:rPr>
              <a:t>If your plan allows it, you can withdraw non-locked-in money from your Group RRSP and DPSP accounts under </a:t>
            </a:r>
            <a:r>
              <a:rPr lang="en-CA" sz="1200" b="1" i="0" u="none" strike="noStrike" kern="1200" baseline="0" dirty="0">
                <a:solidFill>
                  <a:schemeClr val="tx1"/>
                </a:solidFill>
                <a:latin typeface="Arial" panose="020B0604020202020204" pitchFamily="34" charset="0"/>
                <a:cs typeface="Arial" panose="020B0604020202020204" pitchFamily="34" charset="0"/>
              </a:rPr>
              <a:t>my savings.  </a:t>
            </a:r>
            <a:r>
              <a:rPr lang="en-CA" sz="1200" b="0" i="0" u="none" strike="noStrike" kern="1200" baseline="0" dirty="0">
                <a:solidFill>
                  <a:schemeClr val="tx1"/>
                </a:solidFill>
                <a:latin typeface="Arial" panose="020B0604020202020204" pitchFamily="34" charset="0"/>
                <a:cs typeface="Arial" panose="020B0604020202020204" pitchFamily="34" charset="0"/>
              </a:rPr>
              <a:t>A $25 fee will apply for each withdrawal, including withdrawals under a Home Buyers’ Plan or Lifelong Learning Plan. </a:t>
            </a:r>
          </a:p>
          <a:p>
            <a:pPr>
              <a:defRPr/>
            </a:pPr>
            <a:endParaRPr lang="en-US"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latin typeface="Arial" panose="020B0604020202020204" pitchFamily="34" charset="0"/>
                <a:cs typeface="Arial" panose="020B0604020202020204" pitchFamily="34" charset="0"/>
              </a:rPr>
              <a:t>The first withdrawal from your TFSA in each calendar year is free. A $25 fee will apply for any additional withdrawals during the year. </a:t>
            </a: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 </a:t>
            </a:r>
          </a:p>
          <a:p>
            <a:pPr>
              <a:defRPr/>
            </a:pPr>
            <a:r>
              <a:rPr lang="en-US" sz="1200" dirty="0">
                <a:latin typeface="Arial" panose="020B0604020202020204" pitchFamily="34" charset="0"/>
                <a:cs typeface="Arial" panose="020B0604020202020204" pitchFamily="34" charset="0"/>
              </a:rPr>
              <a:t>A $75 withdrawal fee will be charged if you terminate employment and move your balances to another financial institution.</a:t>
            </a:r>
          </a:p>
          <a:p>
            <a:pPr>
              <a:defRPr/>
            </a:pPr>
            <a:r>
              <a:rPr lang="en-US" sz="1200" dirty="0">
                <a:latin typeface="Arial" panose="020B0604020202020204" pitchFamily="34" charset="0"/>
                <a:cs typeface="Arial" panose="020B0604020202020204" pitchFamily="34" charset="0"/>
              </a:rPr>
              <a:t> </a:t>
            </a:r>
          </a:p>
          <a:p>
            <a:pPr>
              <a:defRPr/>
            </a:pPr>
            <a:r>
              <a:rPr lang="en-CA" sz="1200" dirty="0">
                <a:latin typeface="Arial" panose="020B0604020202020204" pitchFamily="34" charset="0"/>
                <a:cs typeface="Arial" panose="020B0604020202020204" pitchFamily="34" charset="0"/>
              </a:rPr>
              <a:t>Withdrawals or transfers from guaranteed funds prior to maturity are paid at market value. Death benefits are paid without a market value adjustment. </a:t>
            </a:r>
            <a:r>
              <a:rPr lang="en-GB" sz="1200" dirty="0">
                <a:latin typeface="Arial" panose="020B0604020202020204" pitchFamily="34" charset="0"/>
                <a:cs typeface="Arial" panose="020B0604020202020204" pitchFamily="34" charset="0"/>
              </a:rPr>
              <a:t>Withdrawals from a Milestone Fund prior to maturity of that fund are calculated at the current market value of the fund, not the guaranteed maturity value.</a:t>
            </a:r>
            <a:endParaRPr lang="en-US" sz="1200" dirty="0">
              <a:latin typeface="Arial" panose="020B0604020202020204" pitchFamily="34" charset="0"/>
              <a:cs typeface="Arial" panose="020B0604020202020204" pitchFamily="34" charset="0"/>
            </a:endParaRPr>
          </a:p>
          <a:p>
            <a:pPr>
              <a:defRPr/>
            </a:pPr>
            <a:endParaRPr 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9E7F08C-D622-45CF-9200-95F06C14F2E5}" type="slidenum">
              <a:rPr lang="en-US" smtClean="0">
                <a:ea typeface="Arial Regular" charset="0"/>
              </a:rPr>
              <a:pPr/>
              <a:t>22</a:t>
            </a:fld>
            <a:endParaRPr lang="en-US" dirty="0">
              <a:ea typeface="Arial Regular" charset="0"/>
            </a:endParaRPr>
          </a:p>
        </p:txBody>
      </p:sp>
    </p:spTree>
    <p:extLst>
      <p:ext uri="{BB962C8B-B14F-4D97-AF65-F5344CB8AC3E}">
        <p14:creationId xmlns:p14="http://schemas.microsoft.com/office/powerpoint/2010/main" val="1711588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AF46D8F5-4C93-45BB-91D7-F850DC6B1B53}" type="slidenum">
              <a:rPr lang="en-US" smtClean="0">
                <a:ea typeface="Arial Regular" charset="0"/>
              </a:rPr>
              <a:pPr/>
              <a:t>23</a:t>
            </a:fld>
            <a:endParaRPr lang="en-US" dirty="0">
              <a:ea typeface="Arial Regular"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If you end your employment with your employer or you retire, Sun Life will send you an information package outlining your options.  </a:t>
            </a:r>
          </a:p>
          <a:p>
            <a:r>
              <a:rPr lang="en-US" sz="1100" dirty="0">
                <a:latin typeface="Arial" panose="020B0604020202020204" pitchFamily="34" charset="0"/>
                <a:ea typeface="Arial Regular" charset="0"/>
                <a:cs typeface="Arial" panose="020B0604020202020204" pitchFamily="34" charset="0"/>
              </a:rPr>
              <a:t> </a:t>
            </a:r>
          </a:p>
          <a:p>
            <a:r>
              <a:rPr lang="en-US" sz="1100" dirty="0">
                <a:latin typeface="Arial" panose="020B0604020202020204" pitchFamily="34" charset="0"/>
                <a:ea typeface="Arial Regular" charset="0"/>
                <a:cs typeface="Arial" panose="020B0604020202020204" pitchFamily="34" charset="0"/>
              </a:rPr>
              <a:t>At termination you may leave your account with Sun Life and it will be transferred to an account in your own name in the “Group Choices Plan”.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The Group Choices Plan is the “default” option if you do not give Sun Life instructions within 90 days after you end your employment. In such a case, Sun Life will automatically transfer your RRSP and DPSP assets to the Group Choices Plan RRSP, and your TFSA balance to the Group Choices Plan TFSA and invest your savings in the same investment funds. In the event one of your current investment funds is not available under the Group Choices Plan, the money in that fund will be transferred as indicated by the transition package that you will receive upon termination of employment. You can access </a:t>
            </a:r>
            <a:r>
              <a:rPr lang="en-CA" sz="1100" b="1" dirty="0">
                <a:latin typeface="Arial" panose="020B0604020202020204" pitchFamily="34" charset="0"/>
                <a:cs typeface="Arial" panose="020B0604020202020204" pitchFamily="34" charset="0"/>
              </a:rPr>
              <a:t>mysunlife.ca</a:t>
            </a:r>
            <a:r>
              <a:rPr lang="en-CA" sz="1100" dirty="0">
                <a:latin typeface="Arial" panose="020B0604020202020204" pitchFamily="34" charset="0"/>
                <a:cs typeface="Arial" panose="020B0604020202020204" pitchFamily="34" charset="0"/>
              </a:rPr>
              <a:t> to update the investment options in your retirement portfolio at any time with no additional charge.</a:t>
            </a:r>
          </a:p>
          <a:p>
            <a:endParaRPr lang="en-US" sz="1100" dirty="0">
              <a:latin typeface="Arial" panose="020B0604020202020204" pitchFamily="34" charset="0"/>
              <a:ea typeface="Arial Regular" charset="0"/>
              <a:cs typeface="Arial" panose="020B0604020202020204" pitchFamily="34" charset="0"/>
            </a:endParaRPr>
          </a:p>
          <a:p>
            <a:r>
              <a:rPr lang="en-CA" sz="1100" dirty="0">
                <a:latin typeface="Arial" panose="020B0604020202020204" pitchFamily="34" charset="0"/>
                <a:cs typeface="Arial" panose="020B0604020202020204" pitchFamily="34" charset="0"/>
              </a:rPr>
              <a:t>If you’re ready to turn your retirement savings into retirement income, Sun Life has a free easy-to-read retirement information kit that can help you – just call and they will mail it to you.  Call toll-free 1-866-224-3906, option 1.</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For personalized attention and solutions regarding your retirement, Sun Life recommends that you contact the Plan Advisor that services your </a:t>
            </a:r>
            <a:r>
              <a:rPr lang="en-CA" sz="1100" b="1" dirty="0">
                <a:latin typeface="Arial" panose="020B0604020202020204" pitchFamily="34" charset="0"/>
                <a:cs typeface="Arial" panose="020B0604020202020204" pitchFamily="34" charset="0"/>
              </a:rPr>
              <a:t>my savings </a:t>
            </a:r>
            <a:r>
              <a:rPr lang="en-CA" sz="1100" dirty="0">
                <a:latin typeface="Arial" panose="020B0604020202020204" pitchFamily="34" charset="0"/>
                <a:cs typeface="Arial" panose="020B0604020202020204" pitchFamily="34" charset="0"/>
              </a:rPr>
              <a:t>plan.</a:t>
            </a:r>
            <a:endParaRPr lang="en-US" sz="1100" dirty="0">
              <a:latin typeface="Arial" panose="020B0604020202020204" pitchFamily="34" charset="0"/>
              <a:ea typeface="Arial Regular" charset="0"/>
              <a:cs typeface="Arial" panose="020B0604020202020204" pitchFamily="34" charset="0"/>
            </a:endParaRPr>
          </a:p>
        </p:txBody>
      </p:sp>
    </p:spTree>
    <p:extLst>
      <p:ext uri="{BB962C8B-B14F-4D97-AF65-F5344CB8AC3E}">
        <p14:creationId xmlns:p14="http://schemas.microsoft.com/office/powerpoint/2010/main" val="1123711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94651CC5-99A9-4AF3-A058-34A6BFCB0249}" type="slidenum">
              <a:rPr lang="en-US" smtClean="0">
                <a:ea typeface="Arial Regular" charset="0"/>
              </a:rPr>
              <a:pPr/>
              <a:t>24</a:t>
            </a:fld>
            <a:endParaRPr lang="en-US" dirty="0">
              <a:ea typeface="Arial Regular"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Let’s get you enrolled.</a:t>
            </a:r>
          </a:p>
        </p:txBody>
      </p:sp>
    </p:spTree>
    <p:extLst>
      <p:ext uri="{BB962C8B-B14F-4D97-AF65-F5344CB8AC3E}">
        <p14:creationId xmlns:p14="http://schemas.microsoft.com/office/powerpoint/2010/main" val="1250005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15BAD53-9ADA-4819-B573-B6A7F2007494}" type="slidenum">
              <a:rPr lang="en-US" smtClean="0">
                <a:ea typeface="Arial Regular" charset="0"/>
              </a:rPr>
              <a:pPr/>
              <a:t>25</a:t>
            </a:fld>
            <a:endParaRPr lang="en-US" dirty="0">
              <a:ea typeface="Arial Regular"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894522" y="4272197"/>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Use the enrolment forms provided in the workbook to enrol.</a:t>
            </a:r>
            <a:r>
              <a:rPr lang="en-US" baseline="0" dirty="0">
                <a:latin typeface="Arial" panose="020B0604020202020204" pitchFamily="34" charset="0"/>
                <a:ea typeface="Arial Regular" charset="0"/>
                <a:cs typeface="Arial" panose="020B0604020202020204" pitchFamily="34" charset="0"/>
              </a:rPr>
              <a:t> </a:t>
            </a:r>
            <a:r>
              <a:rPr lang="en-US" dirty="0">
                <a:latin typeface="Arial" panose="020B0604020202020204" pitchFamily="34" charset="0"/>
                <a:ea typeface="Arial Regular" charset="0"/>
                <a:cs typeface="Arial" panose="020B0604020202020204" pitchFamily="34" charset="0"/>
              </a:rPr>
              <a:t>For a spousal account to be established, you must first complete an enrolment form to establish your account, and then your spouse must also complete a spousal enrolment form. The total of all amounts contributed to your own RRSP plus a spousal RRSP may not exceed your RRSP contribution limit for the year. The benefit of contributing to a Spousal RRSP is that when money is taken out of the Spousal RRSP in retirement, it’s taxed in your spouse or partner’s hands, not yours. So, if they are in a lower tax bracket in retirement, your overall family tax bill will be lower. Talk to you plan advisor about tax planning opportunities.</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The </a:t>
            </a:r>
            <a:r>
              <a:rPr lang="en-US" b="1" dirty="0">
                <a:latin typeface="Arial" panose="020B0604020202020204" pitchFamily="34" charset="0"/>
                <a:ea typeface="Arial Regular" charset="0"/>
                <a:cs typeface="Arial" panose="020B0604020202020204" pitchFamily="34" charset="0"/>
              </a:rPr>
              <a:t>my savings </a:t>
            </a:r>
            <a:r>
              <a:rPr lang="en-US" dirty="0">
                <a:latin typeface="Arial" panose="020B0604020202020204" pitchFamily="34" charset="0"/>
                <a:ea typeface="Arial Regular" charset="0"/>
                <a:cs typeface="Arial" panose="020B0604020202020204" pitchFamily="34" charset="0"/>
              </a:rPr>
              <a:t>product has been designed to make this entire process ‘quick and easy’… simply fill out the required documentation. Contributions to the RRSP and DPSP, and any transferred assets, will be automatically directed to the Granite</a:t>
            </a:r>
            <a:r>
              <a:rPr lang="en-US" baseline="0" dirty="0">
                <a:latin typeface="Arial" panose="020B0604020202020204" pitchFamily="34" charset="0"/>
                <a:ea typeface="Arial Regular" charset="0"/>
                <a:cs typeface="Arial" panose="020B0604020202020204" pitchFamily="34" charset="0"/>
              </a:rPr>
              <a:t> Target Date</a:t>
            </a:r>
            <a:r>
              <a:rPr lang="en-US" dirty="0">
                <a:latin typeface="Arial" panose="020B0604020202020204" pitchFamily="34" charset="0"/>
                <a:ea typeface="Arial Regular" charset="0"/>
                <a:cs typeface="Arial" panose="020B0604020202020204" pitchFamily="34" charset="0"/>
              </a:rPr>
              <a:t> Fund with the maturity date occurring just prior to your 65</a:t>
            </a:r>
            <a:r>
              <a:rPr lang="en-US" baseline="30000" dirty="0">
                <a:latin typeface="Arial" panose="020B0604020202020204" pitchFamily="34" charset="0"/>
                <a:ea typeface="Arial Regular" charset="0"/>
                <a:cs typeface="Arial" panose="020B0604020202020204" pitchFamily="34" charset="0"/>
              </a:rPr>
              <a:t>th</a:t>
            </a:r>
            <a:r>
              <a:rPr lang="en-US" dirty="0">
                <a:latin typeface="Arial" panose="020B0604020202020204" pitchFamily="34" charset="0"/>
                <a:ea typeface="Arial Regular" charset="0"/>
                <a:cs typeface="Arial" panose="020B0604020202020204" pitchFamily="34" charset="0"/>
              </a:rPr>
              <a:t> birthday. This fund is provided as a temporary investment and you are encouraged to assess different investment options based on your risk profile.  </a:t>
            </a:r>
          </a:p>
          <a:p>
            <a:endParaRPr lang="en-US" dirty="0">
              <a:ea typeface="Arial Regular" charset="0"/>
            </a:endParaRPr>
          </a:p>
          <a:p>
            <a:endParaRPr lang="en-US" dirty="0">
              <a:ea typeface="Arial Regular" charset="0"/>
            </a:endParaRPr>
          </a:p>
        </p:txBody>
      </p:sp>
    </p:spTree>
    <p:extLst>
      <p:ext uri="{BB962C8B-B14F-4D97-AF65-F5344CB8AC3E}">
        <p14:creationId xmlns:p14="http://schemas.microsoft.com/office/powerpoint/2010/main" val="1197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A79D632-075D-4105-8336-EB749BB59308}" type="slidenum">
              <a:rPr lang="en-US" smtClean="0">
                <a:ea typeface="Arial Regular" charset="0"/>
              </a:rPr>
              <a:pPr/>
              <a:t>26</a:t>
            </a:fld>
            <a:endParaRPr lang="en-US" dirty="0">
              <a:ea typeface="Arial Regular" charset="0"/>
            </a:endParaRPr>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191000"/>
            <a:ext cx="5486400" cy="4648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50" dirty="0">
                <a:latin typeface="Arial" panose="020B0604020202020204" pitchFamily="34" charset="0"/>
                <a:ea typeface="Arial Regular" charset="0"/>
                <a:cs typeface="Arial" panose="020B0604020202020204" pitchFamily="34" charset="0"/>
              </a:rPr>
              <a:t>F</a:t>
            </a:r>
            <a:r>
              <a:rPr lang="en-US" sz="1100" dirty="0">
                <a:latin typeface="Arial" panose="020B0604020202020204" pitchFamily="34" charset="0"/>
                <a:ea typeface="Arial Regular" charset="0"/>
                <a:cs typeface="Arial" panose="020B0604020202020204" pitchFamily="34" charset="0"/>
              </a:rPr>
              <a:t>irst, we will look at how to enrol in the RRSP and DPSP.</a:t>
            </a:r>
          </a:p>
          <a:p>
            <a:pPr>
              <a:defRPr/>
            </a:pPr>
            <a:endParaRPr lang="en-US" sz="1100" dirty="0">
              <a:latin typeface="Arial" panose="020B0604020202020204" pitchFamily="34" charset="0"/>
              <a:ea typeface="Arial Regular" charset="0"/>
              <a:cs typeface="Arial" panose="020B0604020202020204" pitchFamily="34" charset="0"/>
            </a:endParaRPr>
          </a:p>
          <a:p>
            <a:pPr>
              <a:defRPr/>
            </a:pPr>
            <a:r>
              <a:rPr lang="en-US" sz="1100" dirty="0">
                <a:latin typeface="Arial" panose="020B0604020202020204" pitchFamily="34" charset="0"/>
                <a:ea typeface="Arial Regular" charset="0"/>
                <a:cs typeface="Arial" panose="020B0604020202020204" pitchFamily="34" charset="0"/>
              </a:rPr>
              <a:t>Select an account type:  Do this by checking off the product(s)</a:t>
            </a:r>
            <a:r>
              <a:rPr lang="en-US" sz="1100" baseline="0" dirty="0">
                <a:latin typeface="Arial" panose="020B0604020202020204" pitchFamily="34" charset="0"/>
                <a:ea typeface="Arial Regular" charset="0"/>
                <a:cs typeface="Arial" panose="020B0604020202020204" pitchFamily="34" charset="0"/>
              </a:rPr>
              <a:t> that you wish to enrol in</a:t>
            </a:r>
            <a:r>
              <a:rPr lang="en-US" sz="1100" dirty="0">
                <a:latin typeface="Arial" panose="020B0604020202020204" pitchFamily="34" charset="0"/>
                <a:ea typeface="Arial Regular" charset="0"/>
                <a:cs typeface="Arial" panose="020B0604020202020204" pitchFamily="34" charset="0"/>
              </a:rPr>
              <a:t>. This is either an RSP and/or</a:t>
            </a:r>
            <a:r>
              <a:rPr lang="en-US" sz="1100" baseline="0" dirty="0">
                <a:latin typeface="Arial" panose="020B0604020202020204" pitchFamily="34" charset="0"/>
                <a:ea typeface="Arial Regular" charset="0"/>
                <a:cs typeface="Arial" panose="020B0604020202020204" pitchFamily="34" charset="0"/>
              </a:rPr>
              <a:t> a DPSP. If you wish to make contributions to a Spousal RSP account, you and your spouse must complete a Spousal RSP Enrolment form. A </a:t>
            </a:r>
            <a:r>
              <a:rPr lang="en-US" sz="1100" dirty="0">
                <a:latin typeface="Arial" panose="020B0604020202020204" pitchFamily="34" charset="0"/>
                <a:ea typeface="Arial Regular" charset="0"/>
                <a:cs typeface="Arial" panose="020B0604020202020204" pitchFamily="34" charset="0"/>
              </a:rPr>
              <a:t>Spousal RRSP, is where you are the contributor, but your spouse or partner is the owner or annuitant. </a:t>
            </a:r>
          </a:p>
          <a:p>
            <a:pPr>
              <a:defRPr/>
            </a:pPr>
            <a:r>
              <a:rPr lang="en-US" sz="1100" b="1" dirty="0">
                <a:latin typeface="Arial" panose="020B0604020202020204" pitchFamily="34" charset="0"/>
                <a:ea typeface="Arial Regular" charset="0"/>
                <a:cs typeface="Arial" panose="020B0604020202020204" pitchFamily="34" charset="0"/>
              </a:rPr>
              <a:t>In section 1 </a:t>
            </a:r>
            <a:r>
              <a:rPr lang="en-US" sz="1100" dirty="0">
                <a:latin typeface="Arial" panose="020B0604020202020204" pitchFamily="34" charset="0"/>
                <a:ea typeface="Arial Regular" charset="0"/>
                <a:cs typeface="Arial" panose="020B0604020202020204" pitchFamily="34" charset="0"/>
              </a:rPr>
              <a:t>– Enter in your company name, and your company’s client id, plan number assigned by Sun Life (if your plan is brand new these numbers may not be available, otherwise your employer can provide this information).</a:t>
            </a:r>
            <a:r>
              <a:rPr lang="en-US" sz="1100" strike="sngStrike" dirty="0">
                <a:latin typeface="Arial" panose="020B0604020202020204" pitchFamily="34" charset="0"/>
                <a:cs typeface="Arial" panose="020B0604020202020204" pitchFamily="34" charset="0"/>
              </a:rPr>
              <a:t> </a:t>
            </a:r>
          </a:p>
          <a:p>
            <a:pPr>
              <a:defRPr/>
            </a:pPr>
            <a:r>
              <a:rPr lang="en-US" sz="1100" b="1" dirty="0">
                <a:latin typeface="Arial" panose="020B0604020202020204" pitchFamily="34" charset="0"/>
                <a:ea typeface="Arial Regular" charset="0"/>
                <a:cs typeface="Arial" panose="020B0604020202020204" pitchFamily="34" charset="0"/>
              </a:rPr>
              <a:t>For section 2 </a:t>
            </a:r>
            <a:r>
              <a:rPr lang="en-US" sz="1100" dirty="0">
                <a:latin typeface="Arial" panose="020B0604020202020204" pitchFamily="34" charset="0"/>
                <a:ea typeface="Arial Regular" charset="0"/>
                <a:cs typeface="Arial" panose="020B0604020202020204" pitchFamily="34" charset="0"/>
              </a:rPr>
              <a:t>– This is where you will enter your name, address and Social Insurance Number.  </a:t>
            </a:r>
            <a:endParaRPr lang="en-US" sz="1100" dirty="0">
              <a:latin typeface="Arial" panose="020B0604020202020204" pitchFamily="34" charset="0"/>
              <a:cs typeface="Arial" panose="020B0604020202020204" pitchFamily="34" charset="0"/>
            </a:endParaRPr>
          </a:p>
          <a:p>
            <a:pPr>
              <a:defRPr/>
            </a:pPr>
            <a:endParaRPr lang="en-US" sz="1050" dirty="0">
              <a:ea typeface="Arial Regular" charset="0"/>
            </a:endParaRPr>
          </a:p>
        </p:txBody>
      </p:sp>
    </p:spTree>
    <p:extLst>
      <p:ext uri="{BB962C8B-B14F-4D97-AF65-F5344CB8AC3E}">
        <p14:creationId xmlns:p14="http://schemas.microsoft.com/office/powerpoint/2010/main" val="1469743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0" marR="0" lvl="0" indent="0" algn="r" defTabSz="914437" rtl="0" eaLnBrk="0" fontAlgn="auto" latinLnBrk="0" hangingPunct="0">
              <a:lnSpc>
                <a:spcPct val="100000"/>
              </a:lnSpc>
              <a:spcBef>
                <a:spcPts val="0"/>
              </a:spcBef>
              <a:spcAft>
                <a:spcPts val="0"/>
              </a:spcAft>
              <a:buClrTx/>
              <a:buSzTx/>
              <a:buFontTx/>
              <a:buNone/>
              <a:tabLst/>
              <a:defRPr/>
            </a:pPr>
            <a:fld id="{1A79D632-075D-4105-8336-EB749BB59308}" type="slidenum">
              <a:rPr kumimoji="0" lang="en-US" sz="1200" b="0" i="0" u="none" strike="noStrike" kern="1200" cap="none" spc="0" normalizeH="0" baseline="0" noProof="0" smtClean="0">
                <a:ln>
                  <a:noFill/>
                </a:ln>
                <a:solidFill>
                  <a:prstClr val="black"/>
                </a:solidFill>
                <a:effectLst/>
                <a:uLnTx/>
                <a:uFillTx/>
                <a:latin typeface="Arial" charset="0"/>
                <a:ea typeface="Arial Regular" charset="0"/>
                <a:cs typeface="+mn-cs"/>
              </a:rPr>
              <a:pPr marL="0" marR="0" lvl="0" indent="0" algn="r" defTabSz="914437" rtl="0" eaLnBrk="0" fontAlgn="auto" latinLnBrk="0" hangingPunct="0">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Arial Regular" charset="0"/>
              <a:cs typeface="+mn-cs"/>
            </a:endParaRPr>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191000"/>
            <a:ext cx="5486400" cy="4648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Section 3 </a:t>
            </a:r>
            <a:r>
              <a:rPr lang="en-US" sz="1100" dirty="0">
                <a:latin typeface="Arial" panose="020B0604020202020204" pitchFamily="34" charset="0"/>
                <a:cs typeface="Arial" panose="020B0604020202020204" pitchFamily="34" charset="0"/>
              </a:rPr>
              <a:t>is where</a:t>
            </a:r>
            <a:r>
              <a:rPr lang="en-US" sz="1100" baseline="0" dirty="0">
                <a:latin typeface="Arial" panose="020B0604020202020204" pitchFamily="34" charset="0"/>
                <a:cs typeface="Arial" panose="020B0604020202020204" pitchFamily="34" charset="0"/>
              </a:rPr>
              <a:t> you sign to apply for the RRSP.</a:t>
            </a:r>
            <a:endParaRPr lang="en-US" sz="1100" baseline="0" dirty="0">
              <a:latin typeface="Arial" panose="020B0604020202020204" pitchFamily="34" charset="0"/>
              <a:ea typeface="Arial Regular"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Arial" panose="020B0604020202020204" pitchFamily="34" charset="0"/>
                <a:ea typeface="Arial Regular" charset="0"/>
                <a:cs typeface="Arial" panose="020B0604020202020204" pitchFamily="34" charset="0"/>
              </a:rPr>
              <a:t>In section 4, </a:t>
            </a:r>
            <a:r>
              <a:rPr lang="en-US" sz="1100" b="0" baseline="0" dirty="0">
                <a:latin typeface="Arial" panose="020B0604020202020204" pitchFamily="34" charset="0"/>
                <a:ea typeface="Arial Regular" charset="0"/>
                <a:cs typeface="Arial" panose="020B0604020202020204" pitchFamily="34" charset="0"/>
              </a:rPr>
              <a:t>e</a:t>
            </a:r>
            <a:r>
              <a:rPr lang="en-US" sz="1100" baseline="0" dirty="0">
                <a:latin typeface="Arial" panose="020B0604020202020204" pitchFamily="34" charset="0"/>
                <a:ea typeface="Arial Regular" charset="0"/>
                <a:cs typeface="Arial" panose="020B0604020202020204" pitchFamily="34" charset="0"/>
              </a:rPr>
              <a:t>nter your date of enrolment and date of employment.</a:t>
            </a:r>
            <a:endParaRPr lang="en-US" sz="1100" dirty="0">
              <a:latin typeface="Arial" panose="020B0604020202020204" pitchFamily="34" charset="0"/>
              <a:ea typeface="Arial Regular" charset="0"/>
              <a:cs typeface="Arial" panose="020B0604020202020204" pitchFamily="34" charset="0"/>
            </a:endParaRPr>
          </a:p>
          <a:p>
            <a:pPr>
              <a:defRPr/>
            </a:pPr>
            <a:endParaRPr lang="en-US" sz="1050" dirty="0">
              <a:ea typeface="Arial Regular" charset="0"/>
            </a:endParaRPr>
          </a:p>
        </p:txBody>
      </p:sp>
    </p:spTree>
    <p:extLst>
      <p:ext uri="{BB962C8B-B14F-4D97-AF65-F5344CB8AC3E}">
        <p14:creationId xmlns:p14="http://schemas.microsoft.com/office/powerpoint/2010/main" val="200188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9F7ADB2-12FA-4ECE-BA76-769EE3C74EC9}" type="slidenum">
              <a:rPr lang="en-US" smtClean="0">
                <a:ea typeface="Arial Regular" charset="0"/>
              </a:rPr>
              <a:pPr/>
              <a:t>28</a:t>
            </a:fld>
            <a:endParaRPr lang="en-US" dirty="0">
              <a:ea typeface="Arial Regular"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latin typeface="Arial" panose="020B0604020202020204" pitchFamily="34" charset="0"/>
                <a:ea typeface="Arial Regular" charset="0"/>
                <a:cs typeface="Arial" panose="020B0604020202020204" pitchFamily="34" charset="0"/>
              </a:rPr>
              <a:t>Section 5 </a:t>
            </a:r>
            <a:r>
              <a:rPr lang="en-US" sz="1200" dirty="0">
                <a:latin typeface="Arial" panose="020B0604020202020204" pitchFamily="34" charset="0"/>
                <a:ea typeface="Arial Regular" charset="0"/>
                <a:cs typeface="Arial" panose="020B0604020202020204" pitchFamily="34" charset="0"/>
              </a:rPr>
              <a:t>is where you may assign a beneficiary.  If you don’t complete this section, the account beneficiary will be defaulted to your estate. Beneficiaries can be changed online via </a:t>
            </a:r>
            <a:r>
              <a:rPr lang="en-US" sz="1200" b="1" dirty="0">
                <a:latin typeface="Arial" panose="020B0604020202020204" pitchFamily="34" charset="0"/>
                <a:ea typeface="Arial Regular" charset="0"/>
                <a:cs typeface="Arial" panose="020B0604020202020204" pitchFamily="34" charset="0"/>
              </a:rPr>
              <a:t>mysunlife.ca</a:t>
            </a:r>
            <a:r>
              <a:rPr lang="en-US" sz="1200" dirty="0">
                <a:latin typeface="Arial" panose="020B0604020202020204" pitchFamily="34" charset="0"/>
                <a:ea typeface="Arial Regular" charset="0"/>
                <a:cs typeface="Arial" panose="020B0604020202020204" pitchFamily="34" charset="0"/>
              </a:rPr>
              <a:t> at any time. It is up to you to let Sun Life know if you would like to change your beneficiary information.</a:t>
            </a:r>
          </a:p>
          <a:p>
            <a:endParaRPr lang="en-US" dirty="0">
              <a:ea typeface="Arial Regular" charset="0"/>
            </a:endParaRPr>
          </a:p>
          <a:p>
            <a:r>
              <a:rPr lang="en-US" sz="1200" dirty="0">
                <a:latin typeface="Arial" panose="020B0604020202020204" pitchFamily="34" charset="0"/>
                <a:ea typeface="Arial Regular" charset="0"/>
                <a:cs typeface="Arial" panose="020B0604020202020204" pitchFamily="34" charset="0"/>
              </a:rPr>
              <a:t>You may also assign a contingent or secondary beneficiary in </a:t>
            </a:r>
            <a:r>
              <a:rPr lang="en-US" sz="1200" b="1" dirty="0">
                <a:latin typeface="Arial" panose="020B0604020202020204" pitchFamily="34" charset="0"/>
                <a:ea typeface="Arial Regular" charset="0"/>
                <a:cs typeface="Arial" panose="020B0604020202020204" pitchFamily="34" charset="0"/>
              </a:rPr>
              <a:t>Section 6 </a:t>
            </a:r>
            <a:r>
              <a:rPr lang="en-US" sz="1200" dirty="0">
                <a:latin typeface="Arial" panose="020B0604020202020204" pitchFamily="34" charset="0"/>
                <a:ea typeface="Arial Regular" charset="0"/>
                <a:cs typeface="Arial" panose="020B0604020202020204" pitchFamily="34" charset="0"/>
              </a:rPr>
              <a:t>. This is the beneficiary that would apply if the beneficiary you identified in Section 5 predeceases you. </a:t>
            </a:r>
          </a:p>
          <a:p>
            <a:endParaRPr lang="en-US" dirty="0">
              <a:ea typeface="Arial Regular" charset="0"/>
            </a:endParaRPr>
          </a:p>
        </p:txBody>
      </p:sp>
    </p:spTree>
    <p:extLst>
      <p:ext uri="{BB962C8B-B14F-4D97-AF65-F5344CB8AC3E}">
        <p14:creationId xmlns:p14="http://schemas.microsoft.com/office/powerpoint/2010/main" val="1625458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35773E4-DAD1-436F-ACC1-39A8F4D91066}" type="slidenum">
              <a:rPr lang="en-US" smtClean="0">
                <a:ea typeface="Arial Regular" charset="0"/>
              </a:rPr>
              <a:pPr/>
              <a:t>29</a:t>
            </a:fld>
            <a:endParaRPr lang="en-US" dirty="0">
              <a:ea typeface="Arial Regular"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ea typeface="Arial Regular" charset="0"/>
                <a:cs typeface="Arial" panose="020B0604020202020204" pitchFamily="34" charset="0"/>
              </a:rPr>
              <a:t>In</a:t>
            </a:r>
            <a:r>
              <a:rPr lang="en-US" sz="1200" b="1" dirty="0">
                <a:latin typeface="Arial" panose="020B0604020202020204" pitchFamily="34" charset="0"/>
                <a:ea typeface="Arial Regular" charset="0"/>
                <a:cs typeface="Arial" panose="020B0604020202020204" pitchFamily="34" charset="0"/>
              </a:rPr>
              <a:t> Section 7 </a:t>
            </a:r>
            <a:r>
              <a:rPr lang="en-US" sz="1200" b="0" dirty="0">
                <a:latin typeface="Arial" panose="020B0604020202020204" pitchFamily="34" charset="0"/>
                <a:ea typeface="Arial Regular" charset="0"/>
                <a:cs typeface="Arial" panose="020B0604020202020204" pitchFamily="34" charset="0"/>
              </a:rPr>
              <a:t>y</a:t>
            </a:r>
            <a:r>
              <a:rPr lang="en-US" sz="1200" dirty="0">
                <a:latin typeface="Arial" panose="020B0604020202020204" pitchFamily="34" charset="0"/>
                <a:ea typeface="Arial Regular" charset="0"/>
                <a:cs typeface="Arial" panose="020B0604020202020204" pitchFamily="34" charset="0"/>
              </a:rPr>
              <a:t>ou will authorize your employer to deduct a percentage or dollar amount from your pay.  This amount will be remitted every pay cycle to Sun Life. To update or change the amount, you will need to contact the payroll person in your organization.  Choose from one of three options: either split the contributions between your account and your spousal account; allocate 100% to your spousal account; or allocate 100% to your account.   </a:t>
            </a:r>
          </a:p>
          <a:p>
            <a:endParaRPr lang="en-US" sz="1100"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93491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BBD88DF0-E63F-4221-BE83-0CFBF2FAA8A6}" type="slidenum">
              <a:rPr lang="en-US" smtClean="0">
                <a:ea typeface="Arial Regular" charset="0"/>
              </a:rPr>
              <a:pPr/>
              <a:t>3</a:t>
            </a:fld>
            <a:endParaRPr lang="en-US" dirty="0">
              <a:ea typeface="Arial Regular" charset="0"/>
            </a:endParaRPr>
          </a:p>
        </p:txBody>
      </p:sp>
      <p:sp>
        <p:nvSpPr>
          <p:cNvPr id="38915"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As a member of a group retirement savings plan with more than one investment option, you are responsible for the following:</a:t>
            </a:r>
          </a:p>
          <a:p>
            <a:pPr>
              <a:defRPr/>
            </a:pPr>
            <a:r>
              <a:rPr lang="en-US" dirty="0">
                <a:latin typeface="Arial" panose="020B0604020202020204" pitchFamily="34" charset="0"/>
                <a:cs typeface="Arial" panose="020B0604020202020204" pitchFamily="34" charset="0"/>
              </a:rPr>
              <a:t>- Making sure you understand how your plan works.</a:t>
            </a:r>
          </a:p>
          <a:p>
            <a:pPr>
              <a:defRPr/>
            </a:pPr>
            <a:r>
              <a:rPr lang="en-US" dirty="0">
                <a:latin typeface="Arial" panose="020B0604020202020204" pitchFamily="34" charset="0"/>
                <a:cs typeface="Arial" panose="020B0604020202020204" pitchFamily="34" charset="0"/>
              </a:rPr>
              <a:t>- Taking advantage of the information and tools available to make your investment decisions.</a:t>
            </a:r>
          </a:p>
          <a:p>
            <a:pPr>
              <a:defRPr/>
            </a:pPr>
            <a:r>
              <a:rPr lang="en-US" dirty="0">
                <a:latin typeface="Arial" panose="020B0604020202020204" pitchFamily="34" charset="0"/>
                <a:cs typeface="Arial" panose="020B0604020202020204" pitchFamily="34" charset="0"/>
              </a:rPr>
              <a:t>- Taking advantage of the investment advisory services of your plan advisor if available.</a:t>
            </a:r>
          </a:p>
          <a:p>
            <a:pPr>
              <a:defRPr/>
            </a:pPr>
            <a:r>
              <a:rPr lang="en-US" dirty="0">
                <a:latin typeface="Arial" panose="020B0604020202020204" pitchFamily="34" charset="0"/>
                <a:cs typeface="Arial" panose="020B0604020202020204" pitchFamily="34" charset="0"/>
              </a:rPr>
              <a:t>- Making your investment decisions.</a:t>
            </a:r>
          </a:p>
          <a:p>
            <a:pPr>
              <a:defRPr/>
            </a:pPr>
            <a:r>
              <a:rPr lang="en-US" dirty="0">
                <a:latin typeface="Arial" panose="020B0604020202020204" pitchFamily="34" charset="0"/>
                <a:cs typeface="Arial" panose="020B0604020202020204" pitchFamily="34" charset="0"/>
              </a:rPr>
              <a:t>- Determining how much you will contribute to your plan.</a:t>
            </a:r>
          </a:p>
          <a:p>
            <a:pPr>
              <a:defRPr/>
            </a:pPr>
            <a:r>
              <a:rPr lang="en-US" dirty="0">
                <a:latin typeface="Arial" panose="020B0604020202020204" pitchFamily="34" charset="0"/>
                <a:cs typeface="Arial" panose="020B0604020202020204" pitchFamily="34" charset="0"/>
              </a:rPr>
              <a:t>- Checking to see how your investments are performing.</a:t>
            </a:r>
          </a:p>
          <a:p>
            <a:pPr>
              <a:defRPr/>
            </a:pPr>
            <a:r>
              <a:rPr lang="en-US" dirty="0">
                <a:latin typeface="Arial" panose="020B0604020202020204" pitchFamily="34" charset="0"/>
                <a:cs typeface="Arial" panose="020B0604020202020204" pitchFamily="34" charset="0"/>
              </a:rPr>
              <a:t>- Revising your investment strategy if personal circumstances change.</a:t>
            </a:r>
          </a:p>
          <a:p>
            <a:pPr eaLnBrk="1" hangingPunct="1">
              <a:spcBef>
                <a:spcPct val="0"/>
              </a:spcBef>
              <a:spcAft>
                <a:spcPct val="60000"/>
              </a:spcAft>
              <a:buClr>
                <a:srgbClr val="345629"/>
              </a:buClr>
              <a:buSzPct val="75000"/>
              <a:defRPr/>
            </a:pPr>
            <a:endParaRPr lang="en-US" kern="0" dirty="0">
              <a:solidFill>
                <a:srgbClr val="00B0F0"/>
              </a:solidFill>
              <a:latin typeface="Arial" panose="020B0604020202020204" pitchFamily="34" charset="0"/>
              <a:ea typeface="Arial Regular" charset="0"/>
              <a:cs typeface="Arial" panose="020B0604020202020204" pitchFamily="34" charset="0"/>
            </a:endParaRPr>
          </a:p>
          <a:p>
            <a:pPr eaLnBrk="1" hangingPunct="1">
              <a:spcBef>
                <a:spcPct val="0"/>
              </a:spcBef>
              <a:spcAft>
                <a:spcPct val="60000"/>
              </a:spcAft>
              <a:buClr>
                <a:srgbClr val="345629"/>
              </a:buClr>
              <a:buSzPct val="75000"/>
              <a:defRPr/>
            </a:pPr>
            <a:r>
              <a:rPr lang="en-US" kern="0" dirty="0">
                <a:solidFill>
                  <a:srgbClr val="0070C0"/>
                </a:solidFill>
                <a:latin typeface="Arial" panose="020B0604020202020204" pitchFamily="34" charset="0"/>
                <a:ea typeface="Arial Regular" charset="0"/>
                <a:cs typeface="Arial" panose="020B0604020202020204" pitchFamily="34" charset="0"/>
              </a:rPr>
              <a:t>And remember if you need any assistance, you can call Sun Life Client Care Centre.</a:t>
            </a:r>
          </a:p>
          <a:p>
            <a:pPr eaLnBrk="1" hangingPunct="1">
              <a:defRPr/>
            </a:pPr>
            <a:endParaRPr lang="en-US" dirty="0">
              <a:ea typeface="Arial Regular" charset="0"/>
            </a:endParaRPr>
          </a:p>
          <a:p>
            <a:pPr eaLnBrk="1" hangingPunct="1">
              <a:defRPr/>
            </a:pPr>
            <a:endParaRPr lang="en-US" dirty="0">
              <a:ea typeface="Arial Regular" charset="0"/>
            </a:endParaRPr>
          </a:p>
        </p:txBody>
      </p:sp>
    </p:spTree>
    <p:extLst>
      <p:ext uri="{BB962C8B-B14F-4D97-AF65-F5344CB8AC3E}">
        <p14:creationId xmlns:p14="http://schemas.microsoft.com/office/powerpoint/2010/main" val="111028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FE000ED-6D13-4C9C-A4C3-64607B907A85}" type="slidenum">
              <a:rPr lang="en-US" smtClean="0">
                <a:ea typeface="Arial Regular" charset="0"/>
              </a:rPr>
              <a:pPr/>
              <a:t>30</a:t>
            </a:fld>
            <a:endParaRPr lang="en-US" dirty="0">
              <a:ea typeface="Arial Regular"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latin typeface="Arial" panose="020B0604020202020204" pitchFamily="34" charset="0"/>
                <a:ea typeface="Arial Regular" charset="0"/>
                <a:cs typeface="Arial" panose="020B0604020202020204" pitchFamily="34" charset="0"/>
              </a:rPr>
              <a:t>For</a:t>
            </a:r>
            <a:r>
              <a:rPr lang="en-US" b="1" dirty="0">
                <a:latin typeface="Arial" panose="020B0604020202020204" pitchFamily="34" charset="0"/>
                <a:ea typeface="Arial Regular" charset="0"/>
                <a:cs typeface="Arial" panose="020B0604020202020204" pitchFamily="34" charset="0"/>
              </a:rPr>
              <a:t> Section 9 </a:t>
            </a:r>
            <a:r>
              <a:rPr lang="en-US" b="0" dirty="0">
                <a:latin typeface="Arial" panose="020B0604020202020204" pitchFamily="34" charset="0"/>
                <a:ea typeface="Arial Regular" charset="0"/>
                <a:cs typeface="Arial" panose="020B0604020202020204" pitchFamily="34" charset="0"/>
              </a:rPr>
              <a:t>r</a:t>
            </a:r>
            <a:r>
              <a:rPr lang="en-US" dirty="0">
                <a:latin typeface="Arial" panose="020B0604020202020204" pitchFamily="34" charset="0"/>
                <a:ea typeface="Arial Regular" charset="0"/>
                <a:cs typeface="Arial" panose="020B0604020202020204" pitchFamily="34" charset="0"/>
              </a:rPr>
              <a:t>ead the authorization statement,</a:t>
            </a:r>
            <a:r>
              <a:rPr lang="en-US" baseline="0" dirty="0">
                <a:latin typeface="Arial" panose="020B0604020202020204" pitchFamily="34" charset="0"/>
                <a:ea typeface="Arial Regular" charset="0"/>
                <a:cs typeface="Arial" panose="020B0604020202020204" pitchFamily="34" charset="0"/>
              </a:rPr>
              <a:t> include the name of your plan sponsor (or employer), and </a:t>
            </a:r>
            <a:r>
              <a:rPr lang="en-US" dirty="0">
                <a:latin typeface="Arial" panose="020B0604020202020204" pitchFamily="34" charset="0"/>
                <a:ea typeface="Arial Regular" charset="0"/>
                <a:cs typeface="Arial" panose="020B0604020202020204" pitchFamily="34" charset="0"/>
              </a:rPr>
              <a:t>sign and date the enrolment form.  Give the completed form to your payroll or HR contact. In 5 to 10 business days, Sun Life will send you an Access ID  and password for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You will be able to go online and change your investment selection, or contact the Sun Life Client Care Center and change your selection over the phone.</a:t>
            </a:r>
          </a:p>
          <a:p>
            <a:r>
              <a:rPr lang="en-US" dirty="0">
                <a:latin typeface="Arial" panose="020B0604020202020204" pitchFamily="34" charset="0"/>
                <a:ea typeface="Arial Regular" charset="0"/>
                <a:cs typeface="Arial" panose="020B0604020202020204" pitchFamily="34" charset="0"/>
              </a:rPr>
              <a:t> </a:t>
            </a:r>
          </a:p>
          <a:p>
            <a:r>
              <a:rPr lang="en-US" dirty="0">
                <a:latin typeface="Arial" panose="020B0604020202020204" pitchFamily="34" charset="0"/>
                <a:ea typeface="Arial Regular" charset="0"/>
                <a:cs typeface="Arial" panose="020B0604020202020204" pitchFamily="34" charset="0"/>
              </a:rPr>
              <a:t>Congratulations, you are now enrolled in the Sun Advantage </a:t>
            </a:r>
            <a:r>
              <a:rPr lang="en-US" b="1" dirty="0">
                <a:latin typeface="Arial" panose="020B0604020202020204" pitchFamily="34" charset="0"/>
                <a:ea typeface="Arial Regular" charset="0"/>
                <a:cs typeface="Arial" panose="020B0604020202020204" pitchFamily="34" charset="0"/>
              </a:rPr>
              <a:t>my savings </a:t>
            </a:r>
            <a:r>
              <a:rPr lang="en-US" dirty="0">
                <a:latin typeface="Arial" panose="020B0604020202020204" pitchFamily="34" charset="0"/>
                <a:ea typeface="Arial Regular" charset="0"/>
                <a:cs typeface="Arial" panose="020B0604020202020204" pitchFamily="34" charset="0"/>
              </a:rPr>
              <a:t>RRSP and DPSP!</a:t>
            </a:r>
          </a:p>
          <a:p>
            <a:r>
              <a:rPr lang="en-US" dirty="0">
                <a:ea typeface="Arial Regular" charset="0"/>
              </a:rPr>
              <a:t> </a:t>
            </a:r>
          </a:p>
          <a:p>
            <a:r>
              <a:rPr lang="en-US" dirty="0">
                <a:ea typeface="Arial Regular" charset="0"/>
              </a:rPr>
              <a:t> </a:t>
            </a:r>
          </a:p>
        </p:txBody>
      </p:sp>
    </p:spTree>
    <p:extLst>
      <p:ext uri="{BB962C8B-B14F-4D97-AF65-F5344CB8AC3E}">
        <p14:creationId xmlns:p14="http://schemas.microsoft.com/office/powerpoint/2010/main" val="2110160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buClr>
                <a:prstClr val="white"/>
              </a:buClr>
            </a:pPr>
            <a:fld id="{2C1D5AE8-7ADB-443F-B9BB-51F0B9B2ABCD}" type="slidenum">
              <a:rPr lang="en-US">
                <a:solidFill>
                  <a:prstClr val="black"/>
                </a:solidFill>
                <a:ea typeface="Arial Regular" charset="0"/>
              </a:rPr>
              <a:pPr>
                <a:buClr>
                  <a:prstClr val="white"/>
                </a:buClr>
              </a:pPr>
              <a:t>31</a:t>
            </a:fld>
            <a:endParaRPr lang="en-US" dirty="0">
              <a:solidFill>
                <a:prstClr val="black"/>
              </a:solidFill>
              <a:ea typeface="Arial Regular"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If you are interested</a:t>
            </a:r>
            <a:r>
              <a:rPr lang="en-US" baseline="0" dirty="0">
                <a:latin typeface="Arial" panose="020B0604020202020204" pitchFamily="34" charset="0"/>
                <a:ea typeface="Arial Regular" charset="0"/>
                <a:cs typeface="Arial" panose="020B0604020202020204" pitchFamily="34" charset="0"/>
              </a:rPr>
              <a:t> in enrolling in the TFSA, the steps will be similar  to the RSP/DPSP enrolment form.  There is one key difference however.  Contributions will not be made via payroll deduction, but are done through a direct debit from your </a:t>
            </a:r>
            <a:r>
              <a:rPr lang="en-US" baseline="0" dirty="0" err="1">
                <a:latin typeface="Arial" panose="020B0604020202020204" pitchFamily="34" charset="0"/>
                <a:ea typeface="Arial Regular" charset="0"/>
                <a:cs typeface="Arial" panose="020B0604020202020204" pitchFamily="34" charset="0"/>
              </a:rPr>
              <a:t>chequing</a:t>
            </a:r>
            <a:r>
              <a:rPr lang="en-US" baseline="0" dirty="0">
                <a:latin typeface="Arial" panose="020B0604020202020204" pitchFamily="34" charset="0"/>
                <a:ea typeface="Arial Regular" charset="0"/>
                <a:cs typeface="Arial" panose="020B0604020202020204" pitchFamily="34" charset="0"/>
              </a:rPr>
              <a:t> account.  You will be asked to provide </a:t>
            </a:r>
            <a:r>
              <a:rPr lang="en-US" baseline="0" dirty="0" err="1">
                <a:latin typeface="Arial" panose="020B0604020202020204" pitchFamily="34" charset="0"/>
                <a:ea typeface="Arial Regular" charset="0"/>
                <a:cs typeface="Arial" panose="020B0604020202020204" pitchFamily="34" charset="0"/>
              </a:rPr>
              <a:t>chequing</a:t>
            </a:r>
            <a:r>
              <a:rPr lang="en-US" baseline="0" dirty="0">
                <a:latin typeface="Arial" panose="020B0604020202020204" pitchFamily="34" charset="0"/>
                <a:ea typeface="Arial Regular" charset="0"/>
                <a:cs typeface="Arial" panose="020B0604020202020204" pitchFamily="34" charset="0"/>
              </a:rPr>
              <a:t> account information on the application form.  </a:t>
            </a:r>
          </a:p>
          <a:p>
            <a:endParaRPr lang="en-US" baseline="0" dirty="0">
              <a:latin typeface="Arial" panose="020B0604020202020204" pitchFamily="34" charset="0"/>
              <a:ea typeface="Arial Regular" charset="0"/>
              <a:cs typeface="Arial" panose="020B0604020202020204" pitchFamily="34" charset="0"/>
            </a:endParaRPr>
          </a:p>
          <a:p>
            <a:r>
              <a:rPr lang="en-US" baseline="0" dirty="0">
                <a:latin typeface="Arial" panose="020B0604020202020204" pitchFamily="34" charset="0"/>
                <a:ea typeface="Arial Regular" charset="0"/>
                <a:cs typeface="Arial" panose="020B0604020202020204" pitchFamily="34" charset="0"/>
              </a:rPr>
              <a:t>Give the completed form, and a copy of a cheque marked VOID to your payroll or HR contact. </a:t>
            </a:r>
          </a:p>
          <a:p>
            <a:endParaRPr lang="en-US" baseline="0" dirty="0">
              <a:latin typeface="Arial" panose="020B0604020202020204" pitchFamily="34" charset="0"/>
              <a:ea typeface="Arial Regular" charset="0"/>
              <a:cs typeface="Arial" panose="020B0604020202020204" pitchFamily="34" charset="0"/>
            </a:endParaRPr>
          </a:p>
          <a:p>
            <a:r>
              <a:rPr lang="en-US" baseline="0" dirty="0">
                <a:latin typeface="Arial" panose="020B0604020202020204" pitchFamily="34" charset="0"/>
                <a:ea typeface="Arial Regular" charset="0"/>
                <a:cs typeface="Arial" panose="020B0604020202020204" pitchFamily="34" charset="0"/>
              </a:rPr>
              <a:t>You will be able to go online and make an investment selection or contact the Sun Life Client Care Centre and make a selection over the phone for your </a:t>
            </a:r>
            <a:r>
              <a:rPr lang="en-US" baseline="0" dirty="0" err="1">
                <a:latin typeface="Arial" panose="020B0604020202020204" pitchFamily="34" charset="0"/>
                <a:ea typeface="Arial Regular" charset="0"/>
                <a:cs typeface="Arial" panose="020B0604020202020204" pitchFamily="34" charset="0"/>
              </a:rPr>
              <a:t>SunAdvantage</a:t>
            </a:r>
            <a:r>
              <a:rPr lang="en-US" baseline="0" dirty="0">
                <a:latin typeface="Arial" panose="020B0604020202020204" pitchFamily="34" charset="0"/>
                <a:ea typeface="Arial Regular" charset="0"/>
                <a:cs typeface="Arial" panose="020B0604020202020204" pitchFamily="34" charset="0"/>
              </a:rPr>
              <a:t> TFSA as well.  </a:t>
            </a:r>
            <a:endParaRPr lang="en-US" dirty="0">
              <a:latin typeface="Arial" panose="020B0604020202020204" pitchFamily="34" charset="0"/>
              <a:ea typeface="Arial Regular" charset="0"/>
              <a:cs typeface="Arial" panose="020B0604020202020204" pitchFamily="34" charset="0"/>
            </a:endParaRPr>
          </a:p>
        </p:txBody>
      </p:sp>
    </p:spTree>
    <p:extLst>
      <p:ext uri="{BB962C8B-B14F-4D97-AF65-F5344CB8AC3E}">
        <p14:creationId xmlns:p14="http://schemas.microsoft.com/office/powerpoint/2010/main" val="1929854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BDB917D-F789-4126-BDF6-D3970D827557}" type="slidenum">
              <a:rPr lang="en-US" smtClean="0">
                <a:ea typeface="Arial Regular" charset="0"/>
              </a:rPr>
              <a:pPr/>
              <a:t>32</a:t>
            </a:fld>
            <a:endParaRPr lang="en-US" dirty="0">
              <a:ea typeface="Arial Regular"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Thank you once again for taking some time to learn about the retirement plan that is being offered to you through Sun Life and your employer.  Enrol today, to begin saving for your future.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61692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4EA4FB95-4CF4-49A5-82AC-C47FBCC3C971}" type="slidenum">
              <a:rPr lang="en-US" smtClean="0">
                <a:ea typeface="Arial Regular" charset="0"/>
              </a:rPr>
              <a:pPr/>
              <a:t>4</a:t>
            </a:fld>
            <a:endParaRPr lang="en-US" dirty="0">
              <a:ea typeface="Arial Regular" charset="0"/>
            </a:endParaRPr>
          </a:p>
        </p:txBody>
      </p:sp>
      <p:sp>
        <p:nvSpPr>
          <p:cNvPr id="39939" name="Rectangle 2"/>
          <p:cNvSpPr>
            <a:spLocks noGrp="1" noRot="1" noChangeAspect="1" noChangeArrowheads="1" noTextEdit="1"/>
          </p:cNvSpPr>
          <p:nvPr>
            <p:ph type="sldImg"/>
          </p:nvPr>
        </p:nvSpPr>
        <p:spPr>
          <a:xfrm>
            <a:off x="1163638" y="701675"/>
            <a:ext cx="4529137" cy="3397250"/>
          </a:xfrm>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969065" y="4871803"/>
            <a:ext cx="5292587" cy="389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3" tIns="46031" rIns="93643" bIns="46031"/>
          <a:lstStyle/>
          <a:p>
            <a:r>
              <a:rPr lang="en-US" dirty="0">
                <a:latin typeface="Arial" panose="020B0604020202020204" pitchFamily="34" charset="0"/>
                <a:ea typeface="Arial Regular" charset="0"/>
                <a:cs typeface="Arial" panose="020B0604020202020204" pitchFamily="34" charset="0"/>
              </a:rPr>
              <a:t>Where is your retirement income going to come from?  In most cases, Canadians need to replace between 60 and 80% of their pre-retirement income to maintain a similar lifestyle in retirement as they had before retirement. So, if you earned $40,000 just before you retired, you would aim to earn between $24,000 and $32,000 after you retire.</a:t>
            </a:r>
          </a:p>
          <a:p>
            <a:r>
              <a:rPr lang="en-US" dirty="0">
                <a:latin typeface="Arial" panose="020B0604020202020204" pitchFamily="34" charset="0"/>
                <a:ea typeface="Arial Regular" charset="0"/>
                <a:cs typeface="Arial" panose="020B0604020202020204" pitchFamily="34" charset="0"/>
              </a:rPr>
              <a:t> </a:t>
            </a:r>
          </a:p>
          <a:p>
            <a:r>
              <a:rPr lang="en-US" dirty="0">
                <a:latin typeface="Arial" panose="020B0604020202020204" pitchFamily="34" charset="0"/>
                <a:ea typeface="Arial Regular" charset="0"/>
                <a:cs typeface="Arial" panose="020B0604020202020204" pitchFamily="34" charset="0"/>
              </a:rPr>
              <a:t>Saving for retirement requires a plan.  Government benefits provide some income as a foundation, but the rest is up to you.  The primary source of retirement income for many Canadians will be their company retirement plan.  It is a very important benefit because it helps you accumulate savings and defer taxes. </a:t>
            </a:r>
          </a:p>
          <a:p>
            <a:pPr eaLnBrk="1" hangingPunct="1"/>
            <a:endParaRPr lang="en-US" dirty="0">
              <a:ea typeface="Arial Regular" charset="0"/>
            </a:endParaRPr>
          </a:p>
        </p:txBody>
      </p:sp>
    </p:spTree>
    <p:extLst>
      <p:ext uri="{BB962C8B-B14F-4D97-AF65-F5344CB8AC3E}">
        <p14:creationId xmlns:p14="http://schemas.microsoft.com/office/powerpoint/2010/main" val="11444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9B12C42-1C6E-4F07-A51D-63C5EA86EAA0}" type="slidenum">
              <a:rPr lang="en-US" smtClean="0">
                <a:ea typeface="Arial Regular" charset="0"/>
              </a:rPr>
              <a:pPr/>
              <a:t>5</a:t>
            </a:fld>
            <a:endParaRPr lang="en-US" dirty="0">
              <a:ea typeface="Arial Regular"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5040" y="4416427"/>
            <a:ext cx="5237162"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Government benefits consist of the Canada Pension Plan (CPP) or Quebec Pension Plan (QPP), which all working individuals contribute to, and Old Age Security, or OAS, which is a non work-related pension paid to Canadians who meet certain age and residency requirements. Let’s take a look at the current year benefits – the chart divides them by age.</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With the CPP or QPP, there is a maximum monthly pension payable at age 65 . This amount is indexed which means it rises each year as the cost of living increases.</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If you’ve lived most of your life in Canada, starting at the age of eligibility, you will likely receive the maximum Old Age Security benefit. This benefit is also indexed, and increases each quarter based on cost of living increases. </a:t>
            </a:r>
            <a:r>
              <a:rPr lang="en-CA" sz="1100" u="none" dirty="0">
                <a:latin typeface="Arial" panose="020B0604020202020204" pitchFamily="34" charset="0"/>
                <a:cs typeface="Arial" panose="020B0604020202020204" pitchFamily="34" charset="0"/>
              </a:rPr>
              <a:t>The age of eligibility for Old Age Security pension is 65.</a:t>
            </a:r>
            <a:endParaRPr lang="en-US" sz="1100" u="none" dirty="0">
              <a:latin typeface="Arial" panose="020B0604020202020204" pitchFamily="34" charset="0"/>
              <a:ea typeface="Arial Regular" charset="0"/>
              <a:cs typeface="Arial" panose="020B0604020202020204" pitchFamily="34" charset="0"/>
            </a:endParaRPr>
          </a:p>
          <a:p>
            <a:endParaRPr lang="en-US" sz="1100" u="none"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These benefits are a good foundation for retirement income but if you need more it’s up to you to save.</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The current maximums are shown on this slide. Depending on your situation you may not receive the maximum. You can consult your CPP or QPP statement for your own estimated payment at age 65. To request a copy of your Canada Pension Plan or Quebec Pension Plan statement, go online at </a:t>
            </a:r>
            <a:r>
              <a:rPr lang="en-US" sz="1100" b="1" dirty="0">
                <a:latin typeface="Arial" panose="020B0604020202020204" pitchFamily="34" charset="0"/>
                <a:ea typeface="Arial Regular" charset="0"/>
                <a:cs typeface="Arial" panose="020B0604020202020204" pitchFamily="34" charset="0"/>
              </a:rPr>
              <a:t>Canada.ca and Retraitequebec.gouv.qc.ca.</a:t>
            </a:r>
            <a:endParaRPr lang="en-US" sz="1100" dirty="0">
              <a:latin typeface="Arial" panose="020B0604020202020204" pitchFamily="34" charset="0"/>
              <a:ea typeface="Arial Regular" charset="0"/>
              <a:cs typeface="Arial" panose="020B0604020202020204" pitchFamily="34" charset="0"/>
            </a:endParaRPr>
          </a:p>
          <a:p>
            <a:r>
              <a:rPr lang="en-US" dirty="0">
                <a:ea typeface="Arial Regular" charset="0"/>
              </a:rPr>
              <a:t> </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10919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8D92159B-299F-417E-86BA-2287764FFBBD}" type="slidenum">
              <a:rPr lang="en-US" smtClean="0">
                <a:ea typeface="Arial Regular" charset="0"/>
              </a:rPr>
              <a:pPr/>
              <a:t>6</a:t>
            </a:fld>
            <a:endParaRPr lang="en-US" dirty="0">
              <a:ea typeface="Arial Regular"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Contributing to this group RRSP through payroll deduction is an easy and convenient way to save.  It also lowers your taxable income right away.</a:t>
            </a:r>
          </a:p>
          <a:p>
            <a:pPr marL="0" indent="0">
              <a:buFont typeface="Arial" pitchFamily="34" charset="0"/>
              <a:buNone/>
              <a:defRPr/>
            </a:pPr>
            <a:endParaRPr lang="en-US" dirty="0">
              <a:latin typeface="Arial" panose="020B0604020202020204" pitchFamily="34" charset="0"/>
              <a:cs typeface="Arial" panose="020B0604020202020204" pitchFamily="34" charset="0"/>
            </a:endParaRPr>
          </a:p>
          <a:p>
            <a:pPr marL="0" indent="0">
              <a:buFont typeface="Arial" pitchFamily="34" charset="0"/>
              <a:buNone/>
              <a:defRPr/>
            </a:pPr>
            <a:r>
              <a:rPr lang="en-US" dirty="0">
                <a:latin typeface="Arial" panose="020B0604020202020204" pitchFamily="34" charset="0"/>
                <a:cs typeface="Arial" panose="020B0604020202020204" pitchFamily="34" charset="0"/>
              </a:rPr>
              <a:t>The amount of your contribution is deducted from your gross income before provincial and federal taxes are calculated.</a:t>
            </a:r>
          </a:p>
          <a:p>
            <a:pPr marL="0" indent="0">
              <a:buFont typeface="Arial" pitchFamily="34" charset="0"/>
              <a:buNone/>
              <a:defRPr/>
            </a:pPr>
            <a:endParaRPr lang="en-US" dirty="0">
              <a:latin typeface="Arial" panose="020B0604020202020204" pitchFamily="34" charset="0"/>
              <a:cs typeface="Arial" panose="020B0604020202020204" pitchFamily="34" charset="0"/>
            </a:endParaRPr>
          </a:p>
          <a:p>
            <a:pPr marL="0" indent="0">
              <a:buFont typeface="Arial" pitchFamily="34" charset="0"/>
              <a:buNone/>
              <a:defRPr/>
            </a:pPr>
            <a:r>
              <a:rPr lang="en-US" dirty="0">
                <a:latin typeface="Arial" panose="020B0604020202020204" pitchFamily="34" charset="0"/>
                <a:cs typeface="Arial" panose="020B0604020202020204" pitchFamily="34" charset="0"/>
              </a:rPr>
              <a:t>Instead of giving money to the government in the form of taxes all year long (which allows them to collect interest on it), you benefit from it immediately!</a:t>
            </a:r>
          </a:p>
          <a:p>
            <a:pPr marL="0" indent="0">
              <a:buFont typeface="Arial" pitchFamily="34" charset="0"/>
              <a:buNone/>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 this example you can see that a $100 contribution into the RRSP only costs you $75 off your take-home pay.</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01395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Regular" charset="0"/>
              </a:rPr>
              <a:pPr algn="r">
                <a:spcAft>
                  <a:spcPct val="0"/>
                </a:spcAft>
                <a:buClrTx/>
                <a:buSzTx/>
                <a:buFontTx/>
                <a:buNone/>
              </a:pPr>
              <a:t>7</a:t>
            </a:fld>
            <a:endParaRPr lang="en-US" sz="1200" dirty="0">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b="0" i="0" u="none" strike="noStrike" kern="1200" baseline="0" dirty="0">
                <a:solidFill>
                  <a:schemeClr val="tx1"/>
                </a:solidFill>
                <a:latin typeface="Arial" panose="020B0604020202020204" pitchFamily="34" charset="0"/>
                <a:cs typeface="Arial" panose="020B0604020202020204" pitchFamily="34" charset="0"/>
              </a:rPr>
              <a:t>To ensure you don’t over-contribute to your Group RRSP, be sure to refer to the ‘Notice of Assessment’ provided to you by Canada Revenue Agency, or CRA, after you filed your last income tax return. This form has your RRSP contribution limit for the current year. </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You can see the current limits here. Unused RRSP room is carried forward indefinitely, so you might have more contribution room than you think.</a:t>
            </a:r>
          </a:p>
          <a:p>
            <a:r>
              <a:rPr lang="en-US" dirty="0">
                <a:latin typeface="Arial" panose="020B0604020202020204" pitchFamily="34" charset="0"/>
                <a:ea typeface="Arial Regular" charset="0"/>
                <a:cs typeface="Arial" panose="020B0604020202020204" pitchFamily="34" charset="0"/>
              </a:rPr>
              <a:t> </a:t>
            </a:r>
          </a:p>
          <a:p>
            <a:r>
              <a:rPr lang="en-US" dirty="0">
                <a:latin typeface="Arial" panose="020B0604020202020204" pitchFamily="34" charset="0"/>
                <a:ea typeface="Arial Regular" charset="0"/>
                <a:cs typeface="Arial" panose="020B0604020202020204" pitchFamily="34" charset="0"/>
              </a:rPr>
              <a:t>Keep in mind that your employer and Sun Life do not monitor your allowable contribution limit. It is your responsibility to ensure you do not exceed your RRSP or TFSA contribution limits.</a:t>
            </a:r>
          </a:p>
          <a:p>
            <a:pPr>
              <a:lnSpc>
                <a:spcPct val="105000"/>
              </a:lnSpc>
              <a:spcBef>
                <a:spcPct val="0"/>
              </a:spcBef>
              <a:spcAft>
                <a:spcPts val="589"/>
              </a:spcAft>
            </a:pPr>
            <a:endParaRPr lang="en-US" dirty="0">
              <a:solidFill>
                <a:srgbClr val="000000"/>
              </a:solidFill>
              <a:ea typeface="Arial Regular" charset="0"/>
            </a:endParaRP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205143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Regular" charset="0"/>
              </a:rPr>
              <a:pPr algn="r">
                <a:spcAft>
                  <a:spcPct val="0"/>
                </a:spcAft>
                <a:buClrTx/>
                <a:buSzTx/>
                <a:buFontTx/>
                <a:buNone/>
              </a:pPr>
              <a:t>8</a:t>
            </a:fld>
            <a:endParaRPr lang="en-US" sz="1200" dirty="0">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600"/>
              </a:spcAft>
              <a:buClr>
                <a:srgbClr val="C60C30"/>
              </a:buClr>
              <a:buFont typeface="Arial" panose="020B0604020202020204" pitchFamily="34" charset="0"/>
              <a:buNone/>
            </a:pPr>
            <a:r>
              <a:rPr lang="en-CA" dirty="0">
                <a:latin typeface="Arial" panose="020B0604020202020204" pitchFamily="34" charset="0"/>
                <a:cs typeface="Arial" panose="020B0604020202020204" pitchFamily="34" charset="0"/>
              </a:rPr>
              <a:t>The contribution limit for a Tax-Free Savings Account will be indexed to inflation and rounded to the nearest $500. These CRA limits apply to all TFSA accounts you may have. </a:t>
            </a:r>
          </a:p>
          <a:p>
            <a:pPr marL="0" indent="0">
              <a:spcAft>
                <a:spcPts val="600"/>
              </a:spcAft>
              <a:buClr>
                <a:srgbClr val="C60C30"/>
              </a:buClr>
              <a:buFont typeface="Arial" panose="020B0604020202020204" pitchFamily="34" charset="0"/>
              <a:buNone/>
            </a:pPr>
            <a:endParaRPr lang="en-CA" dirty="0">
              <a:latin typeface="Arial" panose="020B0604020202020204" pitchFamily="34" charset="0"/>
              <a:cs typeface="Arial" panose="020B0604020202020204" pitchFamily="34" charset="0"/>
            </a:endParaRPr>
          </a:p>
          <a:p>
            <a:pPr marL="0" indent="0">
              <a:spcAft>
                <a:spcPts val="600"/>
              </a:spcAft>
              <a:buClr>
                <a:srgbClr val="C60C30"/>
              </a:buClr>
              <a:buFont typeface="Arial" panose="020B0604020202020204" pitchFamily="34" charset="0"/>
              <a:buNone/>
            </a:pPr>
            <a:r>
              <a:rPr lang="en-US" dirty="0">
                <a:latin typeface="Arial" panose="020B0604020202020204" pitchFamily="34" charset="0"/>
                <a:cs typeface="Arial" panose="020B0604020202020204" pitchFamily="34" charset="0"/>
              </a:rPr>
              <a:t>Unused contribution room from prior years carries forward, and any withdrawals from your TFSA are added back to your contribution room on January 1 of the following calendar year.</a:t>
            </a:r>
            <a:endParaRPr lang="en-CA" dirty="0">
              <a:latin typeface="Arial" panose="020B0604020202020204" pitchFamily="34" charset="0"/>
              <a:cs typeface="Arial" panose="020B0604020202020204" pitchFamily="34" charset="0"/>
            </a:endParaRPr>
          </a:p>
          <a:p>
            <a:pPr marL="0" indent="0">
              <a:spcAft>
                <a:spcPts val="600"/>
              </a:spcAft>
              <a:buClr>
                <a:srgbClr val="C60C30"/>
              </a:buClr>
              <a:buFont typeface="Arial" panose="020B0604020202020204" pitchFamily="34" charset="0"/>
              <a:buNone/>
            </a:pPr>
            <a:endParaRPr lang="en-CA" dirty="0">
              <a:latin typeface="Arial" panose="020B0604020202020204" pitchFamily="34" charset="0"/>
              <a:cs typeface="Arial" panose="020B0604020202020204" pitchFamily="34" charset="0"/>
            </a:endParaRPr>
          </a:p>
          <a:p>
            <a:pPr marL="0" indent="0">
              <a:spcAft>
                <a:spcPts val="600"/>
              </a:spcAft>
              <a:buClr>
                <a:srgbClr val="C60C30"/>
              </a:buClr>
              <a:buFont typeface="Arial" panose="020B0604020202020204" pitchFamily="34" charset="0"/>
              <a:buNone/>
            </a:pPr>
            <a:r>
              <a:rPr lang="en-CA" dirty="0">
                <a:latin typeface="Arial" panose="020B0604020202020204" pitchFamily="34" charset="0"/>
                <a:cs typeface="Arial" panose="020B0604020202020204" pitchFamily="34" charset="0"/>
              </a:rPr>
              <a:t>Sign up for the CRA service called My Account to check your available TFSA contribution room for the year online at </a:t>
            </a:r>
            <a:r>
              <a:rPr lang="en-CA" b="1" dirty="0">
                <a:latin typeface="Arial" panose="020B0604020202020204" pitchFamily="34" charset="0"/>
                <a:cs typeface="Arial" panose="020B0604020202020204" pitchFamily="34" charset="0"/>
              </a:rPr>
              <a:t>Canada.ca</a:t>
            </a:r>
            <a:r>
              <a:rPr lang="en-CA" dirty="0">
                <a:latin typeface="Arial" panose="020B0604020202020204" pitchFamily="34" charset="0"/>
                <a:cs typeface="Arial" panose="020B0604020202020204" pitchFamily="34" charset="0"/>
              </a:rPr>
              <a:t>. </a:t>
            </a:r>
          </a:p>
          <a:p>
            <a:pPr>
              <a:lnSpc>
                <a:spcPct val="105000"/>
              </a:lnSpc>
              <a:spcBef>
                <a:spcPct val="0"/>
              </a:spcBef>
              <a:spcAft>
                <a:spcPts val="589"/>
              </a:spcAft>
            </a:pPr>
            <a:endParaRPr lang="en-US" dirty="0">
              <a:solidFill>
                <a:srgbClr val="000000"/>
              </a:solidFill>
              <a:ea typeface="Arial Regular" charset="0"/>
            </a:endParaRP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65557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Regular" charset="0"/>
              </a:rPr>
              <a:pPr algn="r">
                <a:spcAft>
                  <a:spcPct val="0"/>
                </a:spcAft>
                <a:buClrTx/>
                <a:buSzTx/>
                <a:buFontTx/>
                <a:buNone/>
              </a:pPr>
              <a:t>9</a:t>
            </a:fld>
            <a:endParaRPr lang="en-US" sz="1200" dirty="0">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Aft>
                <a:spcPts val="600"/>
              </a:spcAft>
              <a:buClr>
                <a:srgbClr val="C60C30"/>
              </a:buClr>
              <a:buFont typeface="Arial" panose="020B0604020202020204" pitchFamily="34" charset="0"/>
              <a:buNone/>
            </a:pPr>
            <a:r>
              <a:rPr lang="en-US" sz="1200" dirty="0">
                <a:solidFill>
                  <a:srgbClr val="000000"/>
                </a:solidFill>
                <a:latin typeface="Arial" panose="020B0604020202020204" pitchFamily="34" charset="0"/>
                <a:cs typeface="Arial" panose="020B0604020202020204" pitchFamily="34" charset="0"/>
              </a:rPr>
              <a:t>Your employer will tell you if they are contributing</a:t>
            </a:r>
            <a:r>
              <a:rPr lang="en-US" sz="1200" baseline="0" dirty="0">
                <a:solidFill>
                  <a:srgbClr val="000000"/>
                </a:solidFill>
                <a:latin typeface="Arial" panose="020B0604020202020204" pitchFamily="34" charset="0"/>
                <a:cs typeface="Arial" panose="020B0604020202020204" pitchFamily="34" charset="0"/>
              </a:rPr>
              <a:t> to the DPSP on your behalf. </a:t>
            </a:r>
            <a:r>
              <a:rPr lang="en-US" sz="1200" dirty="0">
                <a:solidFill>
                  <a:srgbClr val="000000"/>
                </a:solidFill>
                <a:latin typeface="Arial" panose="020B0604020202020204" pitchFamily="34" charset="0"/>
                <a:cs typeface="Arial" panose="020B0604020202020204" pitchFamily="34" charset="0"/>
              </a:rPr>
              <a:t>There is no minimum required employer contribution for a DPSP.</a:t>
            </a:r>
            <a:r>
              <a:rPr lang="en-US" sz="1200" baseline="0" dirty="0">
                <a:solidFill>
                  <a:srgbClr val="000000"/>
                </a:solidFill>
                <a:latin typeface="Arial" panose="020B0604020202020204" pitchFamily="34" charset="0"/>
                <a:cs typeface="Arial" panose="020B0604020202020204" pitchFamily="34" charset="0"/>
              </a:rPr>
              <a:t>  The m</a:t>
            </a:r>
            <a:r>
              <a:rPr lang="en-US" sz="1200" dirty="0">
                <a:solidFill>
                  <a:srgbClr val="000000"/>
                </a:solidFill>
                <a:latin typeface="Arial" panose="020B0604020202020204" pitchFamily="34" charset="0"/>
                <a:cs typeface="Arial" panose="020B0604020202020204" pitchFamily="34" charset="0"/>
              </a:rPr>
              <a:t>aximum contribution allowed</a:t>
            </a:r>
            <a:r>
              <a:rPr lang="en-US" sz="1200" baseline="0" dirty="0">
                <a:solidFill>
                  <a:srgbClr val="000000"/>
                </a:solidFill>
                <a:latin typeface="Arial" panose="020B0604020202020204" pitchFamily="34" charset="0"/>
                <a:cs typeface="Arial" panose="020B0604020202020204" pitchFamily="34" charset="0"/>
              </a:rPr>
              <a:t> to a DPSP</a:t>
            </a:r>
            <a:r>
              <a:rPr lang="en-US" sz="1200" dirty="0">
                <a:solidFill>
                  <a:srgbClr val="000000"/>
                </a:solidFill>
                <a:latin typeface="Arial" panose="020B0604020202020204" pitchFamily="34" charset="0"/>
                <a:cs typeface="Arial" panose="020B0604020202020204" pitchFamily="34" charset="0"/>
              </a:rPr>
              <a:t> is the lesser of 18% of your compensation for the year or the DPSP contribution limit.</a:t>
            </a:r>
            <a:endParaRPr lang="en-CA" sz="1200" b="0" i="0" kern="1200" dirty="0">
              <a:solidFill>
                <a:schemeClr val="tx1"/>
              </a:solidFill>
              <a:effectLst/>
              <a:latin typeface="Arial" panose="020B0604020202020204" pitchFamily="34" charset="0"/>
              <a:cs typeface="Arial" panose="020B0604020202020204" pitchFamily="34" charset="0"/>
            </a:endParaRPr>
          </a:p>
          <a:p>
            <a:r>
              <a:rPr lang="en-CA" sz="1200" b="0" i="0" kern="1200" dirty="0">
                <a:solidFill>
                  <a:schemeClr val="tx1"/>
                </a:solidFill>
                <a:effectLst/>
                <a:latin typeface="Arial" panose="020B0604020202020204" pitchFamily="34" charset="0"/>
                <a:cs typeface="Arial" panose="020B0604020202020204" pitchFamily="34" charset="0"/>
              </a:rPr>
              <a:t>Contributions</a:t>
            </a:r>
            <a:r>
              <a:rPr lang="en-CA" sz="1200" b="0" i="0" kern="1200" baseline="0" dirty="0">
                <a:solidFill>
                  <a:schemeClr val="tx1"/>
                </a:solidFill>
                <a:effectLst/>
                <a:latin typeface="Arial" panose="020B0604020202020204" pitchFamily="34" charset="0"/>
                <a:cs typeface="Arial" panose="020B0604020202020204" pitchFamily="34" charset="0"/>
              </a:rPr>
              <a:t> to the DPSP are reported by your company each year on your T4 slip as a pension adjustment and will affect your RRSP contribution room for the following year. </a:t>
            </a:r>
            <a:endParaRPr lang="en-CA" sz="1200" b="0" i="0" u="none" strike="noStrike" kern="12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91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48798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299978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21050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7"/>
          <p:cNvSpPr>
            <a:spLocks noChangeArrowheads="1"/>
          </p:cNvSpPr>
          <p:nvPr userDrawn="1">
            <p:custDataLst>
              <p:tags r:id="rId1"/>
            </p:custDataLst>
          </p:nvPr>
        </p:nvSpPr>
        <p:spPr bwMode="auto">
          <a:xfrm>
            <a:off x="0" y="4267200"/>
            <a:ext cx="9144000" cy="1219200"/>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Regular" charset="0"/>
            </a:endParaRPr>
          </a:p>
        </p:txBody>
      </p:sp>
      <p:sp>
        <p:nvSpPr>
          <p:cNvPr id="6" name="Rectangle 38"/>
          <p:cNvSpPr>
            <a:spLocks noChangeArrowheads="1"/>
          </p:cNvSpPr>
          <p:nvPr userDrawn="1">
            <p:custDataLst>
              <p:tags r:id="rId2"/>
            </p:custDataLst>
          </p:nvPr>
        </p:nvSpPr>
        <p:spPr bwMode="black">
          <a:xfrm>
            <a:off x="0" y="5376863"/>
            <a:ext cx="9144000" cy="109537"/>
          </a:xfrm>
          <a:prstGeom prst="rect">
            <a:avLst/>
          </a:prstGeom>
          <a:solidFill>
            <a:srgbClr val="345629"/>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Regular" charset="0"/>
            </a:endParaRPr>
          </a:p>
        </p:txBody>
      </p:sp>
      <p:pic>
        <p:nvPicPr>
          <p:cNvPr id="7" name="Picture 41" descr="my_saving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113" y="6005513"/>
            <a:ext cx="1792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custDataLst>
              <p:tags r:id="rId3"/>
            </p:custDataLst>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pic>
        <p:nvPicPr>
          <p:cNvPr id="10" name="Picture 8"/>
          <p:cNvPicPr/>
          <p:nvPr userDrawn="1"/>
        </p:nvPicPr>
        <p:blipFill>
          <a:blip r:embed="rId7" cstate="print">
            <a:extLst>
              <a:ext uri="{28A0092B-C50C-407E-A947-70E740481C1C}">
                <a14:useLocalDpi xmlns:a14="http://schemas.microsoft.com/office/drawing/2010/main" val="0"/>
              </a:ext>
            </a:extLst>
          </a:blip>
          <a:stretch>
            <a:fillRect/>
          </a:stretch>
        </p:blipFill>
        <p:spPr>
          <a:xfrm>
            <a:off x="6938645" y="5877560"/>
            <a:ext cx="1910080" cy="761365"/>
          </a:xfrm>
          <a:prstGeom prst="rect">
            <a:avLst/>
          </a:prstGeom>
        </p:spPr>
      </p:pic>
    </p:spTree>
    <p:extLst>
      <p:ext uri="{BB962C8B-B14F-4D97-AF65-F5344CB8AC3E}">
        <p14:creationId xmlns:p14="http://schemas.microsoft.com/office/powerpoint/2010/main" val="429431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269552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12670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63932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407571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175420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4697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40C14A7-F7CE-461C-9E8E-FBDCDE36F539}" type="datetimeFigureOut">
              <a:rPr lang="en-US" smtClean="0"/>
              <a:t>5/18/2023</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287407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99267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99491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charset="0"/>
              </a:defRPr>
            </a:lvl1p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charset="0"/>
              </a:defRPr>
            </a:lvl1pPr>
          </a:lstStyle>
          <a:p>
            <a:endParaRPr lang="en-US" dirty="0"/>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charset="0"/>
              </a:defRPr>
            </a:lvl1p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60552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b="0" i="0" u="none" kern="1200">
          <a:solidFill>
            <a:schemeClr val="tx1"/>
          </a:solidFill>
          <a:latin typeface="Arial Regular"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Regular"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Regular"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Regular"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Regular"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Regular"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9.xml"/><Relationship Id="rId7"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10" Type="http://schemas.openxmlformats.org/officeDocument/2006/relationships/image" Target="../media/image7.jpeg"/><Relationship Id="rId4" Type="http://schemas.openxmlformats.org/officeDocument/2006/relationships/tags" Target="../tags/tag106.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 Type="http://schemas.openxmlformats.org/officeDocument/2006/relationships/tags" Target="../tags/tag112.xml"/><Relationship Id="rId21" Type="http://schemas.openxmlformats.org/officeDocument/2006/relationships/tags" Target="../tags/tag130.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notesSlide" Target="../notesSlides/notesSlide12.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tags" Target="../tags/tag141.xml"/><Relationship Id="rId21" Type="http://schemas.openxmlformats.org/officeDocument/2006/relationships/image" Target="../media/image4.png"/><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notesSlide" Target="../notesSlides/notesSlide13.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tags" Target="../tags/tag153.xml"/><Relationship Id="rId10" Type="http://schemas.openxmlformats.org/officeDocument/2006/relationships/tags" Target="../tags/tag148.xml"/><Relationship Id="rId19" Type="http://schemas.openxmlformats.org/officeDocument/2006/relationships/slideLayout" Target="../slideLayouts/slideLayout2.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s>
</file>

<file path=ppt/slides/_rels/slide14.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image" Target="../media/image8.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4.png"/><Relationship Id="rId5" Type="http://schemas.openxmlformats.org/officeDocument/2006/relationships/tags" Target="../tags/tag161.xml"/><Relationship Id="rId10" Type="http://schemas.openxmlformats.org/officeDocument/2006/relationships/notesSlide" Target="../notesSlides/notesSlide14.xml"/><Relationship Id="rId4" Type="http://schemas.openxmlformats.org/officeDocument/2006/relationships/tags" Target="../tags/tag160.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image" Target="../media/image4.png"/><Relationship Id="rId4" Type="http://schemas.openxmlformats.org/officeDocument/2006/relationships/tags" Target="../tags/tag168.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9.jpeg"/><Relationship Id="rId5" Type="http://schemas.openxmlformats.org/officeDocument/2006/relationships/tags" Target="../tags/tag176.xml"/><Relationship Id="rId10" Type="http://schemas.openxmlformats.org/officeDocument/2006/relationships/image" Target="../media/image4.png"/><Relationship Id="rId4" Type="http://schemas.openxmlformats.org/officeDocument/2006/relationships/tags" Target="../tags/tag175.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86.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1.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10.png"/><Relationship Id="rId5" Type="http://schemas.openxmlformats.org/officeDocument/2006/relationships/tags" Target="../tags/tag183.xml"/><Relationship Id="rId10" Type="http://schemas.openxmlformats.org/officeDocument/2006/relationships/notesSlide" Target="../notesSlides/notesSlide17.xml"/><Relationship Id="rId4" Type="http://schemas.openxmlformats.org/officeDocument/2006/relationships/tags" Target="../tags/tag182.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94.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notesSlide" Target="../notesSlides/notesSlide18.xml"/><Relationship Id="rId5" Type="http://schemas.openxmlformats.org/officeDocument/2006/relationships/tags" Target="../tags/tag191.xml"/><Relationship Id="rId10" Type="http://schemas.openxmlformats.org/officeDocument/2006/relationships/slideLayout" Target="../slideLayouts/slideLayout2.xml"/><Relationship Id="rId4" Type="http://schemas.openxmlformats.org/officeDocument/2006/relationships/tags" Target="../tags/tag190.xml"/><Relationship Id="rId9" Type="http://schemas.openxmlformats.org/officeDocument/2006/relationships/tags" Target="../tags/tag195.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10" Type="http://schemas.openxmlformats.org/officeDocument/2006/relationships/image" Target="../media/image12.jpeg"/><Relationship Id="rId4" Type="http://schemas.openxmlformats.org/officeDocument/2006/relationships/tags" Target="../tags/tag199.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13.jpeg"/><Relationship Id="rId5" Type="http://schemas.openxmlformats.org/officeDocument/2006/relationships/tags" Target="../tags/tag207.xml"/><Relationship Id="rId10" Type="http://schemas.openxmlformats.org/officeDocument/2006/relationships/notesSlide" Target="../notesSlides/notesSlide20.xml"/><Relationship Id="rId4" Type="http://schemas.openxmlformats.org/officeDocument/2006/relationships/tags" Target="../tags/tag206.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14.jpeg"/><Relationship Id="rId5" Type="http://schemas.openxmlformats.org/officeDocument/2006/relationships/tags" Target="../tags/tag215.xml"/><Relationship Id="rId10" Type="http://schemas.openxmlformats.org/officeDocument/2006/relationships/image" Target="../media/image4.png"/><Relationship Id="rId4" Type="http://schemas.openxmlformats.org/officeDocument/2006/relationships/tags" Target="../tags/tag21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34.xml"/><Relationship Id="rId7" Type="http://schemas.openxmlformats.org/officeDocument/2006/relationships/slideLayout" Target="../slideLayouts/slideLayout7.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16.jpeg"/><Relationship Id="rId5" Type="http://schemas.openxmlformats.org/officeDocument/2006/relationships/tags" Target="../tags/tag242.xml"/><Relationship Id="rId10" Type="http://schemas.openxmlformats.org/officeDocument/2006/relationships/image" Target="../media/image15.png"/><Relationship Id="rId4" Type="http://schemas.openxmlformats.org/officeDocument/2006/relationships/tags" Target="../tags/tag241.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7.xml"/><Relationship Id="rId7" Type="http://schemas.openxmlformats.org/officeDocument/2006/relationships/notesSlide" Target="../notesSlides/notesSlide26.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52.xml"/><Relationship Id="rId7" Type="http://schemas.openxmlformats.org/officeDocument/2006/relationships/notesSlide" Target="../notesSlides/notesSlide27.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57.xml"/><Relationship Id="rId7" Type="http://schemas.openxmlformats.org/officeDocument/2006/relationships/notesSlide" Target="../notesSlides/notesSlide28.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2.xml"/><Relationship Id="rId5" Type="http://schemas.openxmlformats.org/officeDocument/2006/relationships/tags" Target="../tags/tag259.xml"/><Relationship Id="rId4" Type="http://schemas.openxmlformats.org/officeDocument/2006/relationships/tags" Target="../tags/tag258.xml"/><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62.xml"/><Relationship Id="rId7" Type="http://schemas.openxmlformats.org/officeDocument/2006/relationships/notesSlide" Target="../notesSlides/notesSlide29.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67.xml"/><Relationship Id="rId7" Type="http://schemas.openxmlformats.org/officeDocument/2006/relationships/slideLayout" Target="../slideLayouts/slideLayout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10" Type="http://schemas.openxmlformats.org/officeDocument/2006/relationships/image" Target="../media/image21.png"/><Relationship Id="rId4" Type="http://schemas.openxmlformats.org/officeDocument/2006/relationships/tags" Target="../tags/tag268.xml"/><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73.xml"/><Relationship Id="rId7" Type="http://schemas.openxmlformats.org/officeDocument/2006/relationships/slideLayout" Target="../slideLayouts/slideLayout2.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10" Type="http://schemas.openxmlformats.org/officeDocument/2006/relationships/image" Target="../media/image22.png"/><Relationship Id="rId4" Type="http://schemas.openxmlformats.org/officeDocument/2006/relationships/tags" Target="../tags/tag274.xml"/><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image" Target="../media/image5.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notesSlide" Target="../notesSlides/notesSlide32.xml"/><Relationship Id="rId5" Type="http://schemas.openxmlformats.org/officeDocument/2006/relationships/slideLayout" Target="../slideLayouts/slideLayout12.xml"/><Relationship Id="rId4" Type="http://schemas.openxmlformats.org/officeDocument/2006/relationships/tags" Target="../tags/tag280.xml"/></Relationships>
</file>

<file path=ppt/slides/_rels/slide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4.xml"/><Relationship Id="rId5" Type="http://schemas.openxmlformats.org/officeDocument/2006/relationships/tags" Target="../tags/tag38.xml"/><Relationship Id="rId10"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5.xml"/><Relationship Id="rId5" Type="http://schemas.openxmlformats.org/officeDocument/2006/relationships/tags" Target="../tags/tag47.xml"/><Relationship Id="rId10" Type="http://schemas.openxmlformats.org/officeDocument/2006/relationships/slideLayout" Target="../slideLayouts/slideLayout13.xml"/><Relationship Id="rId4" Type="http://schemas.openxmlformats.org/officeDocument/2006/relationships/tags" Target="../tags/tag46.xml"/><Relationship Id="rId9" Type="http://schemas.openxmlformats.org/officeDocument/2006/relationships/tags" Target="../tags/tag51.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6.jpe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notesSlide" Target="../notesSlides/notesSlide6.xml"/><Relationship Id="rId5" Type="http://schemas.openxmlformats.org/officeDocument/2006/relationships/tags" Target="../tags/tag56.xml"/><Relationship Id="rId10" Type="http://schemas.openxmlformats.org/officeDocument/2006/relationships/slideLayout" Target="../slideLayouts/slideLayout13.xml"/><Relationship Id="rId4" Type="http://schemas.openxmlformats.org/officeDocument/2006/relationships/tags" Target="../tags/tag55.xml"/><Relationship Id="rId9" Type="http://schemas.openxmlformats.org/officeDocument/2006/relationships/tags" Target="../tags/tag60.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7.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7.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notesSlide" Target="../notesSlides/notesSlide8.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notesSlide" Target="../notesSlides/notesSlide9.xml"/><Relationship Id="rId5" Type="http://schemas.openxmlformats.org/officeDocument/2006/relationships/tags" Target="../tags/tag92.xml"/><Relationship Id="rId10" Type="http://schemas.openxmlformats.org/officeDocument/2006/relationships/slideLayout" Target="../slideLayouts/slideLayout7.xml"/><Relationship Id="rId4" Type="http://schemas.openxmlformats.org/officeDocument/2006/relationships/tags" Target="../tags/tag91.xml"/><Relationship Id="rId9"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4343400" y="1981200"/>
            <a:ext cx="6019800" cy="1752600"/>
          </a:xfrm>
        </p:spPr>
        <p:txBody>
          <a:bodyPr>
            <a:normAutofit fontScale="90000"/>
          </a:bodyPr>
          <a:lstStyle/>
          <a:p>
            <a:pPr eaLnBrk="1" hangingPunct="1"/>
            <a:r>
              <a:rPr lang="en-US" sz="4800" dirty="0">
                <a:solidFill>
                  <a:schemeClr val="tx1"/>
                </a:solidFill>
                <a:latin typeface="Arial" panose="020B0604020202020204" pitchFamily="34" charset="0"/>
                <a:cs typeface="Arial" panose="020B0604020202020204" pitchFamily="34" charset="0"/>
              </a:rPr>
              <a:t>Your </a:t>
            </a:r>
            <a:br>
              <a:rPr lang="en-US" sz="4800"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group plan </a:t>
            </a:r>
            <a:br>
              <a:rPr lang="en-US" sz="4800"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at work</a:t>
            </a:r>
          </a:p>
        </p:txBody>
      </p:sp>
      <p:sp>
        <p:nvSpPr>
          <p:cNvPr id="6" name="Rectangle 11"/>
          <p:cNvSpPr>
            <a:spLocks noChangeArrowheads="1"/>
          </p:cNvSpPr>
          <p:nvPr/>
        </p:nvSpPr>
        <p:spPr bwMode="auto">
          <a:xfrm>
            <a:off x="0" y="4267200"/>
            <a:ext cx="9144000" cy="1143000"/>
          </a:xfrm>
          <a:prstGeom prst="rect">
            <a:avLst/>
          </a:prstGeom>
          <a:solidFill>
            <a:srgbClr val="EAAB00"/>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2" name="Rectangle 1"/>
          <p:cNvSpPr/>
          <p:nvPr/>
        </p:nvSpPr>
        <p:spPr>
          <a:xfrm>
            <a:off x="-190500" y="4546312"/>
            <a:ext cx="9067800" cy="584775"/>
          </a:xfrm>
          <a:prstGeom prst="rect">
            <a:avLst/>
          </a:prstGeom>
        </p:spPr>
        <p:txBody>
          <a:bodyPr wrap="square">
            <a:spAutoFit/>
          </a:bodyPr>
          <a:lstStyle/>
          <a:p>
            <a:pPr>
              <a:spcBef>
                <a:spcPct val="50000"/>
              </a:spcBef>
              <a:spcAft>
                <a:spcPct val="0"/>
              </a:spcAft>
              <a:buClrTx/>
              <a:buSzTx/>
              <a:buFontTx/>
              <a:buNone/>
            </a:pPr>
            <a:r>
              <a:rPr lang="en-US" sz="3200" dirty="0">
                <a:solidFill>
                  <a:schemeClr val="bg1"/>
                </a:solidFill>
                <a:latin typeface="Arial Regular" charset="0"/>
              </a:rPr>
              <a:t>	</a:t>
            </a:r>
            <a:r>
              <a:rPr lang="en-US" sz="3200" dirty="0">
                <a:solidFill>
                  <a:schemeClr val="bg1"/>
                </a:solidFill>
                <a:latin typeface="Arial" panose="020B0604020202020204" pitchFamily="34" charset="0"/>
                <a:cs typeface="Arial" panose="020B0604020202020204" pitchFamily="34" charset="0"/>
              </a:rPr>
              <a:t>Securing your future with your group plan</a:t>
            </a:r>
          </a:p>
        </p:txBody>
      </p:sp>
      <p:sp>
        <p:nvSpPr>
          <p:cNvPr id="8" name="Rectangle 11"/>
          <p:cNvSpPr>
            <a:spLocks noChangeArrowheads="1"/>
          </p:cNvSpPr>
          <p:nvPr/>
        </p:nvSpPr>
        <p:spPr bwMode="auto">
          <a:xfrm>
            <a:off x="0" y="5283488"/>
            <a:ext cx="9144000" cy="202912"/>
          </a:xfrm>
          <a:prstGeom prst="rect">
            <a:avLst/>
          </a:prstGeom>
          <a:solidFill>
            <a:srgbClr val="658237"/>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Tree>
    <p:custDataLst>
      <p:tags r:id="rId1"/>
    </p:custDataLst>
    <p:extLst>
      <p:ext uri="{BB962C8B-B14F-4D97-AF65-F5344CB8AC3E}">
        <p14:creationId xmlns:p14="http://schemas.microsoft.com/office/powerpoint/2010/main" val="2469725430"/>
      </p:ext>
    </p:extLst>
  </p:cSld>
  <p:clrMapOvr>
    <a:masterClrMapping/>
  </p:clrMapOvr>
  <mc:AlternateContent xmlns:mc="http://schemas.openxmlformats.org/markup-compatibility/2006" xmlns:p14="http://schemas.microsoft.com/office/powerpoint/2010/main">
    <mc:Choice Requires="p14">
      <p:transition spd="slow" p14:dur="2000" advTm="38232"/>
    </mc:Choice>
    <mc:Fallback xmlns="">
      <p:transition spd="slow" advTm="382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10249" name="Rectangle 6"/>
          <p:cNvSpPr>
            <a:spLocks noGrp="1" noChangeArrowheads="1"/>
          </p:cNvSpPr>
          <p:nvPr>
            <p:ph type="title"/>
            <p:custDataLst>
              <p:tags r:id="rId5"/>
            </p:custDataLst>
          </p:nvPr>
        </p:nvSpPr>
        <p:spPr>
          <a:xfrm>
            <a:off x="381000" y="0"/>
            <a:ext cx="7772400" cy="1243013"/>
          </a:xfrm>
        </p:spPr>
        <p:txBody>
          <a:bodyPr/>
          <a:lstStyle/>
          <a:p>
            <a:pPr eaLnBrk="1" hangingPunct="1"/>
            <a:r>
              <a:rPr lang="en-US" sz="4000" dirty="0">
                <a:latin typeface="Arial" panose="020B0604020202020204" pitchFamily="34" charset="0"/>
                <a:cs typeface="Arial" panose="020B0604020202020204" pitchFamily="34" charset="0"/>
              </a:rPr>
              <a:t>Choice of three </a:t>
            </a:r>
            <a:r>
              <a:rPr lang="en-US" sz="4400" b="1" dirty="0">
                <a:solidFill>
                  <a:srgbClr val="658237"/>
                </a:solidFill>
                <a:latin typeface="Arial" panose="020B0604020202020204" pitchFamily="34" charset="0"/>
                <a:cs typeface="Arial" panose="020B0604020202020204" pitchFamily="34" charset="0"/>
              </a:rPr>
              <a:t>accounts</a:t>
            </a:r>
          </a:p>
        </p:txBody>
      </p:sp>
      <p:graphicFrame>
        <p:nvGraphicFramePr>
          <p:cNvPr id="2" name="Table 1"/>
          <p:cNvGraphicFramePr>
            <a:graphicFrameLocks noGrp="1"/>
          </p:cNvGraphicFramePr>
          <p:nvPr>
            <p:extLst>
              <p:ext uri="{D42A27DB-BD31-4B8C-83A1-F6EECF244321}">
                <p14:modId xmlns:p14="http://schemas.microsoft.com/office/powerpoint/2010/main" val="1636749986"/>
              </p:ext>
            </p:extLst>
          </p:nvPr>
        </p:nvGraphicFramePr>
        <p:xfrm>
          <a:off x="1092654" y="1752600"/>
          <a:ext cx="7884000" cy="4724432"/>
        </p:xfrm>
        <a:graphic>
          <a:graphicData uri="http://schemas.openxmlformats.org/drawingml/2006/table">
            <a:tbl>
              <a:tblPr firstRow="1" bandRow="1">
                <a:tableStyleId>{5940675A-B579-460E-94D1-54222C63F5DA}</a:tableStyleId>
              </a:tblPr>
              <a:tblGrid>
                <a:gridCol w="2628000">
                  <a:extLst>
                    <a:ext uri="{9D8B030D-6E8A-4147-A177-3AD203B41FA5}">
                      <a16:colId xmlns:a16="http://schemas.microsoft.com/office/drawing/2014/main" val="20000"/>
                    </a:ext>
                  </a:extLst>
                </a:gridCol>
                <a:gridCol w="2628000">
                  <a:extLst>
                    <a:ext uri="{9D8B030D-6E8A-4147-A177-3AD203B41FA5}">
                      <a16:colId xmlns:a16="http://schemas.microsoft.com/office/drawing/2014/main" val="20001"/>
                    </a:ext>
                  </a:extLst>
                </a:gridCol>
                <a:gridCol w="2628000">
                  <a:extLst>
                    <a:ext uri="{9D8B030D-6E8A-4147-A177-3AD203B41FA5}">
                      <a16:colId xmlns:a16="http://schemas.microsoft.com/office/drawing/2014/main" val="20002"/>
                    </a:ext>
                  </a:extLst>
                </a:gridCol>
              </a:tblGrid>
              <a:tr h="357854">
                <a:tc>
                  <a:txBody>
                    <a:bodyPr/>
                    <a:lstStyle/>
                    <a:p>
                      <a:pPr algn="ctr"/>
                      <a:r>
                        <a:rPr lang="en-US" sz="1800" b="1" dirty="0">
                          <a:solidFill>
                            <a:schemeClr val="bg1"/>
                          </a:solidFill>
                          <a:latin typeface="Arial" panose="020B0604020202020204" pitchFamily="34" charset="0"/>
                          <a:cs typeface="Arial" panose="020B0604020202020204" pitchFamily="34" charset="0"/>
                        </a:rPr>
                        <a:t>Group RRSP</a:t>
                      </a:r>
                      <a:endParaRPr lang="en-CA" sz="1800" b="1" dirty="0">
                        <a:solidFill>
                          <a:schemeClr val="bg1"/>
                        </a:solidFill>
                        <a:latin typeface="Arial" panose="020B0604020202020204" pitchFamily="34" charset="0"/>
                        <a:cs typeface="Arial" panose="020B0604020202020204" pitchFamily="34" charset="0"/>
                      </a:endParaRPr>
                    </a:p>
                  </a:txBody>
                  <a:tcPr marT="45728" marB="45728">
                    <a:solidFill>
                      <a:srgbClr val="658237"/>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DPSP</a:t>
                      </a:r>
                      <a:endParaRPr lang="en-CA" sz="1800" b="1" dirty="0">
                        <a:solidFill>
                          <a:schemeClr val="bg1"/>
                        </a:solidFill>
                        <a:latin typeface="Arial" panose="020B0604020202020204" pitchFamily="34" charset="0"/>
                        <a:cs typeface="Arial" panose="020B0604020202020204" pitchFamily="34" charset="0"/>
                      </a:endParaRPr>
                    </a:p>
                  </a:txBody>
                  <a:tcPr marT="45728" marB="45728">
                    <a:solidFill>
                      <a:srgbClr val="658237"/>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TFSA</a:t>
                      </a:r>
                      <a:endParaRPr lang="en-CA" sz="1800" b="1" dirty="0">
                        <a:solidFill>
                          <a:schemeClr val="bg1"/>
                        </a:solidFill>
                        <a:latin typeface="Arial" panose="020B0604020202020204" pitchFamily="34" charset="0"/>
                        <a:cs typeface="Arial" panose="020B0604020202020204" pitchFamily="34" charset="0"/>
                      </a:endParaRPr>
                    </a:p>
                  </a:txBody>
                  <a:tcPr marT="45728" marB="45728">
                    <a:solidFill>
                      <a:srgbClr val="658237"/>
                    </a:solidFill>
                  </a:tcPr>
                </a:tc>
                <a:extLst>
                  <a:ext uri="{0D108BD9-81ED-4DB2-BD59-A6C34878D82A}">
                    <a16:rowId xmlns:a16="http://schemas.microsoft.com/office/drawing/2014/main" val="10000"/>
                  </a:ext>
                </a:extLst>
              </a:tr>
              <a:tr h="3139408">
                <a:tc>
                  <a:txBody>
                    <a:bodyPr/>
                    <a:lstStyle/>
                    <a:p>
                      <a:pPr marL="182563" indent="-182563" algn="l">
                        <a:spcBef>
                          <a:spcPct val="50000"/>
                        </a:spcBef>
                        <a:spcAft>
                          <a:spcPct val="0"/>
                        </a:spcAft>
                        <a:buClrTx/>
                        <a:buSzTx/>
                        <a:buFontTx/>
                        <a:buChar char="•"/>
                      </a:pPr>
                      <a:r>
                        <a:rPr lang="en-US" altLang="en-US" sz="1600" dirty="0">
                          <a:latin typeface="Arial" panose="020B0604020202020204" pitchFamily="34" charset="0"/>
                          <a:cs typeface="Arial" panose="020B0604020202020204" pitchFamily="34" charset="0"/>
                        </a:rPr>
                        <a:t>Tax-deductible</a:t>
                      </a:r>
                      <a:r>
                        <a:rPr lang="en-US" altLang="en-US" sz="1600" baseline="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savings</a:t>
                      </a:r>
                    </a:p>
                    <a:p>
                      <a:pPr marL="182563" indent="-182563" algn="l">
                        <a:spcBef>
                          <a:spcPct val="50000"/>
                        </a:spcBef>
                        <a:spcAft>
                          <a:spcPct val="0"/>
                        </a:spcAft>
                        <a:buClrTx/>
                        <a:buSzTx/>
                        <a:buFontTx/>
                        <a:buChar char="•"/>
                      </a:pPr>
                      <a:r>
                        <a:rPr lang="en-US" altLang="en-US" sz="1600" dirty="0">
                          <a:latin typeface="Arial" panose="020B0604020202020204" pitchFamily="34" charset="0"/>
                          <a:cs typeface="Arial" panose="020B0604020202020204" pitchFamily="34" charset="0"/>
                        </a:rPr>
                        <a:t>Tax-sheltered earnings</a:t>
                      </a:r>
                    </a:p>
                    <a:p>
                      <a:pPr marL="182563" indent="-182563" algn="l">
                        <a:spcBef>
                          <a:spcPct val="50000"/>
                        </a:spcBef>
                        <a:spcAft>
                          <a:spcPct val="0"/>
                        </a:spcAft>
                        <a:buClrTx/>
                        <a:buSzTx/>
                        <a:buFontTx/>
                        <a:buChar char="•"/>
                      </a:pPr>
                      <a:r>
                        <a:rPr lang="en-US" altLang="en-US" sz="1600" dirty="0">
                          <a:latin typeface="Arial" panose="020B0604020202020204" pitchFamily="34" charset="0"/>
                          <a:cs typeface="Arial" panose="020B0604020202020204" pitchFamily="34" charset="0"/>
                        </a:rPr>
                        <a:t>Contribute up to RRSP limit</a:t>
                      </a:r>
                    </a:p>
                    <a:p>
                      <a:pPr marL="182563" indent="-182563" algn="l">
                        <a:spcBef>
                          <a:spcPct val="50000"/>
                        </a:spcBef>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Withdrawals are subject</a:t>
                      </a:r>
                      <a:r>
                        <a:rPr lang="en-US" altLang="en-US" sz="1600" baseline="0" dirty="0">
                          <a:solidFill>
                            <a:schemeClr val="tx1"/>
                          </a:solidFill>
                          <a:latin typeface="Arial" panose="020B0604020202020204" pitchFamily="34" charset="0"/>
                          <a:cs typeface="Arial" panose="020B0604020202020204" pitchFamily="34" charset="0"/>
                        </a:rPr>
                        <a:t> to withholding tax </a:t>
                      </a:r>
                      <a:endParaRPr lang="en-US" altLang="en-US" sz="1600" dirty="0">
                        <a:solidFill>
                          <a:schemeClr val="tx1"/>
                        </a:solidFill>
                        <a:latin typeface="Arial" panose="020B0604020202020204" pitchFamily="34" charset="0"/>
                        <a:cs typeface="Arial" panose="020B0604020202020204" pitchFamily="34" charset="0"/>
                      </a:endParaRPr>
                    </a:p>
                    <a:p>
                      <a:pPr marL="182563" indent="-182563" algn="l">
                        <a:spcBef>
                          <a:spcPct val="50000"/>
                        </a:spcBef>
                        <a:spcAft>
                          <a:spcPct val="0"/>
                        </a:spcAft>
                        <a:buClrTx/>
                        <a:buSzTx/>
                        <a:buFontTx/>
                        <a:buChar char="•"/>
                      </a:pPr>
                      <a:r>
                        <a:rPr lang="en-US" altLang="en-US" sz="1600" dirty="0">
                          <a:latin typeface="Arial" panose="020B0604020202020204" pitchFamily="34" charset="0"/>
                          <a:cs typeface="Arial" panose="020B0604020202020204" pitchFamily="34" charset="0"/>
                        </a:rPr>
                        <a:t>Ideal for retirement savings</a:t>
                      </a:r>
                    </a:p>
                    <a:p>
                      <a:endParaRPr lang="en-CA" sz="1800" dirty="0">
                        <a:latin typeface="Arial" panose="020B0604020202020204" pitchFamily="34" charset="0"/>
                        <a:cs typeface="Arial" panose="020B0604020202020204" pitchFamily="34" charset="0"/>
                      </a:endParaRPr>
                    </a:p>
                  </a:txBody>
                  <a:tcPr marT="45728" marB="45728"/>
                </a:tc>
                <a:tc>
                  <a:txBody>
                    <a:bodyPr/>
                    <a:lstStyle/>
                    <a:p>
                      <a:pPr marL="182563" indent="-182563">
                        <a:lnSpc>
                          <a:spcPct val="120000"/>
                        </a:lnSpc>
                        <a:spcAft>
                          <a:spcPct val="0"/>
                        </a:spcAft>
                        <a:buClrTx/>
                        <a:buSzTx/>
                        <a:buFontTx/>
                        <a:buChar char="•"/>
                      </a:pPr>
                      <a:r>
                        <a:rPr lang="en-US" altLang="en-US" sz="1600" dirty="0">
                          <a:latin typeface="Arial" panose="020B0604020202020204" pitchFamily="34" charset="0"/>
                          <a:cs typeface="Arial" panose="020B0604020202020204" pitchFamily="34" charset="0"/>
                        </a:rPr>
                        <a:t>Employer shares profits by contributing to DPSP on </a:t>
                      </a:r>
                      <a:r>
                        <a:rPr lang="en-US" altLang="en-US" sz="1600" dirty="0">
                          <a:solidFill>
                            <a:schemeClr val="tx1"/>
                          </a:solidFill>
                          <a:latin typeface="Arial" panose="020B0604020202020204" pitchFamily="34" charset="0"/>
                          <a:cs typeface="Arial" panose="020B0604020202020204" pitchFamily="34" charset="0"/>
                        </a:rPr>
                        <a:t>behalf of each employee*</a:t>
                      </a: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No minimum employer contribution required</a:t>
                      </a: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Tax-sheltered earnings</a:t>
                      </a: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Contribute up to DPSP limit</a:t>
                      </a:r>
                    </a:p>
                    <a:p>
                      <a:pPr marL="182563" indent="-182563">
                        <a:lnSpc>
                          <a:spcPct val="120000"/>
                        </a:lnSpc>
                        <a:spcAft>
                          <a:spcPct val="0"/>
                        </a:spcAft>
                        <a:buClrTx/>
                        <a:buSzTx/>
                        <a:buFontTx/>
                        <a:buChar char="•"/>
                      </a:pPr>
                      <a:r>
                        <a:rPr lang="en-US" altLang="en-US" sz="1600" baseline="0" dirty="0">
                          <a:solidFill>
                            <a:schemeClr val="tx1"/>
                          </a:solidFill>
                          <a:latin typeface="Arial" panose="020B0604020202020204" pitchFamily="34" charset="0"/>
                          <a:cs typeface="Arial" panose="020B0604020202020204" pitchFamily="34" charset="0"/>
                        </a:rPr>
                        <a:t>Withdrawals are subject to withholding tax</a:t>
                      </a:r>
                      <a:endParaRPr lang="en-US" altLang="en-US" sz="1600" dirty="0">
                        <a:solidFill>
                          <a:schemeClr val="tx1"/>
                        </a:solidFill>
                        <a:latin typeface="Arial" panose="020B0604020202020204" pitchFamily="34" charset="0"/>
                        <a:cs typeface="Arial" panose="020B0604020202020204" pitchFamily="34" charset="0"/>
                      </a:endParaRPr>
                    </a:p>
                    <a:p>
                      <a:pPr marL="182563" indent="-182563">
                        <a:lnSpc>
                          <a:spcPct val="120000"/>
                        </a:lnSpc>
                        <a:spcAft>
                          <a:spcPct val="0"/>
                        </a:spcAft>
                        <a:buClrTx/>
                        <a:buSzTx/>
                        <a:buFontTx/>
                        <a:buChar char="•"/>
                      </a:pPr>
                      <a:r>
                        <a:rPr lang="en-US" altLang="en-US" sz="1600" dirty="0">
                          <a:latin typeface="Arial" panose="020B0604020202020204" pitchFamily="34" charset="0"/>
                          <a:cs typeface="Arial" panose="020B0604020202020204" pitchFamily="34" charset="0"/>
                        </a:rPr>
                        <a:t>Ideal for retirement savings</a:t>
                      </a:r>
                    </a:p>
                    <a:p>
                      <a:pPr eaLnBrk="1" hangingPunct="1">
                        <a:lnSpc>
                          <a:spcPct val="90000"/>
                        </a:lnSpc>
                        <a:buClr>
                          <a:srgbClr val="720829"/>
                        </a:buClr>
                      </a:pPr>
                      <a:endParaRPr lang="en-US" alt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Based on eligibility</a:t>
                      </a:r>
                      <a:endParaRPr lang="en-CA" sz="1600" dirty="0">
                        <a:latin typeface="Arial" panose="020B0604020202020204" pitchFamily="34" charset="0"/>
                        <a:cs typeface="Arial" panose="020B0604020202020204" pitchFamily="34" charset="0"/>
                      </a:endParaRPr>
                    </a:p>
                  </a:txBody>
                  <a:tcPr marT="45728" marB="45728"/>
                </a:tc>
                <a:tc>
                  <a:txBody>
                    <a:bodyPr/>
                    <a:lstStyle/>
                    <a:p>
                      <a:pPr marL="182563" indent="-182563">
                        <a:lnSpc>
                          <a:spcPct val="120000"/>
                        </a:lnSpc>
                        <a:spcAft>
                          <a:spcPct val="0"/>
                        </a:spcAft>
                        <a:buClrTx/>
                        <a:buSzTx/>
                        <a:buFontTx/>
                        <a:buChar char="•"/>
                      </a:pPr>
                      <a:r>
                        <a:rPr lang="en-US" altLang="en-US" sz="1600" dirty="0">
                          <a:latin typeface="Arial" panose="020B0604020202020204" pitchFamily="34" charset="0"/>
                          <a:cs typeface="Arial" panose="020B0604020202020204" pitchFamily="34" charset="0"/>
                        </a:rPr>
                        <a:t>No tax-deductibility, but t</a:t>
                      </a:r>
                      <a:r>
                        <a:rPr lang="en-US" altLang="en-US" sz="1600" dirty="0">
                          <a:solidFill>
                            <a:schemeClr val="tx1"/>
                          </a:solidFill>
                          <a:latin typeface="Arial" panose="020B0604020202020204" pitchFamily="34" charset="0"/>
                          <a:cs typeface="Arial" panose="020B0604020202020204" pitchFamily="34" charset="0"/>
                        </a:rPr>
                        <a:t>ax sheltering</a:t>
                      </a: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Contribute up to TFSA limit</a:t>
                      </a: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Tax-free withdrawals </a:t>
                      </a:r>
                      <a:endParaRPr lang="en-US" altLang="en-US" sz="1600" strike="sngStrike" dirty="0">
                        <a:solidFill>
                          <a:schemeClr val="tx1"/>
                        </a:solidFill>
                        <a:latin typeface="Arial" panose="020B0604020202020204" pitchFamily="34" charset="0"/>
                        <a:cs typeface="Arial" panose="020B0604020202020204" pitchFamily="34" charset="0"/>
                      </a:endParaRP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Withdrawals</a:t>
                      </a:r>
                      <a:r>
                        <a:rPr lang="en-US" altLang="en-US" sz="1600" baseline="0" dirty="0">
                          <a:solidFill>
                            <a:schemeClr val="tx1"/>
                          </a:solidFill>
                          <a:latin typeface="Arial" panose="020B0604020202020204" pitchFamily="34" charset="0"/>
                          <a:cs typeface="Arial" panose="020B0604020202020204" pitchFamily="34" charset="0"/>
                        </a:rPr>
                        <a:t> increase contribution room in the following calendar year</a:t>
                      </a:r>
                      <a:endParaRPr lang="en-US" altLang="en-US" sz="1600" dirty="0">
                        <a:solidFill>
                          <a:schemeClr val="tx1"/>
                        </a:solidFill>
                        <a:latin typeface="Arial" panose="020B0604020202020204" pitchFamily="34" charset="0"/>
                        <a:cs typeface="Arial" panose="020B0604020202020204" pitchFamily="34" charset="0"/>
                      </a:endParaRPr>
                    </a:p>
                    <a:p>
                      <a:pPr marL="182563" indent="-182563">
                        <a:lnSpc>
                          <a:spcPct val="120000"/>
                        </a:lnSpc>
                        <a:spcAft>
                          <a:spcPct val="0"/>
                        </a:spcAft>
                        <a:buClrTx/>
                        <a:buSzTx/>
                        <a:buFontTx/>
                        <a:buChar char="•"/>
                      </a:pPr>
                      <a:r>
                        <a:rPr lang="en-US" altLang="en-US" sz="1600" dirty="0">
                          <a:solidFill>
                            <a:schemeClr val="tx1"/>
                          </a:solidFill>
                          <a:latin typeface="Arial" panose="020B0604020202020204" pitchFamily="34" charset="0"/>
                          <a:cs typeface="Arial" panose="020B0604020202020204" pitchFamily="34" charset="0"/>
                        </a:rPr>
                        <a:t> Ideal </a:t>
                      </a:r>
                      <a:r>
                        <a:rPr lang="en-US" altLang="en-US" sz="1600" dirty="0">
                          <a:latin typeface="Arial" panose="020B0604020202020204" pitchFamily="34" charset="0"/>
                          <a:cs typeface="Arial" panose="020B0604020202020204" pitchFamily="34" charset="0"/>
                        </a:rPr>
                        <a:t>for any savings goal</a:t>
                      </a:r>
                    </a:p>
                    <a:p>
                      <a:endParaRPr lang="en-CA" sz="1600" dirty="0">
                        <a:latin typeface="Arial" panose="020B0604020202020204" pitchFamily="34" charset="0"/>
                        <a:cs typeface="Arial" panose="020B0604020202020204" pitchFamily="34" charset="0"/>
                      </a:endParaRPr>
                    </a:p>
                  </a:txBody>
                  <a:tcPr marT="45728" marB="45728"/>
                </a:tc>
                <a:extLst>
                  <a:ext uri="{0D108BD9-81ED-4DB2-BD59-A6C34878D82A}">
                    <a16:rowId xmlns:a16="http://schemas.microsoft.com/office/drawing/2014/main" val="10001"/>
                  </a:ext>
                </a:extLst>
              </a:tr>
            </a:tbl>
          </a:graphicData>
        </a:graphic>
      </p:graphicFrame>
      <p:sp>
        <p:nvSpPr>
          <p:cNvPr id="8" name="Rectangle 7"/>
          <p:cNvSpPr>
            <a:spLocks noChangeArrowheads="1"/>
          </p:cNvSpPr>
          <p:nvPr>
            <p:custDataLst>
              <p:tags r:id="rId6"/>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605630614"/>
      </p:ext>
    </p:extLst>
  </p:cSld>
  <p:clrMapOvr>
    <a:masterClrMapping/>
  </p:clrMapOvr>
  <mc:AlternateContent xmlns:mc="http://schemas.openxmlformats.org/markup-compatibility/2006" xmlns:p14="http://schemas.microsoft.com/office/powerpoint/2010/main">
    <mc:Choice Requires="p14">
      <p:transition spd="slow" p14:dur="2000" advTm="107451"/>
    </mc:Choice>
    <mc:Fallback xmlns="">
      <p:transition spd="slow" advTm="1074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11270"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1271"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0" y="3048000"/>
            <a:ext cx="594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Investing details</a:t>
            </a:r>
          </a:p>
        </p:txBody>
      </p:sp>
      <p:pic>
        <p:nvPicPr>
          <p:cNvPr id="11274" name="Picture 14" descr="canadian-mon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514600"/>
            <a:ext cx="28384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custDataLst>
              <p:tags r:id="rId7"/>
            </p:custDataLst>
          </p:nvPr>
        </p:nvSpPr>
        <p:spPr bwMode="auto">
          <a:xfrm>
            <a:off x="5486400" y="2514600"/>
            <a:ext cx="2833688"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Tree>
    <p:custDataLst>
      <p:tags r:id="rId1"/>
    </p:custDataLst>
    <p:extLst>
      <p:ext uri="{BB962C8B-B14F-4D97-AF65-F5344CB8AC3E}">
        <p14:creationId xmlns:p14="http://schemas.microsoft.com/office/powerpoint/2010/main" val="2543066777"/>
      </p:ext>
    </p:extLst>
  </p:cSld>
  <p:clrMapOvr>
    <a:masterClrMapping/>
  </p:clrMapOvr>
  <mc:AlternateContent xmlns:mc="http://schemas.openxmlformats.org/markup-compatibility/2006" xmlns:p14="http://schemas.microsoft.com/office/powerpoint/2010/main">
    <mc:Choice Requires="p14">
      <p:transition spd="slow" p14:dur="2000" advTm="10773"/>
    </mc:Choice>
    <mc:Fallback xmlns="">
      <p:transition spd="slow" advTm="1077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pPr>
            <a:endParaRPr lang="en-US" dirty="0">
              <a:latin typeface="Arial Regular" charset="0"/>
            </a:endParaRPr>
          </a:p>
        </p:txBody>
      </p:sp>
      <p:sp>
        <p:nvSpPr>
          <p:cNvPr id="1229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pPr>
            <a:endParaRPr lang="en-US" dirty="0">
              <a:latin typeface="Arial Regular" charset="0"/>
            </a:endParaRPr>
          </a:p>
        </p:txBody>
      </p:sp>
      <p:sp>
        <p:nvSpPr>
          <p:cNvPr id="12292"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pPr>
            <a:endParaRPr lang="en-US" dirty="0">
              <a:latin typeface="Arial Regular" charset="0"/>
            </a:endParaRPr>
          </a:p>
        </p:txBody>
      </p:sp>
      <p:sp>
        <p:nvSpPr>
          <p:cNvPr id="12297" name="Text Box 3"/>
          <p:cNvSpPr txBox="1">
            <a:spLocks noChangeArrowheads="1"/>
          </p:cNvSpPr>
          <p:nvPr>
            <p:custDataLst>
              <p:tags r:id="rId5"/>
            </p:custDataLst>
          </p:nvPr>
        </p:nvSpPr>
        <p:spPr bwMode="auto">
          <a:xfrm rot="-5431225">
            <a:off x="668700" y="345864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ea typeface="Arial Regular" charset="0"/>
              </a:rPr>
              <a:t>Return</a:t>
            </a:r>
          </a:p>
        </p:txBody>
      </p:sp>
      <p:sp>
        <p:nvSpPr>
          <p:cNvPr id="12298" name="Line 4"/>
          <p:cNvSpPr>
            <a:spLocks noChangeShapeType="1"/>
          </p:cNvSpPr>
          <p:nvPr>
            <p:custDataLst>
              <p:tags r:id="rId6"/>
            </p:custDataLst>
          </p:nvPr>
        </p:nvSpPr>
        <p:spPr bwMode="auto">
          <a:xfrm flipV="1">
            <a:off x="1328738" y="1743075"/>
            <a:ext cx="0" cy="403860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299" name="Line 5"/>
          <p:cNvSpPr>
            <a:spLocks noChangeShapeType="1"/>
          </p:cNvSpPr>
          <p:nvPr>
            <p:custDataLst>
              <p:tags r:id="rId7"/>
            </p:custDataLst>
          </p:nvPr>
        </p:nvSpPr>
        <p:spPr bwMode="auto">
          <a:xfrm>
            <a:off x="1328738" y="5781675"/>
            <a:ext cx="3922712" cy="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300" name="Line 6"/>
          <p:cNvSpPr>
            <a:spLocks noChangeShapeType="1"/>
          </p:cNvSpPr>
          <p:nvPr>
            <p:custDataLst>
              <p:tags r:id="rId8"/>
            </p:custDataLst>
          </p:nvPr>
        </p:nvSpPr>
        <p:spPr bwMode="auto">
          <a:xfrm flipV="1">
            <a:off x="1328738" y="1743075"/>
            <a:ext cx="3598862" cy="4038600"/>
          </a:xfrm>
          <a:prstGeom prst="line">
            <a:avLst/>
          </a:prstGeom>
          <a:noFill/>
          <a:ln w="9525">
            <a:solidFill>
              <a:srgbClr val="545454"/>
            </a:solidFill>
            <a:round/>
            <a:headEnd/>
            <a:tailEn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301" name="Text Box 7"/>
          <p:cNvSpPr txBox="1">
            <a:spLocks noChangeArrowheads="1"/>
          </p:cNvSpPr>
          <p:nvPr>
            <p:custDataLst>
              <p:tags r:id="rId9"/>
            </p:custDataLst>
          </p:nvPr>
        </p:nvSpPr>
        <p:spPr bwMode="auto">
          <a:xfrm>
            <a:off x="1389063" y="5753100"/>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Low</a:t>
            </a:r>
          </a:p>
        </p:txBody>
      </p:sp>
      <p:sp>
        <p:nvSpPr>
          <p:cNvPr id="12302" name="Text Box 8"/>
          <p:cNvSpPr txBox="1">
            <a:spLocks noChangeArrowheads="1"/>
          </p:cNvSpPr>
          <p:nvPr>
            <p:custDataLst>
              <p:tags r:id="rId10"/>
            </p:custDataLst>
          </p:nvPr>
        </p:nvSpPr>
        <p:spPr bwMode="auto">
          <a:xfrm>
            <a:off x="4651375" y="5753100"/>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High</a:t>
            </a:r>
          </a:p>
        </p:txBody>
      </p:sp>
      <p:sp>
        <p:nvSpPr>
          <p:cNvPr id="12303" name="Text Box 9"/>
          <p:cNvSpPr txBox="1">
            <a:spLocks noChangeArrowheads="1"/>
          </p:cNvSpPr>
          <p:nvPr>
            <p:custDataLst>
              <p:tags r:id="rId11"/>
            </p:custDataLst>
          </p:nvPr>
        </p:nvSpPr>
        <p:spPr bwMode="auto">
          <a:xfrm>
            <a:off x="2898775" y="588168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ea typeface="Arial Regular" charset="0"/>
              </a:rPr>
              <a:t>Risk</a:t>
            </a:r>
          </a:p>
        </p:txBody>
      </p:sp>
      <p:sp>
        <p:nvSpPr>
          <p:cNvPr id="12304" name="Text Box 10"/>
          <p:cNvSpPr txBox="1">
            <a:spLocks noChangeArrowheads="1"/>
          </p:cNvSpPr>
          <p:nvPr>
            <p:custDataLst>
              <p:tags r:id="rId12"/>
            </p:custDataLst>
          </p:nvPr>
        </p:nvSpPr>
        <p:spPr bwMode="auto">
          <a:xfrm rot="-5400000">
            <a:off x="874712" y="5270501"/>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Low</a:t>
            </a:r>
          </a:p>
        </p:txBody>
      </p:sp>
      <p:sp>
        <p:nvSpPr>
          <p:cNvPr id="12305" name="Text Box 11"/>
          <p:cNvSpPr txBox="1">
            <a:spLocks noChangeArrowheads="1"/>
          </p:cNvSpPr>
          <p:nvPr>
            <p:custDataLst>
              <p:tags r:id="rId13"/>
            </p:custDataLst>
          </p:nvPr>
        </p:nvSpPr>
        <p:spPr bwMode="auto">
          <a:xfrm rot="-5293568">
            <a:off x="857250" y="1985963"/>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High</a:t>
            </a:r>
          </a:p>
        </p:txBody>
      </p:sp>
      <p:grpSp>
        <p:nvGrpSpPr>
          <p:cNvPr id="35" name="Group 36"/>
          <p:cNvGrpSpPr>
            <a:grpSpLocks/>
          </p:cNvGrpSpPr>
          <p:nvPr/>
        </p:nvGrpSpPr>
        <p:grpSpPr bwMode="auto">
          <a:xfrm>
            <a:off x="2141538" y="2567621"/>
            <a:ext cx="6418319" cy="2255204"/>
            <a:chOff x="1608138" y="2567339"/>
            <a:chExt cx="6418319" cy="2255486"/>
          </a:xfrm>
        </p:grpSpPr>
        <p:sp>
          <p:nvSpPr>
            <p:cNvPr id="12329" name="Oval 15"/>
            <p:cNvSpPr>
              <a:spLocks noChangeArrowheads="1"/>
            </p:cNvSpPr>
            <p:nvPr>
              <p:custDataLst>
                <p:tags r:id="rId27"/>
              </p:custDataLst>
            </p:nvPr>
          </p:nvSpPr>
          <p:spPr bwMode="auto">
            <a:xfrm>
              <a:off x="1608138" y="4427538"/>
              <a:ext cx="381000" cy="39528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30" name="Text Box 16"/>
            <p:cNvSpPr txBox="1">
              <a:spLocks noChangeArrowheads="1"/>
            </p:cNvSpPr>
            <p:nvPr>
              <p:custDataLst>
                <p:tags r:id="rId28"/>
              </p:custDataLst>
            </p:nvPr>
          </p:nvSpPr>
          <p:spPr bwMode="auto">
            <a:xfrm>
              <a:off x="1989138" y="4486275"/>
              <a:ext cx="692818"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Bonds</a:t>
              </a:r>
              <a:endParaRPr lang="en-CA" sz="1400" dirty="0">
                <a:ea typeface="Arial Regular" charset="0"/>
              </a:endParaRPr>
            </a:p>
          </p:txBody>
        </p:sp>
        <p:sp>
          <p:nvSpPr>
            <p:cNvPr id="12331" name="Text Box 17"/>
            <p:cNvSpPr txBox="1">
              <a:spLocks noChangeArrowheads="1"/>
            </p:cNvSpPr>
            <p:nvPr>
              <p:custDataLst>
                <p:tags r:id="rId29"/>
              </p:custDataLst>
            </p:nvPr>
          </p:nvSpPr>
          <p:spPr bwMode="auto">
            <a:xfrm>
              <a:off x="5283257" y="2567339"/>
              <a:ext cx="2743200" cy="9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Bonds (Fixed Income)</a:t>
              </a:r>
            </a:p>
            <a:p>
              <a:pPr eaLnBrk="1" hangingPunct="1">
                <a:spcAft>
                  <a:spcPct val="0"/>
                </a:spcAft>
                <a:buClr>
                  <a:srgbClr val="614D7D"/>
                </a:buClr>
                <a:buFont typeface="Arial" charset="0"/>
                <a:buNone/>
              </a:pPr>
              <a:r>
                <a:rPr lang="en-US" sz="1400" dirty="0">
                  <a:ea typeface="Arial Regular" charset="0"/>
                </a:rPr>
                <a:t>Promise to repay debt</a:t>
              </a:r>
            </a:p>
            <a:p>
              <a:pPr eaLnBrk="1" hangingPunct="1">
                <a:spcAft>
                  <a:spcPct val="0"/>
                </a:spcAft>
                <a:buClr>
                  <a:srgbClr val="614D7D"/>
                </a:buClr>
                <a:buFont typeface="Arial" charset="0"/>
                <a:buNone/>
              </a:pPr>
              <a:r>
                <a:rPr lang="en-US" sz="1400" dirty="0">
                  <a:ea typeface="Arial Regular" charset="0"/>
                </a:rPr>
                <a:t>Pays a rate of interest</a:t>
              </a:r>
            </a:p>
            <a:p>
              <a:pPr eaLnBrk="1" hangingPunct="1">
                <a:spcAft>
                  <a:spcPct val="0"/>
                </a:spcAft>
                <a:buClr>
                  <a:srgbClr val="614D7D"/>
                </a:buClr>
                <a:buFont typeface="Arial" charset="0"/>
                <a:buNone/>
              </a:pPr>
              <a:r>
                <a:rPr lang="en-US" sz="1400" dirty="0">
                  <a:ea typeface="Arial Regular" charset="0"/>
                </a:rPr>
                <a:t>Government and corporate</a:t>
              </a:r>
            </a:p>
          </p:txBody>
        </p:sp>
      </p:grpSp>
      <p:grpSp>
        <p:nvGrpSpPr>
          <p:cNvPr id="39" name="Group 37"/>
          <p:cNvGrpSpPr>
            <a:grpSpLocks/>
          </p:cNvGrpSpPr>
          <p:nvPr/>
        </p:nvGrpSpPr>
        <p:grpSpPr bwMode="auto">
          <a:xfrm>
            <a:off x="1951038" y="1738313"/>
            <a:ext cx="7177880" cy="2896377"/>
            <a:chOff x="1417638" y="1738313"/>
            <a:chExt cx="7177880" cy="2895595"/>
          </a:xfrm>
        </p:grpSpPr>
        <p:sp>
          <p:nvSpPr>
            <p:cNvPr id="12324" name="Oval 18"/>
            <p:cNvSpPr>
              <a:spLocks noChangeArrowheads="1"/>
            </p:cNvSpPr>
            <p:nvPr>
              <p:custDataLst>
                <p:tags r:id="rId22"/>
              </p:custDataLst>
            </p:nvPr>
          </p:nvSpPr>
          <p:spPr bwMode="auto">
            <a:xfrm>
              <a:off x="3581400" y="2241550"/>
              <a:ext cx="381000" cy="395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5" name="Oval 19"/>
            <p:cNvSpPr>
              <a:spLocks noChangeArrowheads="1"/>
            </p:cNvSpPr>
            <p:nvPr>
              <p:custDataLst>
                <p:tags r:id="rId23"/>
              </p:custDataLst>
            </p:nvPr>
          </p:nvSpPr>
          <p:spPr bwMode="auto">
            <a:xfrm>
              <a:off x="3124200" y="2241550"/>
              <a:ext cx="381000" cy="395288"/>
            </a:xfrm>
            <a:prstGeom prst="ellipse">
              <a:avLst/>
            </a:prstGeom>
            <a:solidFill>
              <a:srgbClr val="4B8DB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6" name="Text Box 20"/>
            <p:cNvSpPr txBox="1">
              <a:spLocks noChangeArrowheads="1"/>
            </p:cNvSpPr>
            <p:nvPr>
              <p:custDataLst>
                <p:tags r:id="rId24"/>
              </p:custDataLst>
            </p:nvPr>
          </p:nvSpPr>
          <p:spPr bwMode="auto">
            <a:xfrm>
              <a:off x="1417638" y="1738313"/>
              <a:ext cx="2087431" cy="5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Canadian, US, Global &amp;</a:t>
              </a:r>
            </a:p>
            <a:p>
              <a:pPr eaLnBrk="1" hangingPunct="1">
                <a:spcAft>
                  <a:spcPct val="0"/>
                </a:spcAft>
                <a:buFont typeface="Arial" charset="0"/>
                <a:buNone/>
              </a:pPr>
              <a:r>
                <a:rPr lang="en-US" sz="1400" dirty="0">
                  <a:ea typeface="Arial Regular" charset="0"/>
                </a:rPr>
                <a:t>International Equities</a:t>
              </a:r>
              <a:endParaRPr lang="en-CA" sz="1400" dirty="0">
                <a:ea typeface="Arial Regular" charset="0"/>
              </a:endParaRPr>
            </a:p>
          </p:txBody>
        </p:sp>
        <p:sp>
          <p:nvSpPr>
            <p:cNvPr id="12327" name="Oval 21"/>
            <p:cNvSpPr>
              <a:spLocks noChangeArrowheads="1"/>
            </p:cNvSpPr>
            <p:nvPr>
              <p:custDataLst>
                <p:tags r:id="rId25"/>
              </p:custDataLst>
            </p:nvPr>
          </p:nvSpPr>
          <p:spPr bwMode="auto">
            <a:xfrm>
              <a:off x="4038600" y="2239963"/>
              <a:ext cx="381000" cy="39528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8" name="Text Box 22"/>
            <p:cNvSpPr txBox="1">
              <a:spLocks noChangeArrowheads="1"/>
            </p:cNvSpPr>
            <p:nvPr>
              <p:custDataLst>
                <p:tags r:id="rId26"/>
              </p:custDataLst>
            </p:nvPr>
          </p:nvSpPr>
          <p:spPr bwMode="auto">
            <a:xfrm>
              <a:off x="5242718" y="3680000"/>
              <a:ext cx="3352800" cy="9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15888" algn="l"/>
                </a:tabLst>
                <a:defRPr>
                  <a:solidFill>
                    <a:schemeClr val="tx1"/>
                  </a:solidFill>
                  <a:latin typeface="Arial" charset="0"/>
                  <a:ea typeface="ＭＳ Ｐゴシック" pitchFamily="34" charset="-128"/>
                </a:defRPr>
              </a:lvl1pPr>
              <a:lvl2pPr marL="742950" indent="-285750" eaLnBrk="0" hangingPunct="0">
                <a:tabLst>
                  <a:tab pos="115888" algn="l"/>
                </a:tabLst>
                <a:defRPr>
                  <a:solidFill>
                    <a:schemeClr val="tx1"/>
                  </a:solidFill>
                  <a:latin typeface="Arial" charset="0"/>
                  <a:ea typeface="ＭＳ Ｐゴシック" pitchFamily="34" charset="-128"/>
                </a:defRPr>
              </a:lvl2pPr>
              <a:lvl3pPr marL="1143000" indent="-228600" eaLnBrk="0" hangingPunct="0">
                <a:tabLst>
                  <a:tab pos="115888" algn="l"/>
                </a:tabLst>
                <a:defRPr>
                  <a:solidFill>
                    <a:schemeClr val="tx1"/>
                  </a:solidFill>
                  <a:latin typeface="Arial" charset="0"/>
                  <a:ea typeface="ＭＳ Ｐゴシック" pitchFamily="34" charset="-128"/>
                </a:defRPr>
              </a:lvl3pPr>
              <a:lvl4pPr marL="1600200" indent="-228600" eaLnBrk="0" hangingPunct="0">
                <a:tabLst>
                  <a:tab pos="115888" algn="l"/>
                </a:tabLst>
                <a:defRPr>
                  <a:solidFill>
                    <a:schemeClr val="tx1"/>
                  </a:solidFill>
                  <a:latin typeface="Arial" charset="0"/>
                  <a:ea typeface="ＭＳ Ｐゴシック" pitchFamily="34" charset="-128"/>
                </a:defRPr>
              </a:lvl4pPr>
              <a:lvl5pPr marL="2057400" indent="-228600" eaLnBrk="0" hangingPunct="0">
                <a:tabLst>
                  <a:tab pos="115888"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Equities (Stocks)</a:t>
              </a:r>
            </a:p>
            <a:p>
              <a:pPr eaLnBrk="1" hangingPunct="1">
                <a:spcAft>
                  <a:spcPct val="0"/>
                </a:spcAft>
                <a:buClr>
                  <a:srgbClr val="614D7D"/>
                </a:buClr>
                <a:buFont typeface="Arial" charset="0"/>
                <a:buNone/>
              </a:pPr>
              <a:r>
                <a:rPr lang="en-US" sz="1400" dirty="0">
                  <a:ea typeface="Arial Regular" charset="0"/>
                </a:rPr>
                <a:t>Share in company profits</a:t>
              </a:r>
            </a:p>
            <a:p>
              <a:pPr eaLnBrk="1" hangingPunct="1">
                <a:spcAft>
                  <a:spcPct val="0"/>
                </a:spcAft>
                <a:buClr>
                  <a:srgbClr val="614D7D"/>
                </a:buClr>
                <a:buFont typeface="Arial" charset="0"/>
                <a:buNone/>
              </a:pPr>
              <a:r>
                <a:rPr lang="en-US" sz="1400" dirty="0">
                  <a:ea typeface="Arial Regular" charset="0"/>
                </a:rPr>
                <a:t>Canadian, U.S., Global &amp; International</a:t>
              </a:r>
            </a:p>
            <a:p>
              <a:pPr eaLnBrk="1" hangingPunct="1">
                <a:spcAft>
                  <a:spcPct val="0"/>
                </a:spcAft>
                <a:buClr>
                  <a:srgbClr val="614D7D"/>
                </a:buClr>
                <a:buFont typeface="Arial" charset="0"/>
                <a:buNone/>
              </a:pPr>
              <a:r>
                <a:rPr lang="en-US" sz="1400" dirty="0">
                  <a:ea typeface="Arial Regular" charset="0"/>
                </a:rPr>
                <a:t>Greater long-term growth potential</a:t>
              </a:r>
            </a:p>
          </p:txBody>
        </p:sp>
      </p:grpSp>
      <p:grpSp>
        <p:nvGrpSpPr>
          <p:cNvPr id="45" name="Group 35"/>
          <p:cNvGrpSpPr>
            <a:grpSpLocks/>
          </p:cNvGrpSpPr>
          <p:nvPr/>
        </p:nvGrpSpPr>
        <p:grpSpPr bwMode="auto">
          <a:xfrm>
            <a:off x="1401763" y="1600200"/>
            <a:ext cx="7586662" cy="4059238"/>
            <a:chOff x="868363" y="1600200"/>
            <a:chExt cx="7586229" cy="4059238"/>
          </a:xfrm>
        </p:grpSpPr>
        <p:sp>
          <p:nvSpPr>
            <p:cNvPr id="12320" name="Text Box 14"/>
            <p:cNvSpPr txBox="1">
              <a:spLocks noChangeArrowheads="1"/>
            </p:cNvSpPr>
            <p:nvPr>
              <p:custDataLst>
                <p:tags r:id="rId19"/>
              </p:custDataLst>
            </p:nvPr>
          </p:nvSpPr>
          <p:spPr bwMode="auto">
            <a:xfrm>
              <a:off x="5257848" y="1600200"/>
              <a:ext cx="31967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Guaranteed </a:t>
              </a:r>
            </a:p>
            <a:p>
              <a:pPr eaLnBrk="1" hangingPunct="1">
                <a:spcAft>
                  <a:spcPct val="0"/>
                </a:spcAft>
                <a:buClr>
                  <a:srgbClr val="614D7D"/>
                </a:buClr>
                <a:buFont typeface="Arial" charset="0"/>
                <a:buNone/>
              </a:pPr>
              <a:r>
                <a:rPr lang="en-US" sz="1400" dirty="0">
                  <a:ea typeface="Arial Regular" charset="0"/>
                </a:rPr>
                <a:t>Guaranteed interest during fixed term</a:t>
              </a:r>
            </a:p>
            <a:p>
              <a:pPr eaLnBrk="1" hangingPunct="1">
                <a:spcAft>
                  <a:spcPct val="0"/>
                </a:spcAft>
                <a:buClr>
                  <a:srgbClr val="614D7D"/>
                </a:buClr>
                <a:buFont typeface="Arial" charset="0"/>
                <a:buNone/>
              </a:pPr>
              <a:r>
                <a:rPr lang="en-US" sz="1400" dirty="0">
                  <a:ea typeface="Arial Regular" charset="0"/>
                </a:rPr>
                <a:t>Less long-term growth potential</a:t>
              </a:r>
            </a:p>
          </p:txBody>
        </p:sp>
        <p:sp>
          <p:nvSpPr>
            <p:cNvPr id="12321" name="Oval 25"/>
            <p:cNvSpPr>
              <a:spLocks noChangeArrowheads="1"/>
            </p:cNvSpPr>
            <p:nvPr>
              <p:custDataLst>
                <p:tags r:id="rId20"/>
              </p:custDataLst>
            </p:nvPr>
          </p:nvSpPr>
          <p:spPr bwMode="auto">
            <a:xfrm>
              <a:off x="868363" y="5264150"/>
              <a:ext cx="381000" cy="395288"/>
            </a:xfrm>
            <a:prstGeom prst="ellipse">
              <a:avLst/>
            </a:prstGeom>
            <a:solidFill>
              <a:srgbClr val="443E8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2" name="Text Box 26"/>
            <p:cNvSpPr txBox="1">
              <a:spLocks noChangeArrowheads="1"/>
            </p:cNvSpPr>
            <p:nvPr>
              <p:custDataLst>
                <p:tags r:id="rId21"/>
              </p:custDataLst>
            </p:nvPr>
          </p:nvSpPr>
          <p:spPr bwMode="auto">
            <a:xfrm>
              <a:off x="1330325" y="5346700"/>
              <a:ext cx="1675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Guaranteed Funds</a:t>
              </a:r>
              <a:endParaRPr lang="en-CA" sz="1400" dirty="0">
                <a:ea typeface="Arial Regular" charset="0"/>
              </a:endParaRPr>
            </a:p>
          </p:txBody>
        </p:sp>
      </p:grpSp>
      <p:grpSp>
        <p:nvGrpSpPr>
          <p:cNvPr id="52" name="Group 38"/>
          <p:cNvGrpSpPr>
            <a:grpSpLocks/>
          </p:cNvGrpSpPr>
          <p:nvPr/>
        </p:nvGrpSpPr>
        <p:grpSpPr bwMode="auto">
          <a:xfrm>
            <a:off x="2362200" y="3047983"/>
            <a:ext cx="6329420" cy="2553973"/>
            <a:chOff x="1828800" y="3048000"/>
            <a:chExt cx="6329418" cy="2554309"/>
          </a:xfrm>
        </p:grpSpPr>
        <p:sp>
          <p:nvSpPr>
            <p:cNvPr id="12315" name="Text Box 32"/>
            <p:cNvSpPr txBox="1">
              <a:spLocks noChangeArrowheads="1"/>
            </p:cNvSpPr>
            <p:nvPr>
              <p:custDataLst>
                <p:tags r:id="rId16"/>
              </p:custDataLst>
            </p:nvPr>
          </p:nvSpPr>
          <p:spPr bwMode="auto">
            <a:xfrm>
              <a:off x="5283256" y="4863645"/>
              <a:ext cx="2874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Balanced</a:t>
              </a:r>
              <a:endParaRPr lang="en-US" sz="1400" dirty="0">
                <a:ea typeface="Arial Regular" charset="0"/>
                <a:cs typeface="Arial" charset="0"/>
              </a:endParaRPr>
            </a:p>
            <a:p>
              <a:pPr eaLnBrk="1" hangingPunct="1">
                <a:spcAft>
                  <a:spcPct val="0"/>
                </a:spcAft>
                <a:buClr>
                  <a:srgbClr val="614D7D"/>
                </a:buClr>
                <a:buFont typeface="Arial" charset="0"/>
                <a:buNone/>
              </a:pPr>
              <a:r>
                <a:rPr lang="en-US" sz="1400" dirty="0">
                  <a:ea typeface="Arial Regular" charset="0"/>
                </a:rPr>
                <a:t>Mix of cash, bonds and equities </a:t>
              </a:r>
            </a:p>
            <a:p>
              <a:pPr eaLnBrk="1" hangingPunct="1">
                <a:spcAft>
                  <a:spcPct val="0"/>
                </a:spcAft>
                <a:buClr>
                  <a:srgbClr val="614D7D"/>
                </a:buClr>
                <a:buFont typeface="Arial" charset="0"/>
                <a:buNone/>
              </a:pPr>
              <a:r>
                <a:rPr lang="en-US" sz="1400" dirty="0">
                  <a:ea typeface="Arial Regular" charset="0"/>
                </a:rPr>
                <a:t>Automatic diversification</a:t>
              </a:r>
            </a:p>
          </p:txBody>
        </p:sp>
        <p:sp>
          <p:nvSpPr>
            <p:cNvPr id="12316" name="Oval 33"/>
            <p:cNvSpPr>
              <a:spLocks noChangeArrowheads="1"/>
            </p:cNvSpPr>
            <p:nvPr>
              <p:custDataLst>
                <p:tags r:id="rId17"/>
              </p:custDataLst>
            </p:nvPr>
          </p:nvSpPr>
          <p:spPr bwMode="auto">
            <a:xfrm>
              <a:off x="2590800" y="3352800"/>
              <a:ext cx="381000" cy="395288"/>
            </a:xfrm>
            <a:prstGeom prst="ellipse">
              <a:avLst/>
            </a:prstGeom>
            <a:solidFill>
              <a:schemeClr val="bg1"/>
            </a:solidFill>
            <a:ln w="9525">
              <a:solidFill>
                <a:schemeClr val="tx1"/>
              </a:solidFill>
              <a:round/>
              <a:headEnd/>
              <a:tailEnd/>
            </a:ln>
          </p:spPr>
          <p:txBody>
            <a:bodyPr wrap="none" anchor="ctr"/>
            <a:lstStyle/>
            <a:p>
              <a:pPr>
                <a:buFont typeface="Arial" charset="0"/>
                <a:buNone/>
              </a:pPr>
              <a:endParaRPr lang="en-US" sz="2400" dirty="0">
                <a:latin typeface="Arial Regular" charset="0"/>
              </a:endParaRPr>
            </a:p>
          </p:txBody>
        </p:sp>
        <p:sp>
          <p:nvSpPr>
            <p:cNvPr id="12317" name="Text Box 34"/>
            <p:cNvSpPr txBox="1">
              <a:spLocks noChangeArrowheads="1"/>
            </p:cNvSpPr>
            <p:nvPr>
              <p:custDataLst>
                <p:tags r:id="rId18"/>
              </p:custDataLst>
            </p:nvPr>
          </p:nvSpPr>
          <p:spPr bwMode="auto">
            <a:xfrm>
              <a:off x="1828800" y="3048000"/>
              <a:ext cx="931665" cy="3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Balanced</a:t>
              </a:r>
              <a:endParaRPr lang="en-US" sz="1400" dirty="0">
                <a:ea typeface="Arial Regular" charset="0"/>
                <a:cs typeface="Arial" charset="0"/>
              </a:endParaRPr>
            </a:p>
          </p:txBody>
        </p:sp>
      </p:grpSp>
      <p:sp>
        <p:nvSpPr>
          <p:cNvPr id="12310" name="Title 5"/>
          <p:cNvSpPr>
            <a:spLocks noGrp="1"/>
          </p:cNvSpPr>
          <p:nvPr>
            <p:ph type="title"/>
            <p:custDataLst>
              <p:tags r:id="rId14"/>
            </p:custDataLst>
          </p:nvPr>
        </p:nvSpPr>
        <p:spPr>
          <a:xfrm>
            <a:off x="457200" y="0"/>
            <a:ext cx="7772400" cy="1243013"/>
          </a:xfrm>
        </p:spPr>
        <p:txBody>
          <a:bodyPr>
            <a:normAutofit/>
          </a:bodyPr>
          <a:lstStyle/>
          <a:p>
            <a:r>
              <a:rPr lang="en-US" sz="4000" dirty="0">
                <a:latin typeface="Arial" panose="020B0604020202020204" pitchFamily="34" charset="0"/>
                <a:cs typeface="Arial" panose="020B0604020202020204" pitchFamily="34" charset="0"/>
              </a:rPr>
              <a:t>Understand </a:t>
            </a:r>
            <a:r>
              <a:rPr lang="en-US" sz="4000" b="1" dirty="0">
                <a:solidFill>
                  <a:srgbClr val="658237"/>
                </a:solidFill>
                <a:latin typeface="Arial" panose="020B0604020202020204" pitchFamily="34" charset="0"/>
                <a:cs typeface="Arial" panose="020B0604020202020204" pitchFamily="34" charset="0"/>
              </a:rPr>
              <a:t>Risk vs. Return</a:t>
            </a:r>
            <a:endParaRPr lang="en-CA" sz="4000" b="1" dirty="0">
              <a:solidFill>
                <a:srgbClr val="658237"/>
              </a:solidFill>
              <a:latin typeface="Arial" panose="020B0604020202020204" pitchFamily="34" charset="0"/>
              <a:cs typeface="Arial" panose="020B0604020202020204" pitchFamily="34" charset="0"/>
            </a:endParaRPr>
          </a:p>
        </p:txBody>
      </p:sp>
      <p:sp>
        <p:nvSpPr>
          <p:cNvPr id="41" name="Rectangle 40"/>
          <p:cNvSpPr>
            <a:spLocks noChangeArrowheads="1"/>
          </p:cNvSpPr>
          <p:nvPr>
            <p:custDataLst>
              <p:tags r:id="rId1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65454298"/>
      </p:ext>
    </p:extLst>
  </p:cSld>
  <p:clrMapOvr>
    <a:masterClrMapping/>
  </p:clrMapOvr>
  <mc:AlternateContent xmlns:mc="http://schemas.openxmlformats.org/markup-compatibility/2006" xmlns:p14="http://schemas.microsoft.com/office/powerpoint/2010/main">
    <mc:Choice Requires="p14">
      <p:transition spd="slow" p14:dur="2000" advTm="122289"/>
    </mc:Choice>
    <mc:Fallback xmlns="">
      <p:transition spd="slow" advTm="12228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vertical)">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vertical)">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vertical)">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vertical)">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331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331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13320" name="Picture 3" descr="my_saving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6"/>
          <p:cNvSpPr>
            <a:spLocks noGrp="1" noChangeArrowheads="1"/>
          </p:cNvSpPr>
          <p:nvPr>
            <p:ph type="title"/>
            <p:custDataLst>
              <p:tags r:id="rId5"/>
            </p:custDataLst>
          </p:nvPr>
        </p:nvSpPr>
        <p:spPr>
          <a:xfrm>
            <a:off x="381000" y="152400"/>
            <a:ext cx="8763000" cy="1243013"/>
          </a:xfrm>
        </p:spPr>
        <p:txBody>
          <a:bodyPr>
            <a:normAutofit fontScale="90000"/>
          </a:bodyPr>
          <a:lstStyle/>
          <a:p>
            <a:pPr eaLnBrk="1" hangingPunct="1">
              <a:defRPr/>
            </a:pPr>
            <a:r>
              <a:rPr lang="en-US" sz="4400" dirty="0">
                <a:latin typeface="Arial" panose="020B0604020202020204" pitchFamily="34" charset="0"/>
                <a:cs typeface="Arial" panose="020B0604020202020204" pitchFamily="34" charset="0"/>
              </a:rPr>
              <a:t>Wide range of </a:t>
            </a:r>
            <a:r>
              <a:rPr lang="en-US" sz="4400" b="1" dirty="0">
                <a:solidFill>
                  <a:srgbClr val="658237"/>
                </a:solidFill>
                <a:latin typeface="Arial" panose="020B0604020202020204" pitchFamily="34" charset="0"/>
                <a:cs typeface="Arial" panose="020B0604020202020204" pitchFamily="34" charset="0"/>
              </a:rPr>
              <a:t>investment options</a:t>
            </a:r>
          </a:p>
        </p:txBody>
      </p:sp>
      <p:grpSp>
        <p:nvGrpSpPr>
          <p:cNvPr id="2" name="Group 10"/>
          <p:cNvGrpSpPr>
            <a:grpSpLocks/>
          </p:cNvGrpSpPr>
          <p:nvPr/>
        </p:nvGrpSpPr>
        <p:grpSpPr bwMode="auto">
          <a:xfrm>
            <a:off x="5257800" y="2133600"/>
            <a:ext cx="2819400" cy="1181100"/>
            <a:chOff x="672" y="1776"/>
            <a:chExt cx="1776" cy="576"/>
          </a:xfrm>
        </p:grpSpPr>
        <p:sp>
          <p:nvSpPr>
            <p:cNvPr id="13337" name="AutoShape 11"/>
            <p:cNvSpPr>
              <a:spLocks noChangeArrowheads="1"/>
            </p:cNvSpPr>
            <p:nvPr>
              <p:custDataLst>
                <p:tags r:id="rId17"/>
              </p:custDataLst>
            </p:nvPr>
          </p:nvSpPr>
          <p:spPr bwMode="auto">
            <a:xfrm>
              <a:off x="672" y="1776"/>
              <a:ext cx="1776" cy="576"/>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8" name="Text Box 12"/>
            <p:cNvSpPr txBox="1">
              <a:spLocks noChangeArrowheads="1"/>
            </p:cNvSpPr>
            <p:nvPr>
              <p:custDataLst>
                <p:tags r:id="rId18"/>
              </p:custDataLst>
            </p:nvPr>
          </p:nvSpPr>
          <p:spPr bwMode="auto">
            <a:xfrm>
              <a:off x="672" y="1816"/>
              <a:ext cx="177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2000" b="1" dirty="0"/>
                <a:t>Help me do it</a:t>
              </a:r>
              <a:br>
                <a:rPr lang="en-US" sz="2000" b="1" dirty="0"/>
              </a:br>
              <a:r>
                <a:rPr lang="en-US" sz="1200" dirty="0"/>
                <a:t>(formerly </a:t>
              </a:r>
              <a:r>
                <a:rPr lang="en-US" sz="1200" dirty="0">
                  <a:latin typeface="Arial" panose="020B0604020202020204" pitchFamily="34" charset="0"/>
                  <a:ea typeface="Arial Regular" charset="0"/>
                  <a:cs typeface="Arial" panose="020B0604020202020204" pitchFamily="34" charset="0"/>
                </a:rPr>
                <a:t>Built FOR me) </a:t>
              </a:r>
              <a:r>
                <a:rPr lang="en-US" sz="2000" dirty="0">
                  <a:latin typeface="Arial" panose="020B0604020202020204" pitchFamily="34" charset="0"/>
                  <a:ea typeface="Arial Regular" charset="0"/>
                  <a:cs typeface="Arial" panose="020B0604020202020204" pitchFamily="34" charset="0"/>
                </a:rPr>
                <a:t>-</a:t>
              </a:r>
            </a:p>
            <a:p>
              <a:pPr algn="ctr">
                <a:spcAft>
                  <a:spcPct val="0"/>
                </a:spcAft>
                <a:buClrTx/>
                <a:buSzTx/>
                <a:buFontTx/>
                <a:buNone/>
              </a:pPr>
              <a:r>
                <a:rPr lang="en-US" sz="1600" dirty="0">
                  <a:latin typeface="Arial" panose="020B0604020202020204" pitchFamily="34" charset="0"/>
                  <a:ea typeface="Arial Regular" charset="0"/>
                  <a:cs typeface="Arial" panose="020B0604020202020204" pitchFamily="34" charset="0"/>
                </a:rPr>
                <a:t>“pre-built” portfolio funds</a:t>
              </a:r>
            </a:p>
          </p:txBody>
        </p:sp>
      </p:grpSp>
      <p:grpSp>
        <p:nvGrpSpPr>
          <p:cNvPr id="3" name="Group 13"/>
          <p:cNvGrpSpPr>
            <a:grpSpLocks/>
          </p:cNvGrpSpPr>
          <p:nvPr/>
        </p:nvGrpSpPr>
        <p:grpSpPr bwMode="auto">
          <a:xfrm>
            <a:off x="1295400" y="2895599"/>
            <a:ext cx="3476625" cy="3890631"/>
            <a:chOff x="1056" y="1736"/>
            <a:chExt cx="1700" cy="2331"/>
          </a:xfrm>
        </p:grpSpPr>
        <p:sp>
          <p:nvSpPr>
            <p:cNvPr id="13333" name="AutoShape 14"/>
            <p:cNvSpPr>
              <a:spLocks noChangeArrowheads="1"/>
            </p:cNvSpPr>
            <p:nvPr>
              <p:custDataLst>
                <p:tags r:id="rId13"/>
              </p:custDataLst>
            </p:nvPr>
          </p:nvSpPr>
          <p:spPr bwMode="auto">
            <a:xfrm>
              <a:off x="1056" y="2256"/>
              <a:ext cx="1584" cy="1776"/>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4" name="Text Box 15"/>
            <p:cNvSpPr txBox="1">
              <a:spLocks noChangeArrowheads="1"/>
            </p:cNvSpPr>
            <p:nvPr>
              <p:custDataLst>
                <p:tags r:id="rId14"/>
              </p:custDataLst>
            </p:nvPr>
          </p:nvSpPr>
          <p:spPr bwMode="auto">
            <a:xfrm>
              <a:off x="1152" y="2352"/>
              <a:ext cx="1604"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pPr>
              <a:r>
                <a:rPr lang="en-US" dirty="0">
                  <a:ea typeface="Arial Regular" charset="0"/>
                </a:rPr>
                <a:t>Guaranteed Funds</a:t>
              </a:r>
              <a:br>
                <a:rPr lang="en-US" dirty="0">
                  <a:ea typeface="Arial Regular" charset="0"/>
                </a:rPr>
              </a:br>
              <a:r>
                <a:rPr lang="en-US" dirty="0">
                  <a:ea typeface="Arial Regular" charset="0"/>
                </a:rPr>
                <a:t>(1, 3, 5 year)</a:t>
              </a:r>
            </a:p>
            <a:p>
              <a:pPr marL="223838" indent="-223838">
                <a:spcAft>
                  <a:spcPct val="0"/>
                </a:spcAft>
                <a:buClrTx/>
                <a:buSzTx/>
                <a:buFontTx/>
                <a:buChar char="•"/>
              </a:pPr>
              <a:r>
                <a:rPr lang="en-US" dirty="0">
                  <a:ea typeface="Arial Regular" charset="0"/>
                </a:rPr>
                <a:t>Guaranteed Daily Interest Account</a:t>
              </a:r>
            </a:p>
            <a:p>
              <a:pPr marL="223838" indent="-223838">
                <a:spcAft>
                  <a:spcPct val="0"/>
                </a:spcAft>
                <a:buClrTx/>
                <a:buSzTx/>
                <a:buFontTx/>
                <a:buChar char="•"/>
              </a:pPr>
              <a:r>
                <a:rPr lang="en-US" dirty="0">
                  <a:ea typeface="Arial Regular" charset="0"/>
                </a:rPr>
                <a:t>Fixed Income</a:t>
              </a:r>
            </a:p>
            <a:p>
              <a:pPr marL="223838" indent="-223838">
                <a:spcAft>
                  <a:spcPct val="0"/>
                </a:spcAft>
                <a:buClrTx/>
                <a:buSzTx/>
                <a:buFontTx/>
                <a:buChar char="•"/>
              </a:pPr>
              <a:r>
                <a:rPr lang="en-US" dirty="0">
                  <a:ea typeface="Arial Regular" charset="0"/>
                </a:rPr>
                <a:t>Canadian Equity</a:t>
              </a:r>
            </a:p>
            <a:p>
              <a:pPr marL="223838" indent="-223838">
                <a:spcAft>
                  <a:spcPct val="0"/>
                </a:spcAft>
                <a:buClrTx/>
                <a:buSzTx/>
                <a:buFontTx/>
                <a:buChar char="•"/>
              </a:pPr>
              <a:r>
                <a:rPr lang="en-US" dirty="0">
                  <a:ea typeface="Arial Regular" charset="0"/>
                </a:rPr>
                <a:t>U.S. Equity</a:t>
              </a:r>
            </a:p>
            <a:p>
              <a:pPr marL="223838" indent="-223838">
                <a:spcAft>
                  <a:spcPct val="0"/>
                </a:spcAft>
                <a:buClrTx/>
                <a:buSzTx/>
                <a:buFontTx/>
                <a:buChar char="•"/>
              </a:pPr>
              <a:r>
                <a:rPr lang="en-US" dirty="0">
                  <a:ea typeface="Arial Regular" charset="0"/>
                </a:rPr>
                <a:t>International Equity</a:t>
              </a:r>
            </a:p>
            <a:p>
              <a:pPr marL="223838" indent="-223838">
                <a:spcAft>
                  <a:spcPct val="0"/>
                </a:spcAft>
                <a:buClrTx/>
                <a:buSzTx/>
                <a:buFontTx/>
                <a:buChar char="•"/>
              </a:pPr>
              <a:r>
                <a:rPr lang="en-US" dirty="0">
                  <a:ea typeface="Arial Regular" charset="0"/>
                </a:rPr>
                <a:t>Global Equity</a:t>
              </a:r>
            </a:p>
            <a:p>
              <a:pPr marL="223838" indent="-223838">
                <a:spcAft>
                  <a:spcPct val="0"/>
                </a:spcAft>
                <a:buClrTx/>
                <a:buSzTx/>
                <a:buFontTx/>
                <a:buChar char="•"/>
              </a:pPr>
              <a:r>
                <a:rPr lang="en-US" dirty="0">
                  <a:ea typeface="Arial Regular" charset="0"/>
                </a:rPr>
                <a:t>Real Assets</a:t>
              </a:r>
            </a:p>
          </p:txBody>
        </p:sp>
        <p:sp>
          <p:nvSpPr>
            <p:cNvPr id="13335" name="AutoShape 16"/>
            <p:cNvSpPr>
              <a:spLocks noChangeArrowheads="1"/>
            </p:cNvSpPr>
            <p:nvPr>
              <p:custDataLst>
                <p:tags r:id="rId15"/>
              </p:custDataLst>
            </p:nvPr>
          </p:nvSpPr>
          <p:spPr bwMode="auto">
            <a:xfrm>
              <a:off x="1296"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sp>
          <p:nvSpPr>
            <p:cNvPr id="13336" name="AutoShape 17"/>
            <p:cNvSpPr>
              <a:spLocks noChangeArrowheads="1"/>
            </p:cNvSpPr>
            <p:nvPr>
              <p:custDataLst>
                <p:tags r:id="rId16"/>
              </p:custDataLst>
            </p:nvPr>
          </p:nvSpPr>
          <p:spPr bwMode="auto">
            <a:xfrm>
              <a:off x="2208"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grpSp>
      <p:grpSp>
        <p:nvGrpSpPr>
          <p:cNvPr id="4" name="Group 18"/>
          <p:cNvGrpSpPr>
            <a:grpSpLocks/>
          </p:cNvGrpSpPr>
          <p:nvPr/>
        </p:nvGrpSpPr>
        <p:grpSpPr bwMode="auto">
          <a:xfrm>
            <a:off x="1295400" y="1865658"/>
            <a:ext cx="3324225" cy="1390335"/>
            <a:chOff x="2496" y="1104"/>
            <a:chExt cx="2094" cy="801"/>
          </a:xfrm>
        </p:grpSpPr>
        <p:sp>
          <p:nvSpPr>
            <p:cNvPr id="13331" name="AutoShape 19"/>
            <p:cNvSpPr>
              <a:spLocks noChangeArrowheads="1"/>
            </p:cNvSpPr>
            <p:nvPr>
              <p:custDataLst>
                <p:tags r:id="rId11"/>
              </p:custDataLst>
            </p:nvPr>
          </p:nvSpPr>
          <p:spPr bwMode="auto">
            <a:xfrm>
              <a:off x="2496" y="1104"/>
              <a:ext cx="2064" cy="801"/>
            </a:xfrm>
            <a:prstGeom prst="flowChartAlternateProcess">
              <a:avLst/>
            </a:prstGeom>
            <a:solidFill>
              <a:srgbClr val="FECD44"/>
            </a:solidFill>
            <a:ln w="19050">
              <a:solidFill>
                <a:schemeClr val="tx1"/>
              </a:solidFill>
              <a:miter lim="800000"/>
              <a:headEnd/>
              <a:tailEnd/>
            </a:ln>
          </p:spPr>
          <p:txBody>
            <a:bodyPr anchor="ctr"/>
            <a:lstStyle/>
            <a:p>
              <a:pPr algn="ctr">
                <a:lnSpc>
                  <a:spcPct val="90000"/>
                </a:lnSpc>
                <a:buClr>
                  <a:srgbClr val="614D7D"/>
                </a:buClr>
                <a:buFont typeface="Times" pitchFamily="18" charset="0"/>
                <a:buNone/>
              </a:pPr>
              <a:endParaRPr lang="en-US" sz="2000" dirty="0">
                <a:latin typeface="Arial Regular" charset="0"/>
              </a:endParaRPr>
            </a:p>
            <a:p>
              <a:pPr algn="ctr">
                <a:lnSpc>
                  <a:spcPct val="90000"/>
                </a:lnSpc>
                <a:buClr>
                  <a:srgbClr val="614D7D"/>
                </a:buClr>
                <a:buFont typeface="Times" pitchFamily="18" charset="0"/>
                <a:buNone/>
              </a:pPr>
              <a:endParaRPr lang="en-US" sz="2400" dirty="0">
                <a:latin typeface="Arial Regular" charset="0"/>
              </a:endParaRPr>
            </a:p>
            <a:p>
              <a:pPr algn="ctr" eaLnBrk="0" hangingPunct="0">
                <a:spcAft>
                  <a:spcPct val="0"/>
                </a:spcAft>
                <a:buClrTx/>
                <a:buSzTx/>
                <a:buFontTx/>
                <a:buNone/>
              </a:pPr>
              <a:endParaRPr lang="en-US" sz="2400" dirty="0">
                <a:latin typeface="Arial Regular" charset="0"/>
              </a:endParaRPr>
            </a:p>
          </p:txBody>
        </p:sp>
        <p:sp>
          <p:nvSpPr>
            <p:cNvPr id="13332" name="Text Box 20"/>
            <p:cNvSpPr txBox="1">
              <a:spLocks noChangeArrowheads="1"/>
            </p:cNvSpPr>
            <p:nvPr>
              <p:custDataLst>
                <p:tags r:id="rId12"/>
              </p:custDataLst>
            </p:nvPr>
          </p:nvSpPr>
          <p:spPr bwMode="auto">
            <a:xfrm>
              <a:off x="2496" y="1104"/>
              <a:ext cx="2094"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ts val="60"/>
                </a:spcBef>
                <a:spcAft>
                  <a:spcPct val="0"/>
                </a:spcAft>
              </a:pPr>
              <a:r>
                <a:rPr lang="en-US" sz="2000" b="1" dirty="0"/>
                <a:t>Let me do it </a:t>
              </a:r>
              <a:br>
                <a:rPr lang="en-US" sz="2000" b="1" dirty="0"/>
              </a:br>
              <a:r>
                <a:rPr lang="en-US" sz="1200" dirty="0"/>
                <a:t>(formerly </a:t>
              </a:r>
              <a:r>
                <a:rPr lang="en-US" sz="1200" dirty="0">
                  <a:latin typeface="Arial" panose="020B0604020202020204" pitchFamily="34" charset="0"/>
                  <a:ea typeface="Arial Regular" charset="0"/>
                  <a:cs typeface="Arial" panose="020B0604020202020204" pitchFamily="34" charset="0"/>
                </a:rPr>
                <a:t>Built BY me) </a:t>
              </a:r>
              <a:r>
                <a:rPr lang="en-US" sz="2000" dirty="0">
                  <a:latin typeface="Arial" panose="020B0604020202020204" pitchFamily="34" charset="0"/>
                  <a:ea typeface="Arial Regular" charset="0"/>
                  <a:cs typeface="Arial" panose="020B0604020202020204" pitchFamily="34" charset="0"/>
                </a:rPr>
                <a:t>-</a:t>
              </a:r>
            </a:p>
            <a:p>
              <a:pPr algn="ctr">
                <a:spcBef>
                  <a:spcPts val="60"/>
                </a:spcBef>
                <a:spcAft>
                  <a:spcPct val="0"/>
                </a:spcAft>
              </a:pPr>
              <a:r>
                <a:rPr lang="en-US" sz="1600" dirty="0">
                  <a:latin typeface="Arial" panose="020B0604020202020204" pitchFamily="34" charset="0"/>
                  <a:ea typeface="Arial Regular" charset="0"/>
                  <a:cs typeface="Arial" panose="020B0604020202020204" pitchFamily="34" charset="0"/>
                </a:rPr>
                <a:t>Choose your own portfolio from the following asset categories:</a:t>
              </a:r>
            </a:p>
          </p:txBody>
        </p:sp>
      </p:grpSp>
      <p:grpSp>
        <p:nvGrpSpPr>
          <p:cNvPr id="5" name="Group 21"/>
          <p:cNvGrpSpPr>
            <a:grpSpLocks/>
          </p:cNvGrpSpPr>
          <p:nvPr/>
        </p:nvGrpSpPr>
        <p:grpSpPr bwMode="auto">
          <a:xfrm>
            <a:off x="4953000" y="3314702"/>
            <a:ext cx="3657600" cy="1106010"/>
            <a:chOff x="3120" y="2088"/>
            <a:chExt cx="2304" cy="920"/>
          </a:xfrm>
        </p:grpSpPr>
        <p:grpSp>
          <p:nvGrpSpPr>
            <p:cNvPr id="13326" name="Group 22"/>
            <p:cNvGrpSpPr>
              <a:grpSpLocks/>
            </p:cNvGrpSpPr>
            <p:nvPr/>
          </p:nvGrpSpPr>
          <p:grpSpPr bwMode="auto">
            <a:xfrm>
              <a:off x="3120" y="2499"/>
              <a:ext cx="2304" cy="509"/>
              <a:chOff x="1296" y="2590"/>
              <a:chExt cx="2208" cy="502"/>
            </a:xfrm>
          </p:grpSpPr>
          <p:sp>
            <p:nvSpPr>
              <p:cNvPr id="13329" name="AutoShape 23"/>
              <p:cNvSpPr>
                <a:spLocks noChangeArrowheads="1"/>
              </p:cNvSpPr>
              <p:nvPr>
                <p:custDataLst>
                  <p:tags r:id="rId9"/>
                </p:custDataLst>
              </p:nvPr>
            </p:nvSpPr>
            <p:spPr bwMode="auto">
              <a:xfrm>
                <a:off x="1296" y="2590"/>
                <a:ext cx="2208" cy="502"/>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0" name="Text Box 24"/>
              <p:cNvSpPr txBox="1">
                <a:spLocks noChangeArrowheads="1"/>
              </p:cNvSpPr>
              <p:nvPr>
                <p:custDataLst>
                  <p:tags r:id="rId10"/>
                </p:custDataLst>
              </p:nvPr>
            </p:nvSpPr>
            <p:spPr bwMode="auto">
              <a:xfrm>
                <a:off x="1296" y="2688"/>
                <a:ext cx="22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pPr>
                <a:r>
                  <a:rPr lang="en-US" dirty="0">
                    <a:ea typeface="Arial Regular" charset="0"/>
                  </a:rPr>
                  <a:t>Granite Target Date Funds</a:t>
                </a:r>
              </a:p>
            </p:txBody>
          </p:sp>
        </p:grpSp>
        <p:sp>
          <p:nvSpPr>
            <p:cNvPr id="13327" name="AutoShape 25"/>
            <p:cNvSpPr>
              <a:spLocks noChangeArrowheads="1"/>
            </p:cNvSpPr>
            <p:nvPr>
              <p:custDataLst>
                <p:tags r:id="rId7"/>
              </p:custDataLst>
            </p:nvPr>
          </p:nvSpPr>
          <p:spPr bwMode="auto">
            <a:xfrm>
              <a:off x="3696" y="2088"/>
              <a:ext cx="174" cy="398"/>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sp>
          <p:nvSpPr>
            <p:cNvPr id="13328" name="AutoShape 26"/>
            <p:cNvSpPr>
              <a:spLocks noChangeArrowheads="1"/>
            </p:cNvSpPr>
            <p:nvPr>
              <p:custDataLst>
                <p:tags r:id="rId8"/>
              </p:custDataLst>
            </p:nvPr>
          </p:nvSpPr>
          <p:spPr bwMode="auto">
            <a:xfrm>
              <a:off x="4656" y="2088"/>
              <a:ext cx="174" cy="398"/>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grpSp>
      <p:sp>
        <p:nvSpPr>
          <p:cNvPr id="25" name="Rectangle 24"/>
          <p:cNvSpPr>
            <a:spLocks noChangeArrowheads="1"/>
          </p:cNvSpPr>
          <p:nvPr>
            <p:custDataLst>
              <p:tags r:id="rId6"/>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812251427"/>
      </p:ext>
    </p:extLst>
  </p:cSld>
  <p:clrMapOvr>
    <a:masterClrMapping/>
  </p:clrMapOvr>
  <mc:AlternateContent xmlns:mc="http://schemas.openxmlformats.org/markup-compatibility/2006" xmlns:p14="http://schemas.microsoft.com/office/powerpoint/2010/main">
    <mc:Choice Requires="p14">
      <p:transition spd="slow" p14:dur="2000" advTm="48379"/>
    </mc:Choice>
    <mc:Fallback xmlns="">
      <p:transition spd="slow" advTm="4837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638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638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6392" name="Rectangle 2"/>
          <p:cNvSpPr>
            <a:spLocks noChangeArrowheads="1"/>
          </p:cNvSpPr>
          <p:nvPr>
            <p:custDataLst>
              <p:tags r:id="rId5"/>
            </p:custDataLst>
          </p:nvPr>
        </p:nvSpPr>
        <p:spPr bwMode="auto">
          <a:xfrm>
            <a:off x="0" y="1676400"/>
            <a:ext cx="91440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pic>
        <p:nvPicPr>
          <p:cNvPr id="16393" name="Picture 3" descr="my_saving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6"/>
          <p:cNvSpPr>
            <a:spLocks noGrp="1" noChangeArrowheads="1"/>
          </p:cNvSpPr>
          <p:nvPr>
            <p:ph type="title"/>
            <p:custDataLst>
              <p:tags r:id="rId6"/>
            </p:custDataLst>
          </p:nvPr>
        </p:nvSpPr>
        <p:spPr>
          <a:xfrm>
            <a:off x="381000" y="0"/>
            <a:ext cx="7772400" cy="1243013"/>
          </a:xfrm>
        </p:spPr>
        <p:txBody>
          <a:bodyPr/>
          <a:lstStyle/>
          <a:p>
            <a:pPr eaLnBrk="1" hangingPunct="1">
              <a:defRPr/>
            </a:pPr>
            <a:r>
              <a:rPr lang="en-US" sz="4400" b="1" dirty="0">
                <a:solidFill>
                  <a:srgbClr val="658237"/>
                </a:solidFill>
                <a:latin typeface="Arial" panose="020B0604020202020204" pitchFamily="34" charset="0"/>
                <a:cs typeface="Arial" panose="020B0604020202020204" pitchFamily="34" charset="0"/>
              </a:rPr>
              <a:t>Granite</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Funds™ – </a:t>
            </a:r>
            <a:r>
              <a:rPr lang="en-US" sz="4000" i="1" dirty="0">
                <a:latin typeface="Arial" panose="020B0604020202020204" pitchFamily="34" charset="0"/>
                <a:cs typeface="Arial" panose="020B0604020202020204" pitchFamily="34" charset="0"/>
              </a:rPr>
              <a:t>Target Date</a:t>
            </a:r>
          </a:p>
        </p:txBody>
      </p:sp>
      <p:sp>
        <p:nvSpPr>
          <p:cNvPr id="197640" name="Rectangle 8"/>
          <p:cNvSpPr>
            <a:spLocks noGrp="1" noChangeArrowheads="1"/>
          </p:cNvSpPr>
          <p:nvPr>
            <p:ph type="body" idx="1"/>
            <p:custDataLst>
              <p:tags r:id="rId7"/>
            </p:custDataLst>
          </p:nvPr>
        </p:nvSpPr>
        <p:spPr>
          <a:xfrm>
            <a:off x="4191000" y="2133600"/>
            <a:ext cx="4648200" cy="3657600"/>
          </a:xfrm>
          <a:noFill/>
        </p:spPr>
        <p:txBody>
          <a:bodyPr>
            <a:normAutofit fontScale="70000" lnSpcReduction="20000"/>
          </a:bodyPr>
          <a:lstStyle/>
          <a:p>
            <a:pPr marL="342900" indent="-342900" eaLnBrk="1" hangingPunct="1">
              <a:buFont typeface="Times" pitchFamily="18" charset="0"/>
              <a:buNone/>
            </a:pPr>
            <a:r>
              <a:rPr lang="en-US" b="1" dirty="0">
                <a:latin typeface="Arial" panose="020B0604020202020204" pitchFamily="34" charset="0"/>
                <a:cs typeface="Arial" panose="020B0604020202020204" pitchFamily="34" charset="0"/>
              </a:rPr>
              <a:t>When do you need the money?</a:t>
            </a:r>
            <a:r>
              <a:rPr lang="en-US" dirty="0">
                <a:latin typeface="Arial" panose="020B0604020202020204" pitchFamily="34" charset="0"/>
                <a:cs typeface="Arial" panose="020B0604020202020204" pitchFamily="34" charset="0"/>
              </a:rPr>
              <a:t> </a:t>
            </a:r>
          </a:p>
          <a:p>
            <a:pPr marL="342900" indent="-342900" eaLnBrk="1" hangingPunct="1"/>
            <a:r>
              <a:rPr lang="en-US" dirty="0">
                <a:latin typeface="Arial" panose="020B0604020202020204" pitchFamily="34" charset="0"/>
                <a:cs typeface="Arial" panose="020B0604020202020204" pitchFamily="34" charset="0"/>
              </a:rPr>
              <a:t>Pre-built solutions – with an asset mix that changes over the life of the fund</a:t>
            </a:r>
          </a:p>
          <a:p>
            <a:pPr marL="342900" indent="-342900" eaLnBrk="1" hangingPunct="1"/>
            <a:r>
              <a:rPr lang="en-US" dirty="0">
                <a:latin typeface="Arial" panose="020B0604020202020204" pitchFamily="34" charset="0"/>
                <a:cs typeface="Arial" panose="020B0604020202020204" pitchFamily="34" charset="0"/>
              </a:rPr>
              <a:t>Managers were selected who have:</a:t>
            </a:r>
          </a:p>
          <a:p>
            <a:pPr lvl="1" eaLnBrk="1" hangingPunct="1">
              <a:buClr>
                <a:srgbClr val="345629"/>
              </a:buClr>
              <a:buFont typeface="Wingdings" panose="05000000000000000000" pitchFamily="2" charset="2"/>
              <a:buChar char="§"/>
            </a:pPr>
            <a:r>
              <a:rPr lang="en-US" sz="2300" dirty="0">
                <a:latin typeface="Arial" panose="020B0604020202020204" pitchFamily="34" charset="0"/>
                <a:cs typeface="Arial" panose="020B0604020202020204" pitchFamily="34" charset="0"/>
              </a:rPr>
              <a:t>Superior long-term performance</a:t>
            </a:r>
          </a:p>
          <a:p>
            <a:pPr lvl="1" eaLnBrk="1" hangingPunct="1">
              <a:buClr>
                <a:srgbClr val="345629"/>
              </a:buClr>
              <a:buFont typeface="Wingdings" panose="05000000000000000000" pitchFamily="2" charset="2"/>
              <a:buChar char="§"/>
            </a:pPr>
            <a:r>
              <a:rPr lang="en-US" sz="2300" dirty="0">
                <a:latin typeface="Arial" panose="020B0604020202020204" pitchFamily="34" charset="0"/>
                <a:cs typeface="Arial" panose="020B0604020202020204" pitchFamily="34" charset="0"/>
              </a:rPr>
              <a:t>Expertise in their asset classes or investment styles</a:t>
            </a:r>
            <a:endParaRPr lang="en-US" sz="4100" dirty="0">
              <a:latin typeface="Arial" panose="020B0604020202020204" pitchFamily="34" charset="0"/>
              <a:cs typeface="Arial" panose="020B0604020202020204" pitchFamily="34" charset="0"/>
            </a:endParaRPr>
          </a:p>
          <a:p>
            <a:pPr marL="342900" indent="-342900" eaLnBrk="1" hangingPunct="1"/>
            <a:r>
              <a:rPr lang="en-US" dirty="0">
                <a:latin typeface="Arial" panose="020B0604020202020204" pitchFamily="34" charset="0"/>
                <a:cs typeface="Arial" panose="020B0604020202020204" pitchFamily="34" charset="0"/>
              </a:rPr>
              <a:t>Low cost multi-manager target date funds</a:t>
            </a:r>
            <a:endParaRPr lang="en-US" sz="1600" dirty="0">
              <a:latin typeface="Arial" panose="020B0604020202020204" pitchFamily="34" charset="0"/>
              <a:cs typeface="Arial" panose="020B0604020202020204" pitchFamily="34" charset="0"/>
            </a:endParaRPr>
          </a:p>
        </p:txBody>
      </p:sp>
      <p:pic>
        <p:nvPicPr>
          <p:cNvPr id="16396" name="Picture 10" descr="granitetargetdatespons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8" y="1600200"/>
            <a:ext cx="3968750" cy="525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061545137"/>
      </p:ext>
    </p:extLst>
  </p:cSld>
  <p:clrMapOvr>
    <a:masterClrMapping/>
  </p:clrMapOvr>
  <mc:AlternateContent xmlns:mc="http://schemas.openxmlformats.org/markup-compatibility/2006" xmlns:p14="http://schemas.microsoft.com/office/powerpoint/2010/main">
    <mc:Choice Requires="p14">
      <p:transition spd="slow" p14:dur="2000" advTm="68359"/>
    </mc:Choice>
    <mc:Fallback xmlns="">
      <p:transition spd="slow" advTm="683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843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43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18440" name="Picture 3"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6"/>
          <p:cNvSpPr>
            <a:spLocks noGrp="1" noChangeArrowheads="1"/>
          </p:cNvSpPr>
          <p:nvPr>
            <p:ph type="title"/>
            <p:custDataLst>
              <p:tags r:id="rId5"/>
            </p:custDataLst>
          </p:nvPr>
        </p:nvSpPr>
        <p:spPr>
          <a:xfrm>
            <a:off x="381000" y="0"/>
            <a:ext cx="8305800" cy="1243013"/>
          </a:xfrm>
        </p:spPr>
        <p:txBody>
          <a:bodyPr>
            <a:noAutofit/>
          </a:bodyPr>
          <a:lstStyle/>
          <a:p>
            <a:pPr eaLnBrk="1" hangingPunct="1"/>
            <a:r>
              <a:rPr lang="en-US" sz="4000" b="1" dirty="0">
                <a:solidFill>
                  <a:srgbClr val="658237"/>
                </a:solidFill>
                <a:latin typeface="Arial" panose="020B0604020202020204" pitchFamily="34" charset="0"/>
                <a:cs typeface="Arial" panose="020B0604020202020204" pitchFamily="34" charset="0"/>
              </a:rPr>
              <a:t>The importance of diversification</a:t>
            </a:r>
          </a:p>
        </p:txBody>
      </p:sp>
      <p:sp>
        <p:nvSpPr>
          <p:cNvPr id="207881" name="Rectangle 9"/>
          <p:cNvSpPr>
            <a:spLocks noGrp="1" noChangeArrowheads="1"/>
          </p:cNvSpPr>
          <p:nvPr>
            <p:ph type="body" idx="1"/>
            <p:custDataLst>
              <p:tags r:id="rId6"/>
            </p:custDataLst>
          </p:nvPr>
        </p:nvSpPr>
        <p:spPr>
          <a:xfrm>
            <a:off x="1371600" y="1981200"/>
            <a:ext cx="7086600" cy="2895600"/>
          </a:xfrm>
          <a:noFill/>
        </p:spPr>
        <p:txBody>
          <a:bodyPr>
            <a:noAutofit/>
          </a:bodyPr>
          <a:lstStyle/>
          <a:p>
            <a:pPr marL="0" indent="0" eaLnBrk="1" hangingPunct="1">
              <a:buFont typeface="Times" pitchFamily="18" charset="0"/>
              <a:buNone/>
            </a:pPr>
            <a:r>
              <a:rPr lang="en-US" sz="2000" dirty="0">
                <a:latin typeface="Arial" panose="020B0604020202020204" pitchFamily="34" charset="0"/>
                <a:cs typeface="Arial" panose="020B0604020202020204" pitchFamily="34" charset="0"/>
              </a:rPr>
              <a:t>You should always be diversified in your approach </a:t>
            </a:r>
          </a:p>
          <a:p>
            <a:pPr marL="0" indent="0" eaLnBrk="1" hangingPunct="1">
              <a:buFont typeface="Times" pitchFamily="18" charset="0"/>
              <a:buNone/>
            </a:pPr>
            <a:r>
              <a:rPr lang="en-US" sz="2000" dirty="0">
                <a:latin typeface="Arial" panose="020B0604020202020204" pitchFamily="34" charset="0"/>
                <a:cs typeface="Arial" panose="020B0604020202020204" pitchFamily="34" charset="0"/>
              </a:rPr>
              <a:t> to investing.</a:t>
            </a:r>
          </a:p>
          <a:p>
            <a:pPr lvl="1" eaLnBrk="1" hangingPunct="1">
              <a:buClr>
                <a:srgbClr val="345629"/>
              </a:buClr>
            </a:pPr>
            <a:endParaRPr lang="en-US" sz="1400" b="1" dirty="0">
              <a:latin typeface="Arial" panose="020B0604020202020204" pitchFamily="34" charset="0"/>
              <a:cs typeface="Arial" panose="020B0604020202020204" pitchFamily="34" charset="0"/>
            </a:endParaRPr>
          </a:p>
          <a:p>
            <a:pPr marL="342900" lvl="1" indent="-342900" eaLnBrk="1" hangingPunct="1">
              <a:spcBef>
                <a:spcPts val="0"/>
              </a:spcBef>
              <a:buClr>
                <a:srgbClr val="345629"/>
              </a:buClr>
            </a:pPr>
            <a:r>
              <a:rPr lang="en-US" sz="1800" b="1" dirty="0">
                <a:latin typeface="Arial" panose="020B0604020202020204" pitchFamily="34" charset="0"/>
                <a:cs typeface="Arial" panose="020B0604020202020204" pitchFamily="34" charset="0"/>
              </a:rPr>
              <a:t>Investment Style</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Growth and value, active and passive fund managers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Asset class</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Cash equivalents, fixed income and equities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Geographic region</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Canadian, U.S. and International equities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Currency</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Limit exposure to U.S. currency risk</a:t>
            </a:r>
          </a:p>
          <a:p>
            <a:pPr eaLnBrk="1" hangingPunct="1"/>
            <a:endParaRPr lang="en-US" sz="1600" dirty="0"/>
          </a:p>
        </p:txBody>
      </p:sp>
      <p:sp>
        <p:nvSpPr>
          <p:cNvPr id="9" name="Rectangle 8"/>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877216805"/>
      </p:ext>
    </p:extLst>
  </p:cSld>
  <p:clrMapOvr>
    <a:masterClrMapping/>
  </p:clrMapOvr>
  <mc:AlternateContent xmlns:mc="http://schemas.openxmlformats.org/markup-compatibility/2006" xmlns:p14="http://schemas.microsoft.com/office/powerpoint/2010/main">
    <mc:Choice Requires="p14">
      <p:transition spd="slow" p14:dur="2000" advTm="41060"/>
    </mc:Choice>
    <mc:Fallback xmlns="">
      <p:transition spd="slow" advTm="410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19462" name="Rectangle 7"/>
          <p:cNvSpPr>
            <a:spLocks noChangeArrowheads="1"/>
          </p:cNvSpPr>
          <p:nvPr>
            <p:custDataLst>
              <p:tags r:id="rId4"/>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9463" name="Rectangle 7"/>
          <p:cNvSpPr>
            <a:spLocks noChangeArrowheads="1"/>
          </p:cNvSpPr>
          <p:nvPr>
            <p:custDataLst>
              <p:tags r:id="rId5"/>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9446" name="Text Box 6"/>
          <p:cNvSpPr txBox="1">
            <a:spLocks noChangeArrowheads="1"/>
          </p:cNvSpPr>
          <p:nvPr>
            <p:custDataLst>
              <p:tags r:id="rId6"/>
            </p:custDataLst>
          </p:nvPr>
        </p:nvSpPr>
        <p:spPr bwMode="auto">
          <a:xfrm>
            <a:off x="0" y="2819400"/>
            <a:ext cx="594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Communication &amp; Technology</a:t>
            </a:r>
          </a:p>
        </p:txBody>
      </p:sp>
      <p:pic>
        <p:nvPicPr>
          <p:cNvPr id="19465" name="Picture 10"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4" descr="communic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2514600"/>
            <a:ext cx="2743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5"/>
          <p:cNvSpPr>
            <a:spLocks noChangeArrowheads="1"/>
          </p:cNvSpPr>
          <p:nvPr>
            <p:custDataLst>
              <p:tags r:id="rId7"/>
            </p:custDataLst>
          </p:nvPr>
        </p:nvSpPr>
        <p:spPr bwMode="auto">
          <a:xfrm>
            <a:off x="5562600" y="2514600"/>
            <a:ext cx="27432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Tree>
    <p:custDataLst>
      <p:tags r:id="rId1"/>
    </p:custDataLst>
    <p:extLst>
      <p:ext uri="{BB962C8B-B14F-4D97-AF65-F5344CB8AC3E}">
        <p14:creationId xmlns:p14="http://schemas.microsoft.com/office/powerpoint/2010/main" val="330502565"/>
      </p:ext>
    </p:extLst>
  </p:cSld>
  <p:clrMapOvr>
    <a:masterClrMapping/>
  </p:clrMapOvr>
  <mc:AlternateContent xmlns:mc="http://schemas.openxmlformats.org/markup-compatibility/2006" xmlns:p14="http://schemas.microsoft.com/office/powerpoint/2010/main">
    <mc:Choice Requires="p14">
      <p:transition spd="slow" p14:dur="2000" advTm="20564"/>
    </mc:Choice>
    <mc:Fallback xmlns="">
      <p:transition spd="slow" advTm="205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048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048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0488" name="Rectangle 10"/>
          <p:cNvSpPr>
            <a:spLocks noGrp="1" noChangeArrowheads="1"/>
          </p:cNvSpPr>
          <p:nvPr>
            <p:ph type="title"/>
            <p:custDataLst>
              <p:tags r:id="rId5"/>
            </p:custDataLst>
          </p:nvPr>
        </p:nvSpPr>
        <p:spPr>
          <a:noFill/>
        </p:spPr>
        <p:txBody>
          <a:bodyPr/>
          <a:lstStyle/>
          <a:p>
            <a:pPr eaLnBrk="1" hangingPunct="1"/>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lient </a:t>
            </a:r>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are </a:t>
            </a:r>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entre</a:t>
            </a:r>
            <a:endParaRPr lang="en-CA" sz="4000" dirty="0">
              <a:solidFill>
                <a:srgbClr val="658237"/>
              </a:solidFill>
              <a:latin typeface="Arial" panose="020B0604020202020204" pitchFamily="34" charset="0"/>
              <a:cs typeface="Arial" panose="020B0604020202020204" pitchFamily="34" charset="0"/>
            </a:endParaRPr>
          </a:p>
        </p:txBody>
      </p:sp>
      <p:sp>
        <p:nvSpPr>
          <p:cNvPr id="217099" name="Rectangle 11"/>
          <p:cNvSpPr>
            <a:spLocks noChangeArrowheads="1"/>
          </p:cNvSpPr>
          <p:nvPr>
            <p:custDataLst>
              <p:tags r:id="rId6"/>
            </p:custDataLst>
          </p:nvPr>
        </p:nvSpPr>
        <p:spPr bwMode="auto">
          <a:xfrm>
            <a:off x="990600" y="2209800"/>
            <a:ext cx="5562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Toll-free line 1-877-SUN-LIFE</a:t>
            </a:r>
          </a:p>
          <a:p>
            <a:pPr marL="230188" indent="-230188">
              <a:buClr>
                <a:srgbClr val="345629"/>
              </a:buClr>
              <a:buFont typeface="Times" pitchFamily="18" charset="0"/>
              <a:buNone/>
            </a:pPr>
            <a:endParaRPr lang="en-US"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Perform transactions 24 hours a day through the </a:t>
            </a:r>
            <a:r>
              <a:rPr lang="en-US" sz="2000" dirty="0">
                <a:solidFill>
                  <a:schemeClr val="tx2"/>
                </a:solidFill>
                <a:latin typeface="Arial" panose="020B0604020202020204" pitchFamily="34" charset="0"/>
                <a:cs typeface="Arial" panose="020B0604020202020204" pitchFamily="34" charset="0"/>
              </a:rPr>
              <a:t>Automated Telephone System</a:t>
            </a:r>
            <a:r>
              <a:rPr lang="en-US" sz="2000" dirty="0">
                <a:latin typeface="Arial" panose="020B0604020202020204" pitchFamily="34" charset="0"/>
                <a:cs typeface="Arial" panose="020B0604020202020204" pitchFamily="34" charset="0"/>
              </a:rPr>
              <a:t> </a:t>
            </a:r>
          </a:p>
          <a:p>
            <a:pPr marL="230188" indent="-230188">
              <a:buClr>
                <a:srgbClr val="345629"/>
              </a:buClr>
              <a:buFont typeface="Times" pitchFamily="18" charset="0"/>
              <a:buNone/>
            </a:pPr>
            <a:endParaRPr lang="en-US"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Client Care Centre representatives </a:t>
            </a:r>
            <a:r>
              <a:rPr lang="en-US" sz="2000">
                <a:latin typeface="Arial" panose="020B0604020202020204" pitchFamily="34" charset="0"/>
                <a:cs typeface="Arial" panose="020B0604020202020204" pitchFamily="34" charset="0"/>
              </a:rPr>
              <a:t>available 8 a</a:t>
            </a:r>
            <a:r>
              <a:rPr lang="en-US" sz="2000" dirty="0">
                <a:latin typeface="Arial" panose="020B0604020202020204" pitchFamily="34" charset="0"/>
                <a:cs typeface="Arial" panose="020B0604020202020204" pitchFamily="34" charset="0"/>
              </a:rPr>
              <a:t>.m. to 8 p.m. ET any business day</a:t>
            </a:r>
          </a:p>
          <a:p>
            <a:pPr marL="684213" lvl="1" indent="-227013">
              <a:buClr>
                <a:srgbClr val="345629"/>
              </a:buClr>
              <a:buFont typeface="Wingdings" pitchFamily="2" charset="2"/>
              <a:buChar char="Ø"/>
            </a:pPr>
            <a:r>
              <a:rPr lang="en-CA" sz="2000" dirty="0">
                <a:latin typeface="Arial" panose="020B0604020202020204" pitchFamily="34" charset="0"/>
                <a:cs typeface="Arial" panose="020B0604020202020204" pitchFamily="34" charset="0"/>
              </a:rPr>
              <a:t>Operate live in 189 languages</a:t>
            </a:r>
          </a:p>
        </p:txBody>
      </p:sp>
      <p:pic>
        <p:nvPicPr>
          <p:cNvPr id="20490" name="Picture 12"/>
          <p:cNvPicPr>
            <a:picLocks noChangeAspect="1" noChangeArrowheads="1"/>
          </p:cNvPicPr>
          <p:nvPr/>
        </p:nvPicPr>
        <p:blipFill>
          <a:blip r:embed="rId11">
            <a:extLst>
              <a:ext uri="{28A0092B-C50C-407E-A947-70E740481C1C}">
                <a14:useLocalDpi xmlns:a14="http://schemas.microsoft.com/office/drawing/2010/main" val="0"/>
              </a:ext>
            </a:extLst>
          </a:blip>
          <a:srcRect l="26563" t="11458" r="24219" b="5208"/>
          <a:stretch>
            <a:fillRect/>
          </a:stretch>
        </p:blipFill>
        <p:spPr bwMode="auto">
          <a:xfrm>
            <a:off x="6477000" y="22860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3"/>
          <p:cNvSpPr>
            <a:spLocks noChangeArrowheads="1"/>
          </p:cNvSpPr>
          <p:nvPr>
            <p:custDataLst>
              <p:tags r:id="rId7"/>
            </p:custDataLst>
          </p:nvPr>
        </p:nvSpPr>
        <p:spPr bwMode="auto">
          <a:xfrm>
            <a:off x="6477000" y="2286000"/>
            <a:ext cx="2422525" cy="320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
        <p:nvSpPr>
          <p:cNvPr id="10" name="Rectangle 9"/>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11"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2400" y="5029200"/>
            <a:ext cx="1080000" cy="430486"/>
          </a:xfrm>
          <a:prstGeom prst="rect">
            <a:avLst/>
          </a:prstGeom>
        </p:spPr>
      </p:pic>
    </p:spTree>
    <p:custDataLst>
      <p:tags r:id="rId1"/>
    </p:custDataLst>
    <p:extLst>
      <p:ext uri="{BB962C8B-B14F-4D97-AF65-F5344CB8AC3E}">
        <p14:creationId xmlns:p14="http://schemas.microsoft.com/office/powerpoint/2010/main" val="2042027753"/>
      </p:ext>
    </p:extLst>
  </p:cSld>
  <p:clrMapOvr>
    <a:masterClrMapping/>
  </p:clrMapOvr>
  <mc:AlternateContent xmlns:mc="http://schemas.openxmlformats.org/markup-compatibility/2006" xmlns:p14="http://schemas.microsoft.com/office/powerpoint/2010/main">
    <mc:Choice Requires="p14">
      <p:transition spd="slow" p14:dur="2000" advTm="34222"/>
    </mc:Choice>
    <mc:Fallback xmlns="">
      <p:transition spd="slow" advTm="3422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9">
                                            <p:txEl>
                                              <p:pRg st="0" end="0"/>
                                            </p:txEl>
                                          </p:spTgt>
                                        </p:tgtEl>
                                        <p:attrNameLst>
                                          <p:attrName>style.visibility</p:attrName>
                                        </p:attrNameLst>
                                      </p:cBhvr>
                                      <p:to>
                                        <p:strVal val="visible"/>
                                      </p:to>
                                    </p:set>
                                    <p:anim calcmode="lin" valueType="num">
                                      <p:cBhvr additive="base">
                                        <p:cTn id="7" dur="1000" fill="hold"/>
                                        <p:tgtEl>
                                          <p:spTgt spid="2170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7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7099">
                                            <p:txEl>
                                              <p:pRg st="2" end="2"/>
                                            </p:txEl>
                                          </p:spTgt>
                                        </p:tgtEl>
                                        <p:attrNameLst>
                                          <p:attrName>style.visibility</p:attrName>
                                        </p:attrNameLst>
                                      </p:cBhvr>
                                      <p:to>
                                        <p:strVal val="visible"/>
                                      </p:to>
                                    </p:set>
                                    <p:anim calcmode="lin" valueType="num">
                                      <p:cBhvr additive="base">
                                        <p:cTn id="13" dur="1000" fill="hold"/>
                                        <p:tgtEl>
                                          <p:spTgt spid="21709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17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7099">
                                            <p:txEl>
                                              <p:pRg st="4" end="4"/>
                                            </p:txEl>
                                          </p:spTgt>
                                        </p:tgtEl>
                                        <p:attrNameLst>
                                          <p:attrName>style.visibility</p:attrName>
                                        </p:attrNameLst>
                                      </p:cBhvr>
                                      <p:to>
                                        <p:strVal val="visible"/>
                                      </p:to>
                                    </p:set>
                                    <p:anim calcmode="lin" valueType="num">
                                      <p:cBhvr additive="base">
                                        <p:cTn id="19" dur="1000" fill="hold"/>
                                        <p:tgtEl>
                                          <p:spTgt spid="217099">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1709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7099">
                                            <p:txEl>
                                              <p:pRg st="5" end="5"/>
                                            </p:txEl>
                                          </p:spTgt>
                                        </p:tgtEl>
                                        <p:attrNameLst>
                                          <p:attrName>style.visibility</p:attrName>
                                        </p:attrNameLst>
                                      </p:cBhvr>
                                      <p:to>
                                        <p:strVal val="visible"/>
                                      </p:to>
                                    </p:set>
                                    <p:anim calcmode="lin" valueType="num">
                                      <p:cBhvr additive="base">
                                        <p:cTn id="23" dur="1000" fill="hold"/>
                                        <p:tgtEl>
                                          <p:spTgt spid="217099">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17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9"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150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150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1512" name="Rectangle 10"/>
          <p:cNvSpPr>
            <a:spLocks noGrp="1" noChangeArrowheads="1"/>
          </p:cNvSpPr>
          <p:nvPr>
            <p:ph type="title"/>
            <p:custDataLst>
              <p:tags r:id="rId5"/>
            </p:custDataLst>
          </p:nvPr>
        </p:nvSpPr>
        <p:spPr>
          <a:noFill/>
        </p:spPr>
        <p:txBody>
          <a:bodyPr>
            <a:normAutofit/>
          </a:bodyPr>
          <a:lstStyle/>
          <a:p>
            <a:pPr eaLnBrk="1" hangingPunct="1"/>
            <a:r>
              <a:rPr lang="en-US" sz="4000" dirty="0">
                <a:latin typeface="Arial" panose="020B0604020202020204" pitchFamily="34" charset="0"/>
                <a:cs typeface="Arial" panose="020B0604020202020204" pitchFamily="34" charset="0"/>
              </a:rPr>
              <a:t>Plan member services </a:t>
            </a:r>
            <a:r>
              <a:rPr lang="en-US" sz="4000" b="1" dirty="0">
                <a:solidFill>
                  <a:srgbClr val="658237"/>
                </a:solidFill>
                <a:latin typeface="Arial" panose="020B0604020202020204" pitchFamily="34" charset="0"/>
                <a:cs typeface="Arial" panose="020B0604020202020204" pitchFamily="34" charset="0"/>
              </a:rPr>
              <a:t>website</a:t>
            </a:r>
            <a:endParaRPr lang="en-CA" sz="4000" b="1" dirty="0">
              <a:solidFill>
                <a:srgbClr val="658237"/>
              </a:solidFill>
              <a:latin typeface="Arial" panose="020B0604020202020204" pitchFamily="34" charset="0"/>
              <a:cs typeface="Arial" panose="020B0604020202020204" pitchFamily="34" charset="0"/>
            </a:endParaRPr>
          </a:p>
        </p:txBody>
      </p:sp>
      <p:sp>
        <p:nvSpPr>
          <p:cNvPr id="21513" name="AutoShape 12"/>
          <p:cNvSpPr>
            <a:spLocks noChangeArrowheads="1"/>
          </p:cNvSpPr>
          <p:nvPr>
            <p:custDataLst>
              <p:tags r:id="rId6"/>
            </p:custDataLst>
          </p:nvPr>
        </p:nvSpPr>
        <p:spPr bwMode="auto">
          <a:xfrm>
            <a:off x="1828800" y="5867400"/>
            <a:ext cx="4953000" cy="381000"/>
          </a:xfrm>
          <a:prstGeom prst="flowChartAlternateProcess">
            <a:avLst/>
          </a:prstGeom>
          <a:solidFill>
            <a:srgbClr val="FFC000"/>
          </a:solidFill>
          <a:ln w="19050">
            <a:solidFill>
              <a:schemeClr val="tx1"/>
            </a:solidFill>
            <a:miter lim="800000"/>
            <a:headEnd/>
            <a:tailEnd/>
          </a:ln>
        </p:spPr>
        <p:txBody>
          <a:bodyPr wrap="none" anchor="ctr"/>
          <a:lstStyle/>
          <a:p>
            <a:endParaRPr lang="en-US" dirty="0">
              <a:latin typeface="Arial Regular" charset="0"/>
            </a:endParaRPr>
          </a:p>
        </p:txBody>
      </p:sp>
      <p:sp>
        <p:nvSpPr>
          <p:cNvPr id="21514" name="AutoShape 13"/>
          <p:cNvSpPr>
            <a:spLocks noChangeArrowheads="1"/>
          </p:cNvSpPr>
          <p:nvPr>
            <p:custDataLst>
              <p:tags r:id="rId7"/>
            </p:custDataLst>
          </p:nvPr>
        </p:nvSpPr>
        <p:spPr bwMode="auto">
          <a:xfrm>
            <a:off x="1752600" y="1752600"/>
            <a:ext cx="4267200" cy="381000"/>
          </a:xfrm>
          <a:prstGeom prst="flowChartAlternateProcess">
            <a:avLst/>
          </a:prstGeom>
          <a:solidFill>
            <a:srgbClr val="FFC000"/>
          </a:solidFill>
          <a:ln w="19050">
            <a:solidFill>
              <a:schemeClr val="tx1"/>
            </a:solidFill>
            <a:miter lim="800000"/>
            <a:headEnd/>
            <a:tailEnd/>
          </a:ln>
        </p:spPr>
        <p:txBody>
          <a:bodyPr wrap="none" anchor="ctr"/>
          <a:lstStyle/>
          <a:p>
            <a:endParaRPr lang="en-US" dirty="0">
              <a:latin typeface="Arial Regular" charset="0"/>
            </a:endParaRPr>
          </a:p>
        </p:txBody>
      </p:sp>
      <p:sp>
        <p:nvSpPr>
          <p:cNvPr id="21515" name="Rectangle 11"/>
          <p:cNvSpPr>
            <a:spLocks noGrp="1" noChangeArrowheads="1"/>
          </p:cNvSpPr>
          <p:nvPr>
            <p:ph type="body" idx="1"/>
            <p:custDataLst>
              <p:tags r:id="rId8"/>
            </p:custDataLst>
          </p:nvPr>
        </p:nvSpPr>
        <p:spPr>
          <a:xfrm>
            <a:off x="1181100" y="1797000"/>
            <a:ext cx="6781800" cy="4680000"/>
          </a:xfrm>
          <a:noFill/>
        </p:spPr>
        <p:txBody>
          <a:bodyPr anchor="ctr" anchorCtr="0">
            <a:normAutofit fontScale="77500" lnSpcReduction="20000"/>
          </a:bodyPr>
          <a:lstStyle/>
          <a:p>
            <a:pPr indent="0" eaLnBrk="1" hangingPunct="1">
              <a:spcBef>
                <a:spcPts val="0"/>
              </a:spcBef>
              <a:buFont typeface="Times" pitchFamily="18" charset="0"/>
              <a:buNone/>
            </a:pPr>
            <a:r>
              <a:rPr lang="en-US" b="1" dirty="0"/>
              <a:t>		mysunlife.ca</a:t>
            </a:r>
            <a:endParaRPr lang="en-US" sz="2800" dirty="0">
              <a:latin typeface="Arial" panose="020B0604020202020204" pitchFamily="34" charset="0"/>
              <a:cs typeface="Arial" panose="020B0604020202020204" pitchFamily="34" charset="0"/>
            </a:endParaRPr>
          </a:p>
          <a:p>
            <a:pPr eaLnBrk="1" hangingPunct="1">
              <a:spcBef>
                <a:spcPts val="3000"/>
              </a:spcBef>
            </a:pPr>
            <a:r>
              <a:rPr lang="en-US" sz="2600" dirty="0">
                <a:latin typeface="Arial" panose="020B0604020202020204" pitchFamily="34" charset="0"/>
                <a:cs typeface="Arial" panose="020B0604020202020204" pitchFamily="34" charset="0"/>
              </a:rPr>
              <a:t>Fund and account balances</a:t>
            </a:r>
          </a:p>
          <a:p>
            <a:pPr eaLnBrk="1" hangingPunct="1"/>
            <a:r>
              <a:rPr lang="en-US" sz="2600" dirty="0">
                <a:latin typeface="Arial" panose="020B0604020202020204" pitchFamily="34" charset="0"/>
                <a:cs typeface="Arial" panose="020B0604020202020204" pitchFamily="34" charset="0"/>
              </a:rPr>
              <a:t>Summary of contributions</a:t>
            </a:r>
          </a:p>
          <a:p>
            <a:pPr eaLnBrk="1" hangingPunct="1"/>
            <a:r>
              <a:rPr lang="en-US" sz="2600" dirty="0">
                <a:latin typeface="Arial" panose="020B0604020202020204" pitchFamily="34" charset="0"/>
                <a:cs typeface="Arial" panose="020B0604020202020204" pitchFamily="34" charset="0"/>
              </a:rPr>
              <a:t>Move money between funds</a:t>
            </a:r>
          </a:p>
          <a:p>
            <a:pPr eaLnBrk="1" hangingPunct="1"/>
            <a:r>
              <a:rPr lang="en-US" sz="2600" dirty="0">
                <a:latin typeface="Arial" panose="020B0604020202020204" pitchFamily="34" charset="0"/>
                <a:cs typeface="Arial" panose="020B0604020202020204" pitchFamily="34" charset="0"/>
              </a:rPr>
              <a:t>View tax slips and receipts</a:t>
            </a:r>
          </a:p>
          <a:p>
            <a:pPr eaLnBrk="1" hangingPunct="1"/>
            <a:r>
              <a:rPr lang="en-US" sz="2600" dirty="0">
                <a:latin typeface="Arial" panose="020B0604020202020204" pitchFamily="34" charset="0"/>
                <a:cs typeface="Arial" panose="020B0604020202020204" pitchFamily="34" charset="0"/>
              </a:rPr>
              <a:t>Access historical fund performance information</a:t>
            </a:r>
          </a:p>
          <a:p>
            <a:pPr eaLnBrk="1" hangingPunct="1"/>
            <a:r>
              <a:rPr lang="en-US" sz="2600" dirty="0">
                <a:latin typeface="Arial" panose="020B0604020202020204" pitchFamily="34" charset="0"/>
                <a:cs typeface="Arial" panose="020B0604020202020204" pitchFamily="34" charset="0"/>
              </a:rPr>
              <a:t>Update your future investment instructions</a:t>
            </a:r>
          </a:p>
          <a:p>
            <a:pPr eaLnBrk="1" hangingPunct="1"/>
            <a:r>
              <a:rPr lang="en-US" sz="2600" dirty="0">
                <a:latin typeface="Arial" panose="020B0604020202020204" pitchFamily="34" charset="0"/>
                <a:cs typeface="Arial" panose="020B0604020202020204" pitchFamily="34" charset="0"/>
              </a:rPr>
              <a:t>Update your beneficiary</a:t>
            </a:r>
          </a:p>
          <a:p>
            <a:pPr eaLnBrk="1" hangingPunct="1"/>
            <a:r>
              <a:rPr lang="en-US" sz="2600" dirty="0">
                <a:latin typeface="Arial" panose="020B0604020202020204" pitchFamily="34" charset="0"/>
                <a:cs typeface="Arial" panose="020B0604020202020204" pitchFamily="34" charset="0"/>
              </a:rPr>
              <a:t>Lump sum contributions</a:t>
            </a:r>
          </a:p>
          <a:p>
            <a:pPr eaLnBrk="1" hangingPunct="1"/>
            <a:r>
              <a:rPr lang="en-US" sz="2600" dirty="0">
                <a:latin typeface="Arial" panose="020B0604020202020204" pitchFamily="34" charset="0"/>
                <a:cs typeface="Arial" panose="020B0604020202020204" pitchFamily="34" charset="0"/>
              </a:rPr>
              <a:t>Newsletters</a:t>
            </a:r>
          </a:p>
          <a:p>
            <a:pPr eaLnBrk="1" hangingPunct="1"/>
            <a:r>
              <a:rPr lang="en-US" sz="2600" dirty="0">
                <a:latin typeface="Arial" panose="020B0604020202020204" pitchFamily="34" charset="0"/>
                <a:cs typeface="Arial" panose="020B0604020202020204" pitchFamily="34" charset="0"/>
              </a:rPr>
              <a:t>View historical account statements</a:t>
            </a:r>
          </a:p>
          <a:p>
            <a:pPr eaLnBrk="1" hangingPunct="1">
              <a:spcBef>
                <a:spcPts val="1200"/>
              </a:spcBef>
              <a:buFont typeface="Times" pitchFamily="18" charset="0"/>
              <a:buNone/>
            </a:pPr>
            <a:r>
              <a:rPr lang="en-US" b="1" dirty="0"/>
              <a:t>                </a:t>
            </a:r>
          </a:p>
          <a:p>
            <a:pPr eaLnBrk="1" hangingPunct="1">
              <a:spcBef>
                <a:spcPts val="0"/>
              </a:spcBef>
              <a:spcAft>
                <a:spcPts val="1200"/>
              </a:spcAft>
              <a:buFont typeface="Times" pitchFamily="18" charset="0"/>
              <a:buNone/>
            </a:pPr>
            <a:r>
              <a:rPr lang="en-US" sz="2800" b="1" dirty="0">
                <a:latin typeface="Arial" panose="020B0604020202020204" pitchFamily="34" charset="0"/>
                <a:cs typeface="Arial" panose="020B0604020202020204" pitchFamily="34" charset="0"/>
              </a:rPr>
              <a:t>                  Convenient, Quick, Easy</a:t>
            </a:r>
            <a:endParaRPr lang="en-US" sz="2800" b="1" i="1" dirty="0">
              <a:latin typeface="Arial" panose="020B0604020202020204" pitchFamily="34" charset="0"/>
              <a:cs typeface="Arial" panose="020B0604020202020204" pitchFamily="34" charset="0"/>
            </a:endParaRPr>
          </a:p>
          <a:p>
            <a:pPr eaLnBrk="1" hangingPunct="1">
              <a:lnSpc>
                <a:spcPct val="80000"/>
              </a:lnSpc>
            </a:pPr>
            <a:endParaRPr lang="en-CA" sz="1600" b="1" dirty="0">
              <a:solidFill>
                <a:srgbClr val="4D4A86"/>
              </a:solidFill>
            </a:endParaRPr>
          </a:p>
        </p:txBody>
      </p:sp>
      <p:sp>
        <p:nvSpPr>
          <p:cNvPr id="10" name="Rectangle 9"/>
          <p:cNvSpPr>
            <a:spLocks noChangeArrowheads="1"/>
          </p:cNvSpPr>
          <p:nvPr>
            <p:custDataLst>
              <p:tags r:id="rId9"/>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714880120"/>
      </p:ext>
    </p:extLst>
  </p:cSld>
  <p:clrMapOvr>
    <a:masterClrMapping/>
  </p:clrMapOvr>
  <mc:AlternateContent xmlns:mc="http://schemas.openxmlformats.org/markup-compatibility/2006" xmlns:p14="http://schemas.microsoft.com/office/powerpoint/2010/main">
    <mc:Choice Requires="p14">
      <p:transition spd="slow" p14:dur="2000" advTm="44915"/>
    </mc:Choice>
    <mc:Fallback xmlns="">
      <p:transition spd="slow" advTm="449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custDataLst>
              <p:tags r:id="rId2"/>
            </p:custDataLst>
          </p:nvPr>
        </p:nvSpPr>
        <p:spPr bwMode="auto">
          <a:xfrm>
            <a:off x="0" y="13716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253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2532" name="Rectangle 10"/>
          <p:cNvSpPr>
            <a:spLocks noChangeArrowheads="1"/>
          </p:cNvSpPr>
          <p:nvPr>
            <p:custDataLst>
              <p:tags r:id="rId4"/>
            </p:custDataLst>
          </p:nvPr>
        </p:nvSpPr>
        <p:spPr bwMode="auto">
          <a:xfrm>
            <a:off x="0" y="5486400"/>
            <a:ext cx="9144000" cy="13716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2536" name="Rectangle 10"/>
          <p:cNvSpPr>
            <a:spLocks noGrp="1" noChangeArrowheads="1"/>
          </p:cNvSpPr>
          <p:nvPr>
            <p:ph type="title"/>
            <p:custDataLst>
              <p:tags r:id="rId5"/>
            </p:custDataLst>
          </p:nvPr>
        </p:nvSpPr>
        <p:spPr>
          <a:xfrm>
            <a:off x="609600" y="228600"/>
            <a:ext cx="7315200" cy="1243013"/>
          </a:xfrm>
          <a:noFill/>
        </p:spPr>
        <p:txBody>
          <a:bodyPr>
            <a:normAutofit/>
          </a:bodyPr>
          <a:lstStyle/>
          <a:p>
            <a:pPr eaLnBrk="1" hangingPunct="1"/>
            <a:r>
              <a:rPr lang="en-US" sz="2800" dirty="0">
                <a:latin typeface="Arial" panose="020B0604020202020204" pitchFamily="34" charset="0"/>
                <a:cs typeface="Arial" panose="020B0604020202020204" pitchFamily="34" charset="0"/>
              </a:rPr>
              <a:t>Plan member services </a:t>
            </a:r>
            <a:r>
              <a:rPr lang="en-US" sz="2800" b="1" dirty="0">
                <a:solidFill>
                  <a:srgbClr val="658237"/>
                </a:solidFill>
                <a:latin typeface="Arial" panose="020B0604020202020204" pitchFamily="34" charset="0"/>
                <a:cs typeface="Arial" panose="020B0604020202020204" pitchFamily="34" charset="0"/>
              </a:rPr>
              <a:t>website</a:t>
            </a:r>
            <a:r>
              <a:rPr lang="en-US" sz="2800" dirty="0">
                <a:solidFill>
                  <a:srgbClr val="658237"/>
                </a:solidFill>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continued</a:t>
            </a:r>
            <a:endParaRPr lang="en-CA" sz="2800" i="1" dirty="0">
              <a:latin typeface="Arial" panose="020B0604020202020204" pitchFamily="34" charset="0"/>
              <a:cs typeface="Arial" panose="020B0604020202020204" pitchFamily="34" charset="0"/>
            </a:endParaRPr>
          </a:p>
        </p:txBody>
      </p:sp>
      <p:sp>
        <p:nvSpPr>
          <p:cNvPr id="219147" name="Rectangle 11"/>
          <p:cNvSpPr>
            <a:spLocks noGrp="1" noChangeArrowheads="1"/>
          </p:cNvSpPr>
          <p:nvPr>
            <p:ph type="body" idx="1"/>
            <p:custDataLst>
              <p:tags r:id="rId6"/>
            </p:custDataLst>
          </p:nvPr>
        </p:nvSpPr>
        <p:spPr>
          <a:xfrm>
            <a:off x="381000" y="1828800"/>
            <a:ext cx="4724400" cy="3490186"/>
          </a:xfrm>
          <a:noFill/>
        </p:spPr>
        <p:txBody>
          <a:bodyPr>
            <a:spAutoFit/>
          </a:bodyPr>
          <a:lstStyle/>
          <a:p>
            <a:pPr eaLnBrk="1" hangingPunct="1"/>
            <a:r>
              <a:rPr lang="en-US" sz="2400" dirty="0">
                <a:latin typeface="Arial" panose="020B0604020202020204" pitchFamily="34" charset="0"/>
                <a:cs typeface="Arial" panose="020B0604020202020204" pitchFamily="34" charset="0"/>
              </a:rPr>
              <a:t>Complete the Asset Allocation Tool to help you determine your tolerance for risk and how you should invest.</a:t>
            </a:r>
          </a:p>
          <a:p>
            <a:pPr eaLnBrk="1" hangingPunct="1"/>
            <a:r>
              <a:rPr lang="en-US" sz="2400" dirty="0">
                <a:latin typeface="Arial" panose="020B0604020202020204" pitchFamily="34" charset="0"/>
                <a:cs typeface="Arial" panose="020B0604020202020204" pitchFamily="34" charset="0"/>
              </a:rPr>
              <a:t>Use the Retirement Planner to help understand your retirement income goals and to determine if you are saving enough.</a:t>
            </a:r>
            <a:endParaRPr lang="en-CA" sz="2400" dirty="0">
              <a:latin typeface="Arial" panose="020B0604020202020204" pitchFamily="34" charset="0"/>
              <a:cs typeface="Arial" panose="020B0604020202020204" pitchFamily="34" charset="0"/>
            </a:endParaRPr>
          </a:p>
        </p:txBody>
      </p:sp>
      <p:pic>
        <p:nvPicPr>
          <p:cNvPr id="22538" name="Picture 13" descr="frizzygir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600200"/>
            <a:ext cx="4038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135958355"/>
      </p:ext>
    </p:extLst>
  </p:cSld>
  <p:clrMapOvr>
    <a:masterClrMapping/>
  </p:clrMapOvr>
  <mc:AlternateContent xmlns:mc="http://schemas.openxmlformats.org/markup-compatibility/2006" xmlns:p14="http://schemas.microsoft.com/office/powerpoint/2010/main">
    <mc:Choice Requires="p14">
      <p:transition spd="slow" p14:dur="2000" advTm="27518"/>
    </mc:Choice>
    <mc:Fallback xmlns="">
      <p:transition spd="slow" advTm="275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9147">
                                            <p:txEl>
                                              <p:pRg st="0" end="0"/>
                                            </p:txEl>
                                          </p:spTgt>
                                        </p:tgtEl>
                                        <p:attrNameLst>
                                          <p:attrName>style.visibility</p:attrName>
                                        </p:attrNameLst>
                                      </p:cBhvr>
                                      <p:to>
                                        <p:strVal val="visible"/>
                                      </p:to>
                                    </p:set>
                                    <p:anim calcmode="lin" valueType="num">
                                      <p:cBhvr additive="base">
                                        <p:cTn id="7" dur="1000" fill="hold"/>
                                        <p:tgtEl>
                                          <p:spTgt spid="219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9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9147">
                                            <p:txEl>
                                              <p:pRg st="1" end="1"/>
                                            </p:txEl>
                                          </p:spTgt>
                                        </p:tgtEl>
                                        <p:attrNameLst>
                                          <p:attrName>style.visibility</p:attrName>
                                        </p:attrNameLst>
                                      </p:cBhvr>
                                      <p:to>
                                        <p:strVal val="visible"/>
                                      </p:to>
                                    </p:set>
                                    <p:anim calcmode="lin" valueType="num">
                                      <p:cBhvr additive="base">
                                        <p:cTn id="13" dur="1000" fill="hold"/>
                                        <p:tgtEl>
                                          <p:spTgt spid="21914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19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4102"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4103"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0" y="3048000"/>
            <a:ext cx="8963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Sources of Retirement Inco</a:t>
            </a:r>
            <a:r>
              <a:rPr lang="en-US" sz="4400" dirty="0">
                <a:solidFill>
                  <a:schemeClr val="bg1"/>
                </a:solidFill>
                <a:ea typeface="Arial Regular" charset="0"/>
              </a:rPr>
              <a:t>me</a:t>
            </a:r>
          </a:p>
        </p:txBody>
      </p:sp>
      <p:pic>
        <p:nvPicPr>
          <p:cNvPr id="4105" name="Picture 10"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24358608"/>
      </p:ext>
    </p:extLst>
  </p:cSld>
  <p:clrMapOvr>
    <a:masterClrMapping/>
  </p:clrMapOvr>
  <mc:AlternateContent xmlns:mc="http://schemas.openxmlformats.org/markup-compatibility/2006" xmlns:p14="http://schemas.microsoft.com/office/powerpoint/2010/main">
    <mc:Choice Requires="p14">
      <p:transition spd="slow" p14:dur="2000" advTm="8068"/>
    </mc:Choice>
    <mc:Fallback xmlns="">
      <p:transition spd="slow" advTm="80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355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355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3560" name="Rectangle 4"/>
          <p:cNvSpPr>
            <a:spLocks noGrp="1" noChangeArrowheads="1"/>
          </p:cNvSpPr>
          <p:nvPr>
            <p:ph type="title"/>
            <p:custDataLst>
              <p:tags r:id="rId5"/>
            </p:custDataLst>
          </p:nvPr>
        </p:nvSpPr>
        <p:spPr>
          <a:noFill/>
        </p:spPr>
        <p:txBody>
          <a:bodyPr>
            <a:normAutofit/>
          </a:bodyPr>
          <a:lstStyle/>
          <a:p>
            <a:pPr eaLnBrk="1" hangingPunct="1"/>
            <a:r>
              <a:rPr lang="en-US" sz="4000" b="1" dirty="0">
                <a:solidFill>
                  <a:srgbClr val="658237"/>
                </a:solidFill>
                <a:latin typeface="Arial" panose="020B0604020202020204" pitchFamily="34" charset="0"/>
                <a:cs typeface="Arial" panose="020B0604020202020204" pitchFamily="34" charset="0"/>
              </a:rPr>
              <a:t>Statements and Receipts</a:t>
            </a:r>
            <a:endParaRPr lang="en-CA" sz="4000" b="1" dirty="0">
              <a:solidFill>
                <a:srgbClr val="658237"/>
              </a:solidFill>
              <a:latin typeface="Arial" panose="020B0604020202020204" pitchFamily="34" charset="0"/>
              <a:cs typeface="Arial" panose="020B0604020202020204" pitchFamily="34" charset="0"/>
            </a:endParaRPr>
          </a:p>
        </p:txBody>
      </p:sp>
      <p:sp>
        <p:nvSpPr>
          <p:cNvPr id="220171" name="Rectangle 11"/>
          <p:cNvSpPr>
            <a:spLocks noChangeArrowheads="1"/>
          </p:cNvSpPr>
          <p:nvPr>
            <p:custDataLst>
              <p:tags r:id="rId6"/>
            </p:custDataLst>
          </p:nvPr>
        </p:nvSpPr>
        <p:spPr bwMode="auto">
          <a:xfrm>
            <a:off x="1143000" y="22860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Annual account statements mailed directly to your home in </a:t>
            </a:r>
            <a:r>
              <a:rPr lang="en-US" b="1" dirty="0">
                <a:latin typeface="Arial" panose="020B0604020202020204" pitchFamily="34" charset="0"/>
                <a:cs typeface="Arial" panose="020B0604020202020204" pitchFamily="34" charset="0"/>
              </a:rPr>
              <a:t>December</a:t>
            </a:r>
            <a:r>
              <a:rPr lang="en-US" dirty="0">
                <a:latin typeface="Arial" panose="020B0604020202020204" pitchFamily="34" charset="0"/>
                <a:cs typeface="Arial" panose="020B0604020202020204" pitchFamily="34" charset="0"/>
              </a:rPr>
              <a:t>, unless you choose to go paperless at </a:t>
            </a:r>
            <a:r>
              <a:rPr lang="en-US" b="1" dirty="0">
                <a:latin typeface="Arial" panose="020B0604020202020204" pitchFamily="34" charset="0"/>
                <a:cs typeface="Arial" panose="020B0604020202020204" pitchFamily="34" charset="0"/>
              </a:rPr>
              <a:t>mysunlife.ca</a:t>
            </a:r>
          </a:p>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Semi-annual account statements available online in </a:t>
            </a:r>
            <a:r>
              <a:rPr lang="en-US" b="1" dirty="0">
                <a:latin typeface="Arial" panose="020B0604020202020204" pitchFamily="34" charset="0"/>
                <a:cs typeface="Arial" panose="020B0604020202020204" pitchFamily="34" charset="0"/>
              </a:rPr>
              <a:t>June</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December</a:t>
            </a:r>
          </a:p>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Tax slips and receipts</a:t>
            </a:r>
          </a:p>
          <a:p>
            <a:pPr marL="684213" lvl="1" indent="-227013">
              <a:buClr>
                <a:srgbClr val="345629"/>
              </a:buClr>
              <a:buFont typeface="Wingdings" pitchFamily="2" charset="2"/>
              <a:buChar char="Ø"/>
            </a:pPr>
            <a:r>
              <a:rPr lang="en-US" dirty="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mysunlife.ca </a:t>
            </a:r>
            <a:r>
              <a:rPr lang="en-US" dirty="0">
                <a:latin typeface="Arial" panose="020B0604020202020204" pitchFamily="34" charset="0"/>
                <a:cs typeface="Arial" panose="020B0604020202020204" pitchFamily="34" charset="0"/>
              </a:rPr>
              <a:t>or mailed directly to your home</a:t>
            </a:r>
          </a:p>
          <a:p>
            <a:pPr marL="684213" lvl="1" indent="-227013">
              <a:buClr>
                <a:srgbClr val="345629"/>
              </a:buClr>
              <a:buFont typeface="Wingdings" pitchFamily="2" charset="2"/>
              <a:buChar char="Ø"/>
            </a:pPr>
            <a:r>
              <a:rPr lang="en-US" dirty="0">
                <a:latin typeface="Arial" panose="020B0604020202020204" pitchFamily="34" charset="0"/>
                <a:cs typeface="Arial" panose="020B0604020202020204" pitchFamily="34" charset="0"/>
              </a:rPr>
              <a:t>RRSP receipts for income tax purposes produced twice per calendar year</a:t>
            </a:r>
          </a:p>
        </p:txBody>
      </p:sp>
      <p:pic>
        <p:nvPicPr>
          <p:cNvPr id="23562" name="Picture 12" descr="suitdu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286000"/>
            <a:ext cx="2339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3"/>
          <p:cNvSpPr>
            <a:spLocks noChangeArrowheads="1"/>
          </p:cNvSpPr>
          <p:nvPr>
            <p:custDataLst>
              <p:tags r:id="rId7"/>
            </p:custDataLst>
          </p:nvPr>
        </p:nvSpPr>
        <p:spPr bwMode="auto">
          <a:xfrm>
            <a:off x="6324600" y="2286000"/>
            <a:ext cx="2339975"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
        <p:nvSpPr>
          <p:cNvPr id="10" name="Rectangle 9"/>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1334232746"/>
      </p:ext>
    </p:extLst>
  </p:cSld>
  <p:clrMapOvr>
    <a:masterClrMapping/>
  </p:clrMapOvr>
  <mc:AlternateContent xmlns:mc="http://schemas.openxmlformats.org/markup-compatibility/2006" xmlns:p14="http://schemas.microsoft.com/office/powerpoint/2010/main">
    <mc:Choice Requires="p14">
      <p:transition spd="slow" p14:dur="2000" advTm="59838"/>
    </mc:Choice>
    <mc:Fallback xmlns="">
      <p:transition spd="slow" advTm="598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09662"/>
            </a:gs>
            <a:gs pos="0">
              <a:srgbClr val="809662"/>
            </a:gs>
            <a:gs pos="50000">
              <a:srgbClr val="345629"/>
            </a:gs>
            <a:gs pos="100000">
              <a:srgbClr val="0D160A"/>
            </a:gs>
          </a:gsLst>
          <a:path path="circl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1" name="Rectangle 10"/>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24582" name="Rectangle 7"/>
          <p:cNvSpPr>
            <a:spLocks noChangeArrowheads="1"/>
          </p:cNvSpPr>
          <p:nvPr>
            <p:custDataLst>
              <p:tags r:id="rId4"/>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4583" name="Rectangle 7"/>
          <p:cNvSpPr>
            <a:spLocks noChangeArrowheads="1"/>
          </p:cNvSpPr>
          <p:nvPr>
            <p:custDataLst>
              <p:tags r:id="rId5"/>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93542" name="Text Box 6"/>
          <p:cNvSpPr txBox="1">
            <a:spLocks noChangeArrowheads="1"/>
          </p:cNvSpPr>
          <p:nvPr>
            <p:custDataLst>
              <p:tags r:id="rId6"/>
            </p:custDataLst>
          </p:nvPr>
        </p:nvSpPr>
        <p:spPr bwMode="auto">
          <a:xfrm>
            <a:off x="0" y="2819400"/>
            <a:ext cx="662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Withdrawals, Termination, and Retirement Options</a:t>
            </a:r>
          </a:p>
        </p:txBody>
      </p:sp>
      <p:pic>
        <p:nvPicPr>
          <p:cNvPr id="24585" name="Picture 10"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6" name="Group 11"/>
          <p:cNvGrpSpPr>
            <a:grpSpLocks/>
          </p:cNvGrpSpPr>
          <p:nvPr/>
        </p:nvGrpSpPr>
        <p:grpSpPr bwMode="auto">
          <a:xfrm>
            <a:off x="6705600" y="2286000"/>
            <a:ext cx="1965325" cy="2362200"/>
            <a:chOff x="3984" y="1440"/>
            <a:chExt cx="1238" cy="1488"/>
          </a:xfrm>
        </p:grpSpPr>
        <p:pic>
          <p:nvPicPr>
            <p:cNvPr id="24588" name="Picture 12" descr="fingerpic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 y="1440"/>
              <a:ext cx="1233"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3"/>
            <p:cNvSpPr>
              <a:spLocks noChangeArrowheads="1"/>
            </p:cNvSpPr>
            <p:nvPr>
              <p:custDataLst>
                <p:tags r:id="rId7"/>
              </p:custDataLst>
            </p:nvPr>
          </p:nvSpPr>
          <p:spPr bwMode="auto">
            <a:xfrm>
              <a:off x="3984" y="1440"/>
              <a:ext cx="1238" cy="14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grpSp>
    </p:spTree>
    <p:custDataLst>
      <p:tags r:id="rId1"/>
    </p:custDataLst>
    <p:extLst>
      <p:ext uri="{BB962C8B-B14F-4D97-AF65-F5344CB8AC3E}">
        <p14:creationId xmlns:p14="http://schemas.microsoft.com/office/powerpoint/2010/main" val="1191623741"/>
      </p:ext>
    </p:extLst>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662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662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31752" name="Rectangle 11"/>
          <p:cNvSpPr>
            <a:spLocks noGrp="1" noChangeArrowheads="1"/>
          </p:cNvSpPr>
          <p:nvPr>
            <p:ph type="title"/>
            <p:custDataLst>
              <p:tags r:id="rId5"/>
            </p:custDataLst>
          </p:nvPr>
        </p:nvSpPr>
        <p:spPr/>
        <p:txBody>
          <a:bodyPr>
            <a:normAutofit/>
          </a:bodyPr>
          <a:lstStyle/>
          <a:p>
            <a:pPr eaLnBrk="1" hangingPunct="1">
              <a:defRPr/>
            </a:pPr>
            <a:r>
              <a:rPr lang="en-US" sz="4000" b="1" dirty="0">
                <a:solidFill>
                  <a:srgbClr val="658237"/>
                </a:solidFill>
                <a:latin typeface="Arial" panose="020B0604020202020204" pitchFamily="34" charset="0"/>
                <a:cs typeface="Arial" panose="020B0604020202020204" pitchFamily="34" charset="0"/>
              </a:rPr>
              <a:t>Withdrawals</a:t>
            </a:r>
            <a:endParaRPr lang="en-CA" sz="4000" b="1" dirty="0">
              <a:solidFill>
                <a:srgbClr val="658237"/>
              </a:solidFill>
              <a:latin typeface="Arial" panose="020B0604020202020204" pitchFamily="34" charset="0"/>
              <a:cs typeface="Arial" panose="020B0604020202020204" pitchFamily="34" charset="0"/>
            </a:endParaRPr>
          </a:p>
        </p:txBody>
      </p:sp>
      <p:sp>
        <p:nvSpPr>
          <p:cNvPr id="223244" name="Rectangle 12"/>
          <p:cNvSpPr>
            <a:spLocks noGrp="1" noChangeArrowheads="1"/>
          </p:cNvSpPr>
          <p:nvPr>
            <p:ph type="body" idx="1"/>
            <p:custDataLst>
              <p:tags r:id="rId6"/>
            </p:custDataLst>
          </p:nvPr>
        </p:nvSpPr>
        <p:spPr>
          <a:xfrm>
            <a:off x="990600" y="2133600"/>
            <a:ext cx="7772400" cy="4038600"/>
          </a:xfrm>
          <a:noFill/>
        </p:spPr>
        <p:txBody>
          <a:bodyPr>
            <a:normAutofit fontScale="55000" lnSpcReduction="20000"/>
          </a:bodyPr>
          <a:lstStyle/>
          <a:p>
            <a:pPr>
              <a:lnSpc>
                <a:spcPct val="125000"/>
              </a:lnSpc>
            </a:pPr>
            <a:r>
              <a:rPr lang="en-GB" dirty="0">
                <a:latin typeface="Arial" panose="020B0604020202020204" pitchFamily="34" charset="0"/>
                <a:cs typeface="Arial" panose="020B0604020202020204" pitchFamily="34" charset="0"/>
              </a:rPr>
              <a:t>Withdrawals may be restricted during employment – ask your employer</a:t>
            </a:r>
          </a:p>
          <a:p>
            <a:pPr>
              <a:lnSpc>
                <a:spcPct val="125000"/>
              </a:lnSpc>
            </a:pPr>
            <a:r>
              <a:rPr lang="en-CA" dirty="0">
                <a:latin typeface="Arial" panose="020B0604020202020204" pitchFamily="34" charset="0"/>
                <a:cs typeface="Arial" panose="020B0604020202020204" pitchFamily="34" charset="0"/>
              </a:rPr>
              <a:t>$25 fee will apply for each withdrawal from your RRSP and DPSP</a:t>
            </a:r>
          </a:p>
          <a:p>
            <a:pPr>
              <a:lnSpc>
                <a:spcPct val="125000"/>
              </a:lnSpc>
            </a:pPr>
            <a:r>
              <a:rPr lang="en-CA" dirty="0">
                <a:latin typeface="Arial" panose="020B0604020202020204" pitchFamily="34" charset="0"/>
                <a:cs typeface="Arial" panose="020B0604020202020204" pitchFamily="34" charset="0"/>
              </a:rPr>
              <a:t>The first withdrawal from your TFSA in each calendar year is free. A $25 fee will apply for any additional withdrawals during the year. </a:t>
            </a:r>
          </a:p>
          <a:p>
            <a:pPr>
              <a:lnSpc>
                <a:spcPct val="125000"/>
              </a:lnSpc>
            </a:pPr>
            <a:r>
              <a:rPr lang="en-GB" dirty="0">
                <a:latin typeface="Arial" panose="020B0604020202020204" pitchFamily="34" charset="0"/>
                <a:cs typeface="Arial" panose="020B0604020202020204" pitchFamily="34" charset="0"/>
              </a:rPr>
              <a:t>Termination withdrawals and transfers -  $75 (except when transferring within Sun Life)</a:t>
            </a:r>
          </a:p>
          <a:p>
            <a:pPr>
              <a:lnSpc>
                <a:spcPct val="125000"/>
              </a:lnSpc>
            </a:pPr>
            <a:r>
              <a:rPr lang="en-CA" dirty="0">
                <a:latin typeface="Arial" panose="020B0604020202020204" pitchFamily="34" charset="0"/>
                <a:cs typeface="Arial" panose="020B0604020202020204" pitchFamily="34" charset="0"/>
              </a:rPr>
              <a:t>Withdrawals or transfers from guaranteed funds prior to maturity are paid at market value. Death benefits are paid without a market value adjustment.</a:t>
            </a:r>
          </a:p>
          <a:p>
            <a:pPr>
              <a:lnSpc>
                <a:spcPct val="125000"/>
              </a:lnSpc>
            </a:pPr>
            <a:r>
              <a:rPr lang="en-GB" dirty="0">
                <a:latin typeface="Arial" panose="020B0604020202020204" pitchFamily="34" charset="0"/>
                <a:cs typeface="Arial" panose="020B0604020202020204" pitchFamily="34" charset="0"/>
              </a:rPr>
              <a:t>Withdrawals from a Milestone Fund prior to the maturity of that fund are calculated at the current market value of the fund, not the guaranteed maturity value</a:t>
            </a:r>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179760179"/>
      </p:ext>
    </p:extLst>
  </p:cSld>
  <p:clrMapOvr>
    <a:masterClrMapping/>
  </p:clrMapOvr>
  <mc:AlternateContent xmlns:mc="http://schemas.openxmlformats.org/markup-compatibility/2006" xmlns:p14="http://schemas.microsoft.com/office/powerpoint/2010/main">
    <mc:Choice Requires="p14">
      <p:transition spd="slow" p14:dur="2000" advTm="78623"/>
    </mc:Choice>
    <mc:Fallback xmlns="">
      <p:transition spd="slow" advTm="78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3244">
                                            <p:txEl>
                                              <p:pRg st="0" end="0"/>
                                            </p:txEl>
                                          </p:spTgt>
                                        </p:tgtEl>
                                        <p:attrNameLst>
                                          <p:attrName>style.visibility</p:attrName>
                                        </p:attrNameLst>
                                      </p:cBhvr>
                                      <p:to>
                                        <p:strVal val="visible"/>
                                      </p:to>
                                    </p:set>
                                    <p:anim calcmode="lin" valueType="num">
                                      <p:cBhvr additive="base">
                                        <p:cTn id="7" dur="1000" fill="hold"/>
                                        <p:tgtEl>
                                          <p:spTgt spid="223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3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3244">
                                            <p:txEl>
                                              <p:pRg st="1" end="1"/>
                                            </p:txEl>
                                          </p:spTgt>
                                        </p:tgtEl>
                                        <p:attrNameLst>
                                          <p:attrName>style.visibility</p:attrName>
                                        </p:attrNameLst>
                                      </p:cBhvr>
                                      <p:to>
                                        <p:strVal val="visible"/>
                                      </p:to>
                                    </p:set>
                                    <p:anim calcmode="lin" valueType="num">
                                      <p:cBhvr additive="base">
                                        <p:cTn id="13" dur="1000" fill="hold"/>
                                        <p:tgtEl>
                                          <p:spTgt spid="223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23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3244">
                                            <p:txEl>
                                              <p:pRg st="2" end="2"/>
                                            </p:txEl>
                                          </p:spTgt>
                                        </p:tgtEl>
                                        <p:attrNameLst>
                                          <p:attrName>style.visibility</p:attrName>
                                        </p:attrNameLst>
                                      </p:cBhvr>
                                      <p:to>
                                        <p:strVal val="visible"/>
                                      </p:to>
                                    </p:set>
                                    <p:anim calcmode="lin" valueType="num">
                                      <p:cBhvr additive="base">
                                        <p:cTn id="19" dur="1000" fill="hold"/>
                                        <p:tgtEl>
                                          <p:spTgt spid="22324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23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3244">
                                            <p:txEl>
                                              <p:pRg st="3" end="3"/>
                                            </p:txEl>
                                          </p:spTgt>
                                        </p:tgtEl>
                                        <p:attrNameLst>
                                          <p:attrName>style.visibility</p:attrName>
                                        </p:attrNameLst>
                                      </p:cBhvr>
                                      <p:to>
                                        <p:strVal val="visible"/>
                                      </p:to>
                                    </p:set>
                                    <p:anim calcmode="lin" valueType="num">
                                      <p:cBhvr additive="base">
                                        <p:cTn id="25" dur="1000" fill="hold"/>
                                        <p:tgtEl>
                                          <p:spTgt spid="22324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23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3244">
                                            <p:txEl>
                                              <p:pRg st="4" end="4"/>
                                            </p:txEl>
                                          </p:spTgt>
                                        </p:tgtEl>
                                        <p:attrNameLst>
                                          <p:attrName>style.visibility</p:attrName>
                                        </p:attrNameLst>
                                      </p:cBhvr>
                                      <p:to>
                                        <p:strVal val="visible"/>
                                      </p:to>
                                    </p:set>
                                    <p:anim calcmode="lin" valueType="num">
                                      <p:cBhvr additive="base">
                                        <p:cTn id="31" dur="1000" fill="hold"/>
                                        <p:tgtEl>
                                          <p:spTgt spid="22324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23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3244">
                                            <p:txEl>
                                              <p:pRg st="5" end="5"/>
                                            </p:txEl>
                                          </p:spTgt>
                                        </p:tgtEl>
                                        <p:attrNameLst>
                                          <p:attrName>style.visibility</p:attrName>
                                        </p:attrNameLst>
                                      </p:cBhvr>
                                      <p:to>
                                        <p:strVal val="visible"/>
                                      </p:to>
                                    </p:set>
                                    <p:anim calcmode="lin" valueType="num">
                                      <p:cBhvr additive="base">
                                        <p:cTn id="37" dur="1000" fill="hold"/>
                                        <p:tgtEl>
                                          <p:spTgt spid="223244">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2324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560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560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9704" name="Rectangle 10"/>
          <p:cNvSpPr>
            <a:spLocks noGrp="1" noChangeArrowheads="1"/>
          </p:cNvSpPr>
          <p:nvPr>
            <p:ph type="title"/>
            <p:custDataLst>
              <p:tags r:id="rId5"/>
            </p:custDataLst>
          </p:nvPr>
        </p:nvSpPr>
        <p:spPr>
          <a:xfrm>
            <a:off x="228600" y="128588"/>
            <a:ext cx="8686800" cy="1243012"/>
          </a:xfrm>
        </p:spPr>
        <p:txBody>
          <a:bodyPr>
            <a:normAutofit/>
          </a:bodyPr>
          <a:lstStyle/>
          <a:p>
            <a:pPr eaLnBrk="1" hangingPunct="1">
              <a:defRPr/>
            </a:pPr>
            <a:r>
              <a:rPr lang="en-US" sz="4000" b="1" dirty="0">
                <a:solidFill>
                  <a:srgbClr val="658237"/>
                </a:solidFill>
                <a:latin typeface="Arial" panose="020B0604020202020204" pitchFamily="34" charset="0"/>
                <a:cs typeface="Arial" panose="020B0604020202020204" pitchFamily="34" charset="0"/>
              </a:rPr>
              <a:t>Termination</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and </a:t>
            </a:r>
            <a:r>
              <a:rPr lang="en-US" sz="4000" b="1" dirty="0">
                <a:solidFill>
                  <a:srgbClr val="658237"/>
                </a:solidFill>
                <a:latin typeface="Arial" panose="020B0604020202020204" pitchFamily="34" charset="0"/>
                <a:cs typeface="Arial" panose="020B0604020202020204" pitchFamily="34" charset="0"/>
              </a:rPr>
              <a:t>Retirement</a:t>
            </a:r>
            <a:r>
              <a:rPr lang="en-US" sz="4000" dirty="0">
                <a:latin typeface="Arial" panose="020B0604020202020204" pitchFamily="34" charset="0"/>
                <a:cs typeface="Arial" panose="020B0604020202020204" pitchFamily="34" charset="0"/>
              </a:rPr>
              <a:t> options</a:t>
            </a:r>
            <a:endParaRPr lang="en-CA" sz="4000" dirty="0">
              <a:latin typeface="Arial" panose="020B0604020202020204" pitchFamily="34" charset="0"/>
              <a:cs typeface="Arial" panose="020B0604020202020204" pitchFamily="34" charset="0"/>
            </a:endParaRPr>
          </a:p>
        </p:txBody>
      </p:sp>
      <p:sp>
        <p:nvSpPr>
          <p:cNvPr id="25609" name="Rectangle 11"/>
          <p:cNvSpPr>
            <a:spLocks noGrp="1" noChangeArrowheads="1"/>
          </p:cNvSpPr>
          <p:nvPr>
            <p:ph type="body" idx="1"/>
            <p:custDataLst>
              <p:tags r:id="rId6"/>
            </p:custDataLst>
          </p:nvPr>
        </p:nvSpPr>
        <p:spPr>
          <a:xfrm>
            <a:off x="1471613" y="2133600"/>
            <a:ext cx="6834187" cy="3352800"/>
          </a:xfrm>
          <a:noFill/>
        </p:spPr>
        <p:txBody>
          <a:bodyPr/>
          <a:lstStyle/>
          <a:p>
            <a:pPr eaLnBrk="1" hangingPunct="1">
              <a:buFont typeface="Times" pitchFamily="18" charset="0"/>
              <a:buNone/>
            </a:pPr>
            <a:r>
              <a:rPr lang="en-US" sz="2400" dirty="0">
                <a:latin typeface="Arial" panose="020B0604020202020204" pitchFamily="34" charset="0"/>
                <a:cs typeface="Arial" panose="020B0604020202020204" pitchFamily="34" charset="0"/>
              </a:rPr>
              <a:t>At the point of Termination/Retirement:</a:t>
            </a:r>
          </a:p>
          <a:p>
            <a:pPr eaLnBrk="1" hangingPunct="1">
              <a:buFontTx/>
              <a:buChar char="•"/>
            </a:pPr>
            <a:r>
              <a:rPr lang="en-US" sz="2400" dirty="0">
                <a:latin typeface="Arial" panose="020B0604020202020204" pitchFamily="34" charset="0"/>
                <a:cs typeface="Arial" panose="020B0604020202020204" pitchFamily="34" charset="0"/>
              </a:rPr>
              <a:t>You will be mailed a package that outlines your various options</a:t>
            </a:r>
          </a:p>
          <a:p>
            <a:pPr eaLnBrk="1" hangingPunct="1">
              <a:buFontTx/>
              <a:buChar char="•"/>
            </a:pPr>
            <a:r>
              <a:rPr lang="en-US" sz="2400" dirty="0">
                <a:latin typeface="Arial" panose="020B0604020202020204" pitchFamily="34" charset="0"/>
                <a:cs typeface="Arial" panose="020B0604020202020204" pitchFamily="34" charset="0"/>
              </a:rPr>
              <a:t>If we don’t hear from you within 90 days after termination/retirement your account will be automatically transferred to a personal account in  the Group Choices Plan </a:t>
            </a:r>
            <a:endParaRPr lang="en-US" sz="2400" i="1" dirty="0">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144765582"/>
      </p:ext>
    </p:extLst>
  </p:cSld>
  <p:clrMapOvr>
    <a:masterClrMapping/>
  </p:clrMapOvr>
  <mc:AlternateContent xmlns:mc="http://schemas.openxmlformats.org/markup-compatibility/2006" xmlns:p14="http://schemas.microsoft.com/office/powerpoint/2010/main">
    <mc:Choice Requires="p14">
      <p:transition spd="slow" p14:dur="2000" advTm="88572"/>
    </mc:Choice>
    <mc:Fallback xmlns="">
      <p:transition spd="slow" advTm="8857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27654"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7655"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28575" y="3048000"/>
            <a:ext cx="8963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Getting Started</a:t>
            </a:r>
          </a:p>
        </p:txBody>
      </p:sp>
      <p:pic>
        <p:nvPicPr>
          <p:cNvPr id="27657" name="Picture 10"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10147772"/>
      </p:ext>
    </p:extLst>
  </p:cSld>
  <p:clrMapOvr>
    <a:masterClrMapping/>
  </p:clrMapOvr>
  <mc:AlternateContent xmlns:mc="http://schemas.openxmlformats.org/markup-compatibility/2006" xmlns:p14="http://schemas.microsoft.com/office/powerpoint/2010/main">
    <mc:Choice Requires="p14">
      <p:transition spd="slow" p14:dur="2000" advTm="2042"/>
    </mc:Choice>
    <mc:Fallback xmlns="">
      <p:transition spd="slow" advTm="204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867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8676" name="Rectangle 10"/>
          <p:cNvSpPr>
            <a:spLocks noChangeArrowheads="1"/>
          </p:cNvSpPr>
          <p:nvPr>
            <p:custDataLst>
              <p:tags r:id="rId4"/>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28680" name="Picture 6"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pic>
        <p:nvPicPr>
          <p:cNvPr id="28682" name="Picture 11" descr="threep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1600200"/>
            <a:ext cx="8077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8" name="Rectangle 12"/>
          <p:cNvSpPr>
            <a:spLocks noGrp="1" noChangeArrowheads="1"/>
          </p:cNvSpPr>
          <p:nvPr>
            <p:ph type="body" idx="1"/>
            <p:custDataLst>
              <p:tags r:id="rId6"/>
            </p:custDataLst>
          </p:nvPr>
        </p:nvSpPr>
        <p:spPr>
          <a:xfrm>
            <a:off x="1295400" y="3820064"/>
            <a:ext cx="7667625" cy="2961736"/>
          </a:xfrm>
          <a:noFill/>
        </p:spPr>
        <p:txBody>
          <a:bodyPr>
            <a:normAutofit/>
          </a:bodyPr>
          <a:lstStyle/>
          <a:p>
            <a:pPr eaLnBrk="1" hangingPunct="1"/>
            <a:r>
              <a:rPr lang="en-US" sz="2400" b="1" dirty="0">
                <a:latin typeface="Arial" panose="020B0604020202020204" pitchFamily="34" charset="0"/>
                <a:cs typeface="Arial" panose="020B0604020202020204" pitchFamily="34" charset="0"/>
              </a:rPr>
              <a:t>my savings</a:t>
            </a:r>
            <a:r>
              <a:rPr lang="en-US" sz="2400" dirty="0">
                <a:latin typeface="Arial" panose="020B0604020202020204" pitchFamily="34" charset="0"/>
                <a:cs typeface="Arial" panose="020B0604020202020204" pitchFamily="34" charset="0"/>
              </a:rPr>
              <a:t> Group RRSP, DPSP &amp; TFSA Employee Enrolment Guide</a:t>
            </a:r>
          </a:p>
          <a:p>
            <a:pPr eaLnBrk="1" hangingPunct="1"/>
            <a:r>
              <a:rPr lang="en-US" sz="2400" dirty="0">
                <a:latin typeface="Arial" panose="020B0604020202020204" pitchFamily="34" charset="0"/>
                <a:cs typeface="Arial" panose="020B0604020202020204" pitchFamily="34" charset="0"/>
              </a:rPr>
              <a:t>Complete and submit signed enrolment form(s) to your employer</a:t>
            </a:r>
          </a:p>
          <a:p>
            <a:pPr eaLnBrk="1" hangingPunct="1"/>
            <a:r>
              <a:rPr lang="en-US" sz="2400" dirty="0">
                <a:latin typeface="Arial" panose="020B0604020202020204" pitchFamily="34" charset="0"/>
                <a:cs typeface="Arial" panose="020B0604020202020204" pitchFamily="34" charset="0"/>
              </a:rPr>
              <a:t>That’s it! </a:t>
            </a:r>
            <a:r>
              <a:rPr lang="en-US" sz="2400" b="1" dirty="0">
                <a:latin typeface="Arial" panose="020B0604020202020204" pitchFamily="34" charset="0"/>
                <a:cs typeface="Arial" panose="020B0604020202020204" pitchFamily="34" charset="0"/>
              </a:rPr>
              <a:t>my savings </a:t>
            </a:r>
            <a:r>
              <a:rPr lang="en-US" sz="2400" dirty="0">
                <a:latin typeface="Arial" panose="020B0604020202020204" pitchFamily="34" charset="0"/>
                <a:cs typeface="Arial" panose="020B0604020202020204" pitchFamily="34" charset="0"/>
              </a:rPr>
              <a:t>has been designed to make this entire process ‘quick and easy’.</a:t>
            </a:r>
          </a:p>
        </p:txBody>
      </p:sp>
      <p:sp>
        <p:nvSpPr>
          <p:cNvPr id="10" name="Rectangle 9"/>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52393624"/>
      </p:ext>
    </p:extLst>
  </p:cSld>
  <p:clrMapOvr>
    <a:masterClrMapping/>
  </p:clrMapOvr>
  <mc:AlternateContent xmlns:mc="http://schemas.openxmlformats.org/markup-compatibility/2006" xmlns:p14="http://schemas.microsoft.com/office/powerpoint/2010/main">
    <mc:Choice Requires="p14">
      <p:transition spd="slow" p14:dur="2000" advTm="74076"/>
    </mc:Choice>
    <mc:Fallback xmlns="">
      <p:transition spd="slow" advTm="7407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4268">
                                            <p:txEl>
                                              <p:pRg st="0" end="0"/>
                                            </p:txEl>
                                          </p:spTgt>
                                        </p:tgtEl>
                                        <p:attrNameLst>
                                          <p:attrName>style.visibility</p:attrName>
                                        </p:attrNameLst>
                                      </p:cBhvr>
                                      <p:to>
                                        <p:strVal val="visible"/>
                                      </p:to>
                                    </p:set>
                                    <p:anim calcmode="lin" valueType="num">
                                      <p:cBhvr additive="base">
                                        <p:cTn id="7" dur="1000" fill="hold"/>
                                        <p:tgtEl>
                                          <p:spTgt spid="22426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4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4268">
                                            <p:txEl>
                                              <p:pRg st="1" end="1"/>
                                            </p:txEl>
                                          </p:spTgt>
                                        </p:tgtEl>
                                        <p:attrNameLst>
                                          <p:attrName>style.visibility</p:attrName>
                                        </p:attrNameLst>
                                      </p:cBhvr>
                                      <p:to>
                                        <p:strVal val="visible"/>
                                      </p:to>
                                    </p:set>
                                    <p:anim calcmode="lin" valueType="num">
                                      <p:cBhvr additive="base">
                                        <p:cTn id="13" dur="1000" fill="hold"/>
                                        <p:tgtEl>
                                          <p:spTgt spid="22426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4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24268">
                                            <p:txEl>
                                              <p:pRg st="2" end="2"/>
                                            </p:txEl>
                                          </p:spTgt>
                                        </p:tgtEl>
                                        <p:attrNameLst>
                                          <p:attrName>style.visibility</p:attrName>
                                        </p:attrNameLst>
                                      </p:cBhvr>
                                      <p:to>
                                        <p:strVal val="visible"/>
                                      </p:to>
                                    </p:set>
                                    <p:anim calcmode="lin" valueType="num">
                                      <p:cBhvr additive="base">
                                        <p:cTn id="19" dur="1000" fill="hold"/>
                                        <p:tgtEl>
                                          <p:spTgt spid="22426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4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8"/>
          <p:cNvSpPr>
            <a:spLocks noChangeArrowheads="1"/>
          </p:cNvSpPr>
          <p:nvPr>
            <p:custDataLst>
              <p:tags r:id="rId2"/>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9700"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29704"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22B79523-B8C0-318E-C50A-FEA1893B1FCC}"/>
              </a:ext>
            </a:extLst>
          </p:cNvPr>
          <p:cNvPicPr>
            <a:picLocks noChangeAspect="1"/>
          </p:cNvPicPr>
          <p:nvPr/>
        </p:nvPicPr>
        <p:blipFill>
          <a:blip r:embed="rId9"/>
          <a:stretch>
            <a:fillRect/>
          </a:stretch>
        </p:blipFill>
        <p:spPr>
          <a:xfrm>
            <a:off x="1676400" y="1676400"/>
            <a:ext cx="4429664" cy="5076769"/>
          </a:xfrm>
          <a:prstGeom prst="rect">
            <a:avLst/>
          </a:prstGeom>
        </p:spPr>
      </p:pic>
    </p:spTree>
    <p:custDataLst>
      <p:tags r:id="rId1"/>
    </p:custDataLst>
    <p:extLst>
      <p:ext uri="{BB962C8B-B14F-4D97-AF65-F5344CB8AC3E}">
        <p14:creationId xmlns:p14="http://schemas.microsoft.com/office/powerpoint/2010/main" val="4198131276"/>
      </p:ext>
    </p:extLst>
  </p:cSld>
  <p:clrMapOvr>
    <a:masterClrMapping/>
  </p:clrMapOvr>
  <mc:AlternateContent xmlns:mc="http://schemas.openxmlformats.org/markup-compatibility/2006" xmlns:p14="http://schemas.microsoft.com/office/powerpoint/2010/main">
    <mc:Choice Requires="p14">
      <p:transition spd="slow" p14:dur="2000" advTm="50923"/>
    </mc:Choice>
    <mc:Fallback xmlns="">
      <p:transition spd="slow" advTm="509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8"/>
          <p:cNvSpPr>
            <a:spLocks noChangeArrowheads="1"/>
          </p:cNvSpPr>
          <p:nvPr>
            <p:custDataLst>
              <p:tags r:id="rId2"/>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Regular" charset="0"/>
              <a:ea typeface="+mn-ea"/>
              <a:cs typeface="+mn-cs"/>
            </a:endParaRPr>
          </a:p>
        </p:txBody>
      </p:sp>
      <p:sp>
        <p:nvSpPr>
          <p:cNvPr id="29700"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Regular" charset="0"/>
              <a:ea typeface="+mn-ea"/>
              <a:cs typeface="+mn-cs"/>
            </a:endParaRPr>
          </a:p>
        </p:txBody>
      </p:sp>
      <p:pic>
        <p:nvPicPr>
          <p:cNvPr id="29704"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Regular" charset="0"/>
              <a:ea typeface="Arial Regular" charset="0"/>
              <a:cs typeface="+mn-cs"/>
            </a:endParaRPr>
          </a:p>
        </p:txBody>
      </p:sp>
      <p:pic>
        <p:nvPicPr>
          <p:cNvPr id="3" name="Picture 2">
            <a:extLst>
              <a:ext uri="{FF2B5EF4-FFF2-40B4-BE49-F238E27FC236}">
                <a16:creationId xmlns:a16="http://schemas.microsoft.com/office/drawing/2014/main" id="{0355BD99-9076-EE72-8514-B8F2C9D236C4}"/>
              </a:ext>
            </a:extLst>
          </p:cNvPr>
          <p:cNvPicPr>
            <a:picLocks noChangeAspect="1"/>
          </p:cNvPicPr>
          <p:nvPr/>
        </p:nvPicPr>
        <p:blipFill>
          <a:blip r:embed="rId9"/>
          <a:stretch>
            <a:fillRect/>
          </a:stretch>
        </p:blipFill>
        <p:spPr>
          <a:xfrm>
            <a:off x="1049867" y="2583628"/>
            <a:ext cx="7913158" cy="3056995"/>
          </a:xfrm>
          <a:prstGeom prst="rect">
            <a:avLst/>
          </a:prstGeom>
        </p:spPr>
      </p:pic>
    </p:spTree>
    <p:custDataLst>
      <p:tags r:id="rId1"/>
    </p:custDataLst>
    <p:extLst>
      <p:ext uri="{BB962C8B-B14F-4D97-AF65-F5344CB8AC3E}">
        <p14:creationId xmlns:p14="http://schemas.microsoft.com/office/powerpoint/2010/main" val="3773791786"/>
      </p:ext>
    </p:extLst>
  </p:cSld>
  <p:clrMapOvr>
    <a:masterClrMapping/>
  </p:clrMapOvr>
  <mc:AlternateContent xmlns:mc="http://schemas.openxmlformats.org/markup-compatibility/2006" xmlns:p14="http://schemas.microsoft.com/office/powerpoint/2010/main">
    <mc:Choice Requires="p14">
      <p:transition spd="slow" p14:dur="2000" advTm="10233"/>
    </mc:Choice>
    <mc:Fallback xmlns="">
      <p:transition spd="slow" advTm="102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8"/>
          <p:cNvSpPr>
            <a:spLocks noChangeArrowheads="1"/>
          </p:cNvSpPr>
          <p:nvPr>
            <p:custDataLst>
              <p:tags r:id="rId2"/>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31748"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31752"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2ACDE089-0F2B-6AE6-D057-7D8783FA845E}"/>
              </a:ext>
            </a:extLst>
          </p:cNvPr>
          <p:cNvPicPr>
            <a:picLocks noChangeAspect="1"/>
          </p:cNvPicPr>
          <p:nvPr/>
        </p:nvPicPr>
        <p:blipFill>
          <a:blip r:embed="rId9"/>
          <a:stretch>
            <a:fillRect/>
          </a:stretch>
        </p:blipFill>
        <p:spPr>
          <a:xfrm>
            <a:off x="1433512" y="1935163"/>
            <a:ext cx="6276975" cy="4038600"/>
          </a:xfrm>
          <a:prstGeom prst="rect">
            <a:avLst/>
          </a:prstGeom>
        </p:spPr>
      </p:pic>
    </p:spTree>
    <p:custDataLst>
      <p:tags r:id="rId1"/>
    </p:custDataLst>
    <p:extLst>
      <p:ext uri="{BB962C8B-B14F-4D97-AF65-F5344CB8AC3E}">
        <p14:creationId xmlns:p14="http://schemas.microsoft.com/office/powerpoint/2010/main" val="2715352993"/>
      </p:ext>
    </p:extLst>
  </p:cSld>
  <p:clrMapOvr>
    <a:masterClrMapping/>
  </p:clrMapOvr>
  <mc:AlternateContent xmlns:mc="http://schemas.openxmlformats.org/markup-compatibility/2006" xmlns:p14="http://schemas.microsoft.com/office/powerpoint/2010/main">
    <mc:Choice Requires="p14">
      <p:transition spd="slow" p14:dur="2000" advTm="34326"/>
    </mc:Choice>
    <mc:Fallback xmlns="">
      <p:transition spd="slow" advTm="3432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8"/>
          <p:cNvSpPr>
            <a:spLocks noChangeArrowheads="1"/>
          </p:cNvSpPr>
          <p:nvPr>
            <p:custDataLst>
              <p:tags r:id="rId2"/>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32772"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32776"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8845BBCE-F2E2-5AC4-5A3E-CE63B566C433}"/>
              </a:ext>
            </a:extLst>
          </p:cNvPr>
          <p:cNvPicPr>
            <a:picLocks noChangeAspect="1"/>
          </p:cNvPicPr>
          <p:nvPr/>
        </p:nvPicPr>
        <p:blipFill>
          <a:blip r:embed="rId9"/>
          <a:stretch>
            <a:fillRect/>
          </a:stretch>
        </p:blipFill>
        <p:spPr>
          <a:xfrm>
            <a:off x="1219200" y="1854469"/>
            <a:ext cx="6400800" cy="4248150"/>
          </a:xfrm>
          <a:prstGeom prst="rect">
            <a:avLst/>
          </a:prstGeom>
        </p:spPr>
      </p:pic>
    </p:spTree>
    <p:custDataLst>
      <p:tags r:id="rId1"/>
    </p:custDataLst>
    <p:extLst>
      <p:ext uri="{BB962C8B-B14F-4D97-AF65-F5344CB8AC3E}">
        <p14:creationId xmlns:p14="http://schemas.microsoft.com/office/powerpoint/2010/main" val="212891145"/>
      </p:ext>
    </p:extLst>
  </p:cSld>
  <p:clrMapOvr>
    <a:masterClrMapping/>
  </p:clrMapOvr>
  <mc:AlternateContent xmlns:mc="http://schemas.openxmlformats.org/markup-compatibility/2006" xmlns:p14="http://schemas.microsoft.com/office/powerpoint/2010/main">
    <mc:Choice Requires="p14">
      <p:transition spd="slow" p14:dur="2000" advTm="29880"/>
    </mc:Choice>
    <mc:Fallback xmlns="">
      <p:transition spd="slow" advTm="298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512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512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11272" name="Rectangle 10"/>
          <p:cNvSpPr>
            <a:spLocks noGrp="1" noChangeArrowheads="1"/>
          </p:cNvSpPr>
          <p:nvPr>
            <p:ph type="title"/>
            <p:custDataLst>
              <p:tags r:id="rId5"/>
            </p:custDataLst>
          </p:nvPr>
        </p:nvSpPr>
        <p:spPr>
          <a:xfrm>
            <a:off x="457200" y="152400"/>
            <a:ext cx="8305800" cy="1243013"/>
          </a:xfrm>
        </p:spPr>
        <p:txBody>
          <a:bodyPr/>
          <a:lstStyle/>
          <a:p>
            <a:pPr eaLnBrk="1" hangingPunct="1">
              <a:defRPr/>
            </a:pPr>
            <a:r>
              <a:rPr lang="en-US" sz="4000" dirty="0">
                <a:latin typeface="Arial" panose="020B0604020202020204" pitchFamily="34" charset="0"/>
                <a:cs typeface="Arial" panose="020B0604020202020204" pitchFamily="34" charset="0"/>
              </a:rPr>
              <a:t>Your responsibilities under this plan</a:t>
            </a:r>
            <a:endParaRPr lang="en-CA" sz="4000" dirty="0">
              <a:latin typeface="Arial" panose="020B0604020202020204" pitchFamily="34" charset="0"/>
              <a:cs typeface="Arial" panose="020B0604020202020204" pitchFamily="34" charset="0"/>
            </a:endParaRPr>
          </a:p>
        </p:txBody>
      </p:sp>
      <p:sp>
        <p:nvSpPr>
          <p:cNvPr id="216075" name="Rectangle 11"/>
          <p:cNvSpPr>
            <a:spLocks noGrp="1" noChangeArrowheads="1"/>
          </p:cNvSpPr>
          <p:nvPr>
            <p:ph type="body" idx="1"/>
            <p:custDataLst>
              <p:tags r:id="rId6"/>
            </p:custDataLst>
          </p:nvPr>
        </p:nvSpPr>
        <p:spPr>
          <a:xfrm>
            <a:off x="1143000" y="1828800"/>
            <a:ext cx="7772400" cy="4648200"/>
          </a:xfrm>
        </p:spPr>
        <p:txBody>
          <a:bodyPr>
            <a:normAutofit fontScale="70000" lnSpcReduction="20000"/>
          </a:bodyPr>
          <a:lstStyle/>
          <a:p>
            <a:pPr marL="0" indent="0" eaLnBrk="1" hangingPunct="1">
              <a:buFont typeface="Times" pitchFamily="18" charset="0"/>
              <a:buNone/>
              <a:defRPr/>
            </a:pPr>
            <a:r>
              <a:rPr lang="en-US" dirty="0">
                <a:latin typeface="Arial" panose="020B0604020202020204" pitchFamily="34" charset="0"/>
                <a:cs typeface="Arial" panose="020B0604020202020204" pitchFamily="34" charset="0"/>
              </a:rPr>
              <a:t>As a member of a group retirement savings plan with more than one investment option, you are responsible for:</a:t>
            </a:r>
          </a:p>
          <a:p>
            <a:pPr marL="0" indent="0" eaLnBrk="1" hangingPunct="1">
              <a:buFont typeface="Times" pitchFamily="18" charset="0"/>
              <a:buNone/>
              <a:defRPr/>
            </a:pPr>
            <a:endParaRPr lang="en-US" dirty="0">
              <a:latin typeface="Arial" panose="020B0604020202020204" pitchFamily="34" charset="0"/>
              <a:cs typeface="Arial" panose="020B0604020202020204" pitchFamily="34" charset="0"/>
            </a:endParaRPr>
          </a:p>
          <a:p>
            <a:pPr eaLnBrk="1" hangingPunct="1">
              <a:defRPr/>
            </a:pPr>
            <a:r>
              <a:rPr lang="en-US" dirty="0">
                <a:latin typeface="Arial" panose="020B0604020202020204" pitchFamily="34" charset="0"/>
                <a:cs typeface="Arial" panose="020B0604020202020204" pitchFamily="34" charset="0"/>
              </a:rPr>
              <a:t>Making sure you understand how your plan works.</a:t>
            </a:r>
          </a:p>
          <a:p>
            <a:pPr eaLnBrk="1" hangingPunct="1">
              <a:defRPr/>
            </a:pPr>
            <a:r>
              <a:rPr lang="en-US" dirty="0">
                <a:latin typeface="Arial" panose="020B0604020202020204" pitchFamily="34" charset="0"/>
                <a:cs typeface="Arial" panose="020B0604020202020204" pitchFamily="34" charset="0"/>
              </a:rPr>
              <a:t>Taking advantage of the information and tools available to make your investment decisions.</a:t>
            </a:r>
          </a:p>
          <a:p>
            <a:pPr eaLnBrk="1" hangingPunct="1">
              <a:defRPr/>
            </a:pPr>
            <a:r>
              <a:rPr lang="en-US" dirty="0">
                <a:latin typeface="Arial" panose="020B0604020202020204" pitchFamily="34" charset="0"/>
                <a:cs typeface="Arial" panose="020B0604020202020204" pitchFamily="34" charset="0"/>
              </a:rPr>
              <a:t>Taking advantage of the investment advisory services of a plan advisor if available.</a:t>
            </a:r>
          </a:p>
          <a:p>
            <a:pPr eaLnBrk="1" hangingPunct="1">
              <a:defRPr/>
            </a:pPr>
            <a:r>
              <a:rPr lang="en-US" dirty="0">
                <a:latin typeface="Arial" panose="020B0604020202020204" pitchFamily="34" charset="0"/>
                <a:cs typeface="Arial" panose="020B0604020202020204" pitchFamily="34" charset="0"/>
              </a:rPr>
              <a:t>Making actual investment decisions.</a:t>
            </a:r>
          </a:p>
          <a:p>
            <a:pPr eaLnBrk="1" hangingPunct="1">
              <a:defRPr/>
            </a:pPr>
            <a:r>
              <a:rPr lang="en-US" dirty="0">
                <a:latin typeface="Arial" panose="020B0604020202020204" pitchFamily="34" charset="0"/>
                <a:cs typeface="Arial" panose="020B0604020202020204" pitchFamily="34" charset="0"/>
              </a:rPr>
              <a:t>Determining how much you will contribute to your plan.</a:t>
            </a:r>
          </a:p>
          <a:p>
            <a:pPr eaLnBrk="1" hangingPunct="1">
              <a:defRPr/>
            </a:pPr>
            <a:r>
              <a:rPr lang="en-US" dirty="0">
                <a:latin typeface="Arial" panose="020B0604020202020204" pitchFamily="34" charset="0"/>
                <a:cs typeface="Arial" panose="020B0604020202020204" pitchFamily="34" charset="0"/>
              </a:rPr>
              <a:t>Checking to see how your investments are performing. </a:t>
            </a:r>
          </a:p>
          <a:p>
            <a:pPr eaLnBrk="1" hangingPunct="1">
              <a:defRPr/>
            </a:pPr>
            <a:r>
              <a:rPr lang="en-US" dirty="0">
                <a:latin typeface="Arial" panose="020B0604020202020204" pitchFamily="34" charset="0"/>
                <a:cs typeface="Arial" panose="020B0604020202020204" pitchFamily="34" charset="0"/>
              </a:rPr>
              <a:t>Revising your investment strategy if personal circumstances change.</a:t>
            </a:r>
          </a:p>
          <a:p>
            <a:pPr marL="0" indent="0" eaLnBrk="1" hangingPunct="1">
              <a:lnSpc>
                <a:spcPct val="90000"/>
              </a:lnSpc>
              <a:buClr>
                <a:schemeClr val="tx1"/>
              </a:buClr>
              <a:buNone/>
              <a:defRPr/>
            </a:pPr>
            <a:endParaRPr lang="en-CA" sz="1600" dirty="0"/>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902947963"/>
      </p:ext>
    </p:extLst>
  </p:cSld>
  <p:clrMapOvr>
    <a:masterClrMapping/>
  </p:clrMapOvr>
  <mc:AlternateContent xmlns:mc="http://schemas.openxmlformats.org/markup-compatibility/2006" xmlns:p14="http://schemas.microsoft.com/office/powerpoint/2010/main">
    <mc:Choice Requires="p14">
      <p:transition p14:dur="10" advTm="44367"/>
    </mc:Choice>
    <mc:Fallback xmlns="">
      <p:transition advTm="4436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6075">
                                            <p:txEl>
                                              <p:pRg st="0" end="0"/>
                                            </p:txEl>
                                          </p:spTgt>
                                        </p:tgtEl>
                                        <p:attrNameLst>
                                          <p:attrName>style.visibility</p:attrName>
                                        </p:attrNameLst>
                                      </p:cBhvr>
                                      <p:to>
                                        <p:strVal val="visible"/>
                                      </p:to>
                                    </p:set>
                                    <p:anim calcmode="lin" valueType="num">
                                      <p:cBhvr additive="base">
                                        <p:cTn id="7" dur="500" fill="hold"/>
                                        <p:tgtEl>
                                          <p:spTgt spid="216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6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6075">
                                            <p:txEl>
                                              <p:pRg st="2" end="2"/>
                                            </p:txEl>
                                          </p:spTgt>
                                        </p:tgtEl>
                                        <p:attrNameLst>
                                          <p:attrName>style.visibility</p:attrName>
                                        </p:attrNameLst>
                                      </p:cBhvr>
                                      <p:to>
                                        <p:strVal val="visible"/>
                                      </p:to>
                                    </p:set>
                                    <p:anim calcmode="lin" valueType="num">
                                      <p:cBhvr additive="base">
                                        <p:cTn id="13" dur="500" fill="hold"/>
                                        <p:tgtEl>
                                          <p:spTgt spid="2160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6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6075">
                                            <p:txEl>
                                              <p:pRg st="3" end="3"/>
                                            </p:txEl>
                                          </p:spTgt>
                                        </p:tgtEl>
                                        <p:attrNameLst>
                                          <p:attrName>style.visibility</p:attrName>
                                        </p:attrNameLst>
                                      </p:cBhvr>
                                      <p:to>
                                        <p:strVal val="visible"/>
                                      </p:to>
                                    </p:set>
                                    <p:anim calcmode="lin" valueType="num">
                                      <p:cBhvr additive="base">
                                        <p:cTn id="19" dur="500" fill="hold"/>
                                        <p:tgtEl>
                                          <p:spTgt spid="21607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6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6075">
                                            <p:txEl>
                                              <p:pRg st="4" end="4"/>
                                            </p:txEl>
                                          </p:spTgt>
                                        </p:tgtEl>
                                        <p:attrNameLst>
                                          <p:attrName>style.visibility</p:attrName>
                                        </p:attrNameLst>
                                      </p:cBhvr>
                                      <p:to>
                                        <p:strVal val="visible"/>
                                      </p:to>
                                    </p:set>
                                    <p:anim calcmode="lin" valueType="num">
                                      <p:cBhvr additive="base">
                                        <p:cTn id="25" dur="500" fill="hold"/>
                                        <p:tgtEl>
                                          <p:spTgt spid="21607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6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6075">
                                            <p:txEl>
                                              <p:pRg st="5" end="5"/>
                                            </p:txEl>
                                          </p:spTgt>
                                        </p:tgtEl>
                                        <p:attrNameLst>
                                          <p:attrName>style.visibility</p:attrName>
                                        </p:attrNameLst>
                                      </p:cBhvr>
                                      <p:to>
                                        <p:strVal val="visible"/>
                                      </p:to>
                                    </p:set>
                                    <p:anim calcmode="lin" valueType="num">
                                      <p:cBhvr additive="base">
                                        <p:cTn id="31" dur="500" fill="hold"/>
                                        <p:tgtEl>
                                          <p:spTgt spid="21607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6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6075">
                                            <p:txEl>
                                              <p:pRg st="6" end="6"/>
                                            </p:txEl>
                                          </p:spTgt>
                                        </p:tgtEl>
                                        <p:attrNameLst>
                                          <p:attrName>style.visibility</p:attrName>
                                        </p:attrNameLst>
                                      </p:cBhvr>
                                      <p:to>
                                        <p:strVal val="visible"/>
                                      </p:to>
                                    </p:set>
                                    <p:anim calcmode="lin" valueType="num">
                                      <p:cBhvr additive="base">
                                        <p:cTn id="37" dur="500" fill="hold"/>
                                        <p:tgtEl>
                                          <p:spTgt spid="21607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6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6075">
                                            <p:txEl>
                                              <p:pRg st="7" end="7"/>
                                            </p:txEl>
                                          </p:spTgt>
                                        </p:tgtEl>
                                        <p:attrNameLst>
                                          <p:attrName>style.visibility</p:attrName>
                                        </p:attrNameLst>
                                      </p:cBhvr>
                                      <p:to>
                                        <p:strVal val="visible"/>
                                      </p:to>
                                    </p:set>
                                    <p:anim calcmode="lin" valueType="num">
                                      <p:cBhvr additive="base">
                                        <p:cTn id="43" dur="500" fill="hold"/>
                                        <p:tgtEl>
                                          <p:spTgt spid="21607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6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6075">
                                            <p:txEl>
                                              <p:pRg st="8" end="8"/>
                                            </p:txEl>
                                          </p:spTgt>
                                        </p:tgtEl>
                                        <p:attrNameLst>
                                          <p:attrName>style.visibility</p:attrName>
                                        </p:attrNameLst>
                                      </p:cBhvr>
                                      <p:to>
                                        <p:strVal val="visible"/>
                                      </p:to>
                                    </p:set>
                                    <p:anim calcmode="lin" valueType="num">
                                      <p:cBhvr additive="base">
                                        <p:cTn id="49" dur="500" fill="hold"/>
                                        <p:tgtEl>
                                          <p:spTgt spid="21607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6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custDataLst>
              <p:tags r:id="rId2"/>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33796"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33800" name="Picture 6"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10" name="Rectangle 9"/>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5E6DCCC0-1E12-BF83-6A2D-3948C0D9099C}"/>
              </a:ext>
            </a:extLst>
          </p:cNvPr>
          <p:cNvPicPr>
            <a:picLocks noChangeAspect="1"/>
          </p:cNvPicPr>
          <p:nvPr/>
        </p:nvPicPr>
        <p:blipFill>
          <a:blip r:embed="rId10"/>
          <a:stretch>
            <a:fillRect/>
          </a:stretch>
        </p:blipFill>
        <p:spPr>
          <a:xfrm>
            <a:off x="1335244" y="1731559"/>
            <a:ext cx="5598956" cy="4852988"/>
          </a:xfrm>
          <a:prstGeom prst="rect">
            <a:avLst/>
          </a:prstGeom>
        </p:spPr>
      </p:pic>
      <p:sp>
        <p:nvSpPr>
          <p:cNvPr id="2" name="TextBox 1">
            <a:extLst>
              <a:ext uri="{FF2B5EF4-FFF2-40B4-BE49-F238E27FC236}">
                <a16:creationId xmlns:a16="http://schemas.microsoft.com/office/drawing/2014/main" id="{B0CB5C0D-D185-BC79-A040-BB28FE63B627}"/>
              </a:ext>
            </a:extLst>
          </p:cNvPr>
          <p:cNvSpPr txBox="1">
            <a:spLocks noChangeArrowheads="1"/>
          </p:cNvSpPr>
          <p:nvPr>
            <p:custDataLst>
              <p:tags r:id="rId6"/>
            </p:custDataLst>
          </p:nvPr>
        </p:nvSpPr>
        <p:spPr bwMode="auto">
          <a:xfrm>
            <a:off x="2763834" y="6012061"/>
            <a:ext cx="13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r>
              <a:rPr lang="en-US" sz="1400" dirty="0">
                <a:solidFill>
                  <a:srgbClr val="C00000"/>
                </a:solidFill>
                <a:latin typeface="Arial Regular" charset="0"/>
                <a:ea typeface="Arial Regular" charset="0"/>
              </a:rPr>
              <a:t>ABC Company</a:t>
            </a:r>
            <a:endParaRPr lang="en-CA" sz="1400" dirty="0">
              <a:solidFill>
                <a:srgbClr val="C00000"/>
              </a:solidFill>
              <a:latin typeface="Arial Regular" charset="0"/>
              <a:ea typeface="Arial Regular" charset="0"/>
            </a:endParaRPr>
          </a:p>
        </p:txBody>
      </p:sp>
    </p:spTree>
    <p:custDataLst>
      <p:tags r:id="rId1"/>
    </p:custDataLst>
    <p:extLst>
      <p:ext uri="{BB962C8B-B14F-4D97-AF65-F5344CB8AC3E}">
        <p14:creationId xmlns:p14="http://schemas.microsoft.com/office/powerpoint/2010/main" val="500335131"/>
      </p:ext>
    </p:extLst>
  </p:cSld>
  <p:clrMapOvr>
    <a:masterClrMapping/>
  </p:clrMapOvr>
  <mc:AlternateContent xmlns:mc="http://schemas.openxmlformats.org/markup-compatibility/2006" xmlns:p14="http://schemas.microsoft.com/office/powerpoint/2010/main">
    <mc:Choice Requires="p14">
      <p:transition spd="slow" p14:dur="2000" advTm="38012"/>
    </mc:Choice>
    <mc:Fallback xmlns="">
      <p:transition spd="slow" advTm="38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Completion of the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TFSA enrolment form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is necessary if  you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would like to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contribute to the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Tax-Free Savings Account</a:t>
            </a:r>
          </a:p>
        </p:txBody>
      </p:sp>
      <p:sp>
        <p:nvSpPr>
          <p:cNvPr id="34819"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fontAlgn="base">
              <a:spcBef>
                <a:spcPct val="0"/>
              </a:spcBef>
              <a:spcAft>
                <a:spcPct val="60000"/>
              </a:spcAft>
              <a:buClr>
                <a:srgbClr val="FFFFFF"/>
              </a:buClr>
              <a:buSzPct val="75000"/>
              <a:buFont typeface="Arial" charset="0"/>
              <a:buChar char="•"/>
            </a:pPr>
            <a:endParaRPr lang="en-US" dirty="0">
              <a:solidFill>
                <a:srgbClr val="000000"/>
              </a:solidFill>
              <a:latin typeface="Arial Regular" charset="0"/>
            </a:endParaRPr>
          </a:p>
        </p:txBody>
      </p:sp>
      <p:sp>
        <p:nvSpPr>
          <p:cNvPr id="34820" name="Rectangle 10"/>
          <p:cNvSpPr>
            <a:spLocks noChangeArrowheads="1"/>
          </p:cNvSpPr>
          <p:nvPr>
            <p:custDataLst>
              <p:tags r:id="rId4"/>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pPr fontAlgn="base">
              <a:spcBef>
                <a:spcPct val="0"/>
              </a:spcBef>
              <a:spcAft>
                <a:spcPct val="60000"/>
              </a:spcAft>
              <a:buClr>
                <a:srgbClr val="FFFFFF"/>
              </a:buClr>
              <a:buSzPct val="75000"/>
              <a:buFont typeface="Arial" charset="0"/>
              <a:buChar char="•"/>
            </a:pPr>
            <a:endParaRPr lang="en-US" dirty="0">
              <a:solidFill>
                <a:srgbClr val="000000"/>
              </a:solidFill>
              <a:latin typeface="Arial Regular" charset="0"/>
            </a:endParaRPr>
          </a:p>
        </p:txBody>
      </p:sp>
      <p:pic>
        <p:nvPicPr>
          <p:cNvPr id="34824" name="Picture 6"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9" name="Rectangle 8"/>
          <p:cNvSpPr>
            <a:spLocks noChangeArrowheads="1"/>
          </p:cNvSpPr>
          <p:nvPr>
            <p:custDataLst>
              <p:tags r:id="rId6"/>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4" name="Picture 3">
            <a:extLst>
              <a:ext uri="{FF2B5EF4-FFF2-40B4-BE49-F238E27FC236}">
                <a16:creationId xmlns:a16="http://schemas.microsoft.com/office/drawing/2014/main" id="{3A0481B1-0893-6B02-3ABB-8F97C1772C07}"/>
              </a:ext>
            </a:extLst>
          </p:cNvPr>
          <p:cNvPicPr>
            <a:picLocks noChangeAspect="1"/>
          </p:cNvPicPr>
          <p:nvPr/>
        </p:nvPicPr>
        <p:blipFill>
          <a:blip r:embed="rId10"/>
          <a:stretch>
            <a:fillRect/>
          </a:stretch>
        </p:blipFill>
        <p:spPr>
          <a:xfrm>
            <a:off x="1219200" y="1933472"/>
            <a:ext cx="5105400" cy="4732441"/>
          </a:xfrm>
          <a:prstGeom prst="rect">
            <a:avLst/>
          </a:prstGeom>
        </p:spPr>
      </p:pic>
    </p:spTree>
    <p:custDataLst>
      <p:tags r:id="rId1"/>
    </p:custDataLst>
    <p:extLst>
      <p:ext uri="{BB962C8B-B14F-4D97-AF65-F5344CB8AC3E}">
        <p14:creationId xmlns:p14="http://schemas.microsoft.com/office/powerpoint/2010/main" val="1957966683"/>
      </p:ext>
    </p:extLst>
  </p:cSld>
  <p:clrMapOvr>
    <a:masterClrMapping/>
  </p:clrMapOvr>
  <mc:AlternateContent xmlns:mc="http://schemas.openxmlformats.org/markup-compatibility/2006" xmlns:p14="http://schemas.microsoft.com/office/powerpoint/2010/main">
    <mc:Choice Requires="p14">
      <p:transition spd="slow" p14:dur="2000" advTm="40577"/>
    </mc:Choice>
    <mc:Fallback xmlns="">
      <p:transition spd="slow" advTm="4057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5"/>
          <p:cNvSpPr>
            <a:spLocks noChangeArrowheads="1"/>
          </p:cNvSpPr>
          <p:nvPr>
            <p:custDataLst>
              <p:tags r:id="rId2"/>
            </p:custDataLst>
          </p:nvPr>
        </p:nvSpPr>
        <p:spPr bwMode="auto">
          <a:xfrm>
            <a:off x="0" y="4267200"/>
            <a:ext cx="9144000" cy="1424940"/>
          </a:xfrm>
          <a:prstGeom prst="rect">
            <a:avLst/>
          </a:prstGeom>
          <a:solidFill>
            <a:srgbClr val="EAAB00"/>
          </a:solidFill>
          <a:ln>
            <a:noFill/>
          </a:ln>
        </p:spPr>
        <p:txBody>
          <a:bodyPr wrap="none" anchor="ctr"/>
          <a:lstStyle/>
          <a:p>
            <a:endParaRPr lang="en-US" dirty="0">
              <a:latin typeface="Arial Regular" charset="0"/>
            </a:endParaRPr>
          </a:p>
        </p:txBody>
      </p:sp>
      <p:sp>
        <p:nvSpPr>
          <p:cNvPr id="5134" name="Rectangle 14"/>
          <p:cNvSpPr>
            <a:spLocks noGrp="1" noChangeArrowheads="1"/>
          </p:cNvSpPr>
          <p:nvPr>
            <p:ph type="ctrTitle"/>
            <p:custDataLst>
              <p:tags r:id="rId3"/>
            </p:custDataLst>
          </p:nvPr>
        </p:nvSpPr>
        <p:spPr bwMode="white">
          <a:xfrm>
            <a:off x="381000" y="4419600"/>
            <a:ext cx="8458200" cy="1143000"/>
          </a:xfrm>
        </p:spPr>
        <p:txBody>
          <a:bodyPr>
            <a:noAutofit/>
          </a:bodyPr>
          <a:lstStyle/>
          <a:p>
            <a:pPr eaLnBrk="1" hangingPunct="1">
              <a:defRPr/>
            </a:pPr>
            <a:r>
              <a:rPr lang="en-US" sz="3600" dirty="0">
                <a:solidFill>
                  <a:srgbClr val="658237"/>
                </a:solidFill>
                <a:latin typeface="Arial" panose="020B0604020202020204" pitchFamily="34" charset="0"/>
                <a:cs typeface="Arial" panose="020B0604020202020204" pitchFamily="34" charset="0"/>
              </a:rPr>
              <a:t>Your future is waiting… </a:t>
            </a:r>
            <a:r>
              <a:rPr lang="en-US" sz="3600" dirty="0" err="1">
                <a:solidFill>
                  <a:srgbClr val="658237"/>
                </a:solidFill>
                <a:latin typeface="Arial" panose="020B0604020202020204" pitchFamily="34" charset="0"/>
                <a:cs typeface="Arial" panose="020B0604020202020204" pitchFamily="34" charset="0"/>
              </a:rPr>
              <a:t>enrol</a:t>
            </a:r>
            <a:r>
              <a:rPr lang="en-US" sz="3600" dirty="0">
                <a:solidFill>
                  <a:srgbClr val="658237"/>
                </a:solidFill>
                <a:latin typeface="Arial" panose="020B0604020202020204" pitchFamily="34" charset="0"/>
                <a:cs typeface="Arial" panose="020B0604020202020204" pitchFamily="34" charset="0"/>
              </a:rPr>
              <a:t> today</a:t>
            </a:r>
          </a:p>
        </p:txBody>
      </p:sp>
      <p:pic>
        <p:nvPicPr>
          <p:cNvPr id="35845" name="Picture 34" descr="my_savin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399" y="2743200"/>
            <a:ext cx="3335383" cy="11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5"/>
          <p:cNvSpPr>
            <a:spLocks noChangeArrowheads="1"/>
          </p:cNvSpPr>
          <p:nvPr>
            <p:custDataLst>
              <p:tags r:id="rId4"/>
            </p:custDataLst>
          </p:nvPr>
        </p:nvSpPr>
        <p:spPr bwMode="auto">
          <a:xfrm>
            <a:off x="0" y="5715000"/>
            <a:ext cx="2590800" cy="990600"/>
          </a:xfrm>
          <a:prstGeom prst="rect">
            <a:avLst/>
          </a:prstGeom>
          <a:solidFill>
            <a:schemeClr val="bg1"/>
          </a:solidFill>
          <a:ln w="9525" algn="ctr">
            <a:solidFill>
              <a:schemeClr val="bg1"/>
            </a:solidFill>
            <a:round/>
            <a:headEnd/>
            <a:tailEnd/>
          </a:ln>
        </p:spPr>
        <p:txBody>
          <a:bodyPr/>
          <a:lstStyle/>
          <a:p>
            <a:endParaRPr lang="en-US" dirty="0">
              <a:latin typeface="Arial Regular" charset="0"/>
            </a:endParaRPr>
          </a:p>
        </p:txBody>
      </p:sp>
      <p:sp>
        <p:nvSpPr>
          <p:cNvPr id="7" name="Rectangle 6"/>
          <p:cNvSpPr/>
          <p:nvPr/>
        </p:nvSpPr>
        <p:spPr>
          <a:xfrm>
            <a:off x="0" y="6381690"/>
            <a:ext cx="6248400" cy="400110"/>
          </a:xfrm>
          <a:prstGeom prst="rect">
            <a:avLst/>
          </a:prstGeom>
        </p:spPr>
        <p:txBody>
          <a:bodyPr wrap="square">
            <a:spAutoFit/>
          </a:bodyPr>
          <a:lstStyle/>
          <a:p>
            <a:pPr fontAlgn="base"/>
            <a:r>
              <a:rPr lang="en-CA" sz="1000" b="1" dirty="0">
                <a:solidFill>
                  <a:srgbClr val="000000"/>
                </a:solidFill>
                <a:latin typeface="Sun Life Sans" panose="020B0504030304030303" pitchFamily="34" charset="0"/>
              </a:rPr>
              <a:t>Group Retirement Services are provided by Sun Life Assurance Company of Canada, a member of the Sun Life group of companies. </a:t>
            </a:r>
            <a:r>
              <a:rPr lang="fr-CA" sz="1000" b="1" dirty="0">
                <a:solidFill>
                  <a:srgbClr val="000000"/>
                </a:solidFill>
                <a:latin typeface="Sun Life Sans" panose="020B0504030304030303" pitchFamily="34" charset="0"/>
              </a:rPr>
              <a:t>© Sun Life Assurance </a:t>
            </a:r>
            <a:r>
              <a:rPr lang="fr-CA" sz="1000" b="1" dirty="0" err="1">
                <a:solidFill>
                  <a:srgbClr val="000000"/>
                </a:solidFill>
                <a:latin typeface="Sun Life Sans" panose="020B0504030304030303" pitchFamily="34" charset="0"/>
              </a:rPr>
              <a:t>Company</a:t>
            </a:r>
            <a:r>
              <a:rPr lang="fr-CA" sz="1000" b="1" dirty="0">
                <a:solidFill>
                  <a:srgbClr val="000000"/>
                </a:solidFill>
                <a:latin typeface="Sun Life Sans" panose="020B0504030304030303" pitchFamily="34" charset="0"/>
              </a:rPr>
              <a:t> of Canada</a:t>
            </a:r>
            <a:r>
              <a:rPr lang="fr-CA" sz="1000" b="1">
                <a:solidFill>
                  <a:srgbClr val="000000"/>
                </a:solidFill>
                <a:latin typeface="Sun Life Sans" panose="020B0504030304030303" pitchFamily="34" charset="0"/>
              </a:rPr>
              <a:t>, 2023. </a:t>
            </a:r>
            <a:r>
              <a:rPr lang="en-US" sz="1000" b="1" dirty="0">
                <a:latin typeface="Sun Life Sans" panose="020B0504030304030303" pitchFamily="34" charset="0"/>
              </a:rPr>
              <a:t> </a:t>
            </a:r>
            <a:endParaRPr lang="en-US" sz="1000" b="1" i="0" dirty="0">
              <a:effectLst/>
              <a:latin typeface="Sun Life Sans" panose="020B0504030304030303" pitchFamily="34" charset="0"/>
            </a:endParaRPr>
          </a:p>
        </p:txBody>
      </p:sp>
    </p:spTree>
    <p:custDataLst>
      <p:tags r:id="rId1"/>
    </p:custDataLst>
    <p:extLst>
      <p:ext uri="{BB962C8B-B14F-4D97-AF65-F5344CB8AC3E}">
        <p14:creationId xmlns:p14="http://schemas.microsoft.com/office/powerpoint/2010/main" val="3683453266"/>
      </p:ext>
    </p:extLst>
  </p:cSld>
  <p:clrMapOvr>
    <a:masterClrMapping/>
  </p:clrMapOvr>
  <mc:AlternateContent xmlns:mc="http://schemas.openxmlformats.org/markup-compatibility/2006" xmlns:p14="http://schemas.microsoft.com/office/powerpoint/2010/main">
    <mc:Choice Requires="p14">
      <p:transition spd="slow" p14:dur="2000" advTm="12024"/>
    </mc:Choice>
    <mc:Fallback xmlns="">
      <p:transition spd="slow" advTm="1202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2000" fill="hold"/>
                                        <p:tgtEl>
                                          <p:spTgt spid="5134"/>
                                        </p:tgtEl>
                                        <p:attrNameLst>
                                          <p:attrName>ppt_x</p:attrName>
                                        </p:attrNameLst>
                                      </p:cBhvr>
                                      <p:tavLst>
                                        <p:tav tm="0">
                                          <p:val>
                                            <p:strVal val="1+#ppt_w/2"/>
                                          </p:val>
                                        </p:tav>
                                        <p:tav tm="100000">
                                          <p:val>
                                            <p:strVal val="#ppt_x"/>
                                          </p:val>
                                        </p:tav>
                                      </p:tavLst>
                                    </p:anim>
                                    <p:anim calcmode="lin" valueType="num">
                                      <p:cBhvr additive="base">
                                        <p:cTn id="8" dur="20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custDataLst>
              <p:tags r:id="rId2"/>
            </p:custDataLst>
          </p:nvPr>
        </p:nvSpPr>
        <p:spPr bwMode="auto">
          <a:xfrm>
            <a:off x="990600" y="1465263"/>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0000"/>
              </a:lnSpc>
              <a:spcBef>
                <a:spcPct val="0"/>
              </a:spcBef>
              <a:buSzTx/>
              <a:buFontTx/>
              <a:buNone/>
            </a:pPr>
            <a:endParaRPr lang="en-US" altLang="en-US" dirty="0">
              <a:solidFill>
                <a:srgbClr val="FFC000"/>
              </a:solidFill>
              <a:latin typeface="Arial Regular" charset="0"/>
            </a:endParaRPr>
          </a:p>
        </p:txBody>
      </p:sp>
      <p:sp>
        <p:nvSpPr>
          <p:cNvPr id="717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7172"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pic>
        <p:nvPicPr>
          <p:cNvPr id="6152" name="Picture 42" descr="my_saving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2"/>
          <p:cNvSpPr>
            <a:spLocks noGrp="1" noChangeArrowheads="1"/>
          </p:cNvSpPr>
          <p:nvPr>
            <p:ph type="title"/>
            <p:custDataLst>
              <p:tags r:id="rId5"/>
            </p:custDataLst>
          </p:nvPr>
        </p:nvSpPr>
        <p:spPr>
          <a:xfrm>
            <a:off x="685800" y="228600"/>
            <a:ext cx="7772400" cy="1243013"/>
          </a:xfrm>
        </p:spPr>
        <p:txBody>
          <a:bodyPr lIns="90486" tIns="44449" rIns="90486" bIns="44449" anchor="ctr">
            <a:normAutofit/>
          </a:bodyPr>
          <a:lstStyle/>
          <a:p>
            <a:pPr eaLnBrk="1" hangingPunct="1">
              <a:defRPr/>
            </a:pPr>
            <a:r>
              <a:rPr lang="en-US" sz="4000" dirty="0">
                <a:latin typeface="Arial" panose="020B0604020202020204" pitchFamily="34" charset="0"/>
                <a:cs typeface="Arial" panose="020B0604020202020204" pitchFamily="34" charset="0"/>
              </a:rPr>
              <a:t>Sources of </a:t>
            </a:r>
            <a:r>
              <a:rPr lang="en-US" sz="4000" b="1" dirty="0">
                <a:solidFill>
                  <a:srgbClr val="658237"/>
                </a:solidFill>
                <a:latin typeface="Arial" panose="020B0604020202020204" pitchFamily="34" charset="0"/>
                <a:cs typeface="Arial" panose="020B0604020202020204" pitchFamily="34" charset="0"/>
              </a:rPr>
              <a:t>retirement income</a:t>
            </a:r>
          </a:p>
        </p:txBody>
      </p:sp>
      <p:sp>
        <p:nvSpPr>
          <p:cNvPr id="6159" name="Rectangle 11"/>
          <p:cNvSpPr>
            <a:spLocks noChangeArrowheads="1"/>
          </p:cNvSpPr>
          <p:nvPr>
            <p:custDataLst>
              <p:tags r:id="rId6"/>
            </p:custDataLst>
          </p:nvPr>
        </p:nvSpPr>
        <p:spPr bwMode="auto">
          <a:xfrm>
            <a:off x="1141413" y="4365625"/>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6162" name="Rectangle 11"/>
          <p:cNvSpPr>
            <a:spLocks noChangeArrowheads="1"/>
          </p:cNvSpPr>
          <p:nvPr>
            <p:custDataLst>
              <p:tags r:id="rId7"/>
            </p:custDataLst>
          </p:nvPr>
        </p:nvSpPr>
        <p:spPr bwMode="auto">
          <a:xfrm>
            <a:off x="1141413" y="3378200"/>
            <a:ext cx="1373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6165" name="Rectangle 11"/>
          <p:cNvSpPr>
            <a:spLocks noChangeArrowheads="1"/>
          </p:cNvSpPr>
          <p:nvPr>
            <p:custDataLst>
              <p:tags r:id="rId8"/>
            </p:custDataLst>
          </p:nvPr>
        </p:nvSpPr>
        <p:spPr bwMode="auto">
          <a:xfrm>
            <a:off x="1141413" y="2381250"/>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20" name="Line 3075"/>
          <p:cNvSpPr>
            <a:spLocks noChangeShapeType="1"/>
          </p:cNvSpPr>
          <p:nvPr/>
        </p:nvSpPr>
        <p:spPr bwMode="auto">
          <a:xfrm flipH="1">
            <a:off x="2071688" y="1790700"/>
            <a:ext cx="2651125" cy="4181475"/>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1" name="Line 3076"/>
          <p:cNvSpPr>
            <a:spLocks noChangeShapeType="1"/>
          </p:cNvSpPr>
          <p:nvPr/>
        </p:nvSpPr>
        <p:spPr bwMode="auto">
          <a:xfrm>
            <a:off x="4722813" y="1790700"/>
            <a:ext cx="2476500" cy="4191000"/>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3" name="Line 3078"/>
          <p:cNvSpPr>
            <a:spLocks noChangeShapeType="1"/>
          </p:cNvSpPr>
          <p:nvPr/>
        </p:nvSpPr>
        <p:spPr bwMode="auto">
          <a:xfrm flipV="1">
            <a:off x="2849563" y="4731836"/>
            <a:ext cx="36068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4" name="Line 3079"/>
          <p:cNvSpPr>
            <a:spLocks noChangeShapeType="1"/>
          </p:cNvSpPr>
          <p:nvPr/>
        </p:nvSpPr>
        <p:spPr bwMode="auto">
          <a:xfrm>
            <a:off x="3733800" y="3365500"/>
            <a:ext cx="19050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5" name="Rectangle 3080"/>
          <p:cNvSpPr>
            <a:spLocks noChangeArrowheads="1"/>
          </p:cNvSpPr>
          <p:nvPr/>
        </p:nvSpPr>
        <p:spPr bwMode="auto">
          <a:xfrm>
            <a:off x="2849563" y="5486400"/>
            <a:ext cx="3606800" cy="459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2400" dirty="0">
                <a:latin typeface="Arial Regular" charset="0"/>
              </a:rPr>
              <a:t>Old Age Security</a:t>
            </a:r>
          </a:p>
        </p:txBody>
      </p:sp>
      <p:sp>
        <p:nvSpPr>
          <p:cNvPr id="26" name="Rectangle 3081"/>
          <p:cNvSpPr>
            <a:spLocks noChangeArrowheads="1"/>
          </p:cNvSpPr>
          <p:nvPr/>
        </p:nvSpPr>
        <p:spPr bwMode="auto">
          <a:xfrm>
            <a:off x="2730121" y="4805932"/>
            <a:ext cx="3952838" cy="1474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Government Retirement Benefits</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Canada Pension Plan /</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Quebec Pension Plan</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  Old Age Security </a:t>
            </a:r>
            <a:r>
              <a:rPr lang="en-US" altLang="en-US" sz="1600" b="1" dirty="0">
                <a:latin typeface="Arial" panose="020B0604020202020204" pitchFamily="34" charset="0"/>
                <a:cs typeface="Arial" panose="020B0604020202020204" pitchFamily="34" charset="0"/>
              </a:rPr>
              <a:t> </a:t>
            </a:r>
          </a:p>
          <a:p>
            <a:pPr algn="ctr">
              <a:spcBef>
                <a:spcPct val="0"/>
              </a:spcBef>
              <a:buSzTx/>
              <a:buFontTx/>
              <a:buNone/>
            </a:pPr>
            <a:r>
              <a:rPr lang="en-US" altLang="en-US" sz="2400" dirty="0">
                <a:latin typeface="Arial Regular" charset="0"/>
              </a:rPr>
              <a:t>/ Quebec Pension Plan</a:t>
            </a:r>
          </a:p>
        </p:txBody>
      </p:sp>
      <p:sp>
        <p:nvSpPr>
          <p:cNvPr id="27" name="Rectangle 3082"/>
          <p:cNvSpPr>
            <a:spLocks noChangeArrowheads="1"/>
          </p:cNvSpPr>
          <p:nvPr/>
        </p:nvSpPr>
        <p:spPr bwMode="auto">
          <a:xfrm>
            <a:off x="2209800" y="3810381"/>
            <a:ext cx="4993481" cy="643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Your company </a:t>
            </a:r>
          </a:p>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retirement program  </a:t>
            </a:r>
            <a:endParaRPr lang="en-US" altLang="en-US" sz="2400" dirty="0">
              <a:latin typeface="Arial Regular" charset="0"/>
            </a:endParaRPr>
          </a:p>
        </p:txBody>
      </p:sp>
      <p:sp>
        <p:nvSpPr>
          <p:cNvPr id="28" name="Rectangle 3083"/>
          <p:cNvSpPr>
            <a:spLocks noChangeArrowheads="1"/>
          </p:cNvSpPr>
          <p:nvPr/>
        </p:nvSpPr>
        <p:spPr bwMode="auto">
          <a:xfrm>
            <a:off x="4000500" y="2574925"/>
            <a:ext cx="1392238" cy="101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Personal</a:t>
            </a:r>
          </a:p>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savings</a:t>
            </a:r>
          </a:p>
          <a:p>
            <a:pPr algn="ctr">
              <a:spcBef>
                <a:spcPct val="0"/>
              </a:spcBef>
              <a:buSzTx/>
              <a:buFontTx/>
              <a:buNone/>
            </a:pPr>
            <a:endParaRPr lang="en-US" altLang="en-US" sz="2400" dirty="0">
              <a:latin typeface="Arial Regular" charset="0"/>
            </a:endParaRPr>
          </a:p>
        </p:txBody>
      </p:sp>
      <p:sp>
        <p:nvSpPr>
          <p:cNvPr id="29" name="Rectangle 3084"/>
          <p:cNvSpPr>
            <a:spLocks noChangeArrowheads="1"/>
          </p:cNvSpPr>
          <p:nvPr/>
        </p:nvSpPr>
        <p:spPr bwMode="auto">
          <a:xfrm rot="60000">
            <a:off x="3388397" y="2440941"/>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3</a:t>
            </a:r>
          </a:p>
        </p:txBody>
      </p:sp>
      <p:sp>
        <p:nvSpPr>
          <p:cNvPr id="30" name="Rectangle 3085"/>
          <p:cNvSpPr>
            <a:spLocks noChangeArrowheads="1"/>
          </p:cNvSpPr>
          <p:nvPr/>
        </p:nvSpPr>
        <p:spPr bwMode="auto">
          <a:xfrm>
            <a:off x="2676562" y="3512636"/>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2</a:t>
            </a:r>
          </a:p>
        </p:txBody>
      </p:sp>
      <p:sp>
        <p:nvSpPr>
          <p:cNvPr id="31" name="Line 3089"/>
          <p:cNvSpPr>
            <a:spLocks noChangeShapeType="1"/>
          </p:cNvSpPr>
          <p:nvPr/>
        </p:nvSpPr>
        <p:spPr bwMode="auto">
          <a:xfrm>
            <a:off x="2093913" y="5981700"/>
            <a:ext cx="51054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51" name="Rectangle 3085"/>
          <p:cNvSpPr>
            <a:spLocks noChangeArrowheads="1"/>
          </p:cNvSpPr>
          <p:nvPr/>
        </p:nvSpPr>
        <p:spPr bwMode="auto">
          <a:xfrm>
            <a:off x="1981200" y="4731836"/>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1</a:t>
            </a:r>
          </a:p>
        </p:txBody>
      </p:sp>
      <p:sp>
        <p:nvSpPr>
          <p:cNvPr id="33" name="Rectangle 32"/>
          <p:cNvSpPr>
            <a:spLocks noChangeArrowheads="1"/>
          </p:cNvSpPr>
          <p:nvPr>
            <p:custDataLst>
              <p:tags r:id="rId9"/>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043022346"/>
      </p:ext>
    </p:extLst>
  </p:cSld>
  <p:clrMapOvr>
    <a:masterClrMapping/>
  </p:clrMapOvr>
  <p:transition advTm="4491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dirty="0">
              <a:latin typeface="Arial Regular" charset="0"/>
            </a:endParaRPr>
          </a:p>
        </p:txBody>
      </p:sp>
      <p:sp>
        <p:nvSpPr>
          <p:cNvPr id="819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a:pPr>
            <a:endParaRPr lang="en-US" dirty="0">
              <a:latin typeface="Arial Regular" charset="0"/>
            </a:endParaRPr>
          </a:p>
        </p:txBody>
      </p:sp>
      <p:sp>
        <p:nvSpPr>
          <p:cNvPr id="8196" name="Rectangle 10"/>
          <p:cNvSpPr>
            <a:spLocks noChangeArrowheads="1"/>
          </p:cNvSpPr>
          <p:nvPr>
            <p:custDataLst>
              <p:tags r:id="rId4"/>
            </p:custDataLst>
          </p:nvPr>
        </p:nvSpPr>
        <p:spPr bwMode="auto">
          <a:xfrm>
            <a:off x="0" y="1367246"/>
            <a:ext cx="990600" cy="5490754"/>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sp>
        <p:nvSpPr>
          <p:cNvPr id="10" name="Rectangle 9"/>
          <p:cNvSpPr>
            <a:spLocks noChangeArrowheads="1"/>
          </p:cNvSpPr>
          <p:nvPr>
            <p:custDataLst>
              <p:tags r:id="rId5"/>
            </p:custDataLst>
          </p:nvPr>
        </p:nvSpPr>
        <p:spPr bwMode="auto">
          <a:xfrm>
            <a:off x="0" y="1371600"/>
            <a:ext cx="9144000" cy="4572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8201" name="Rectangle 26"/>
          <p:cNvSpPr>
            <a:spLocks noGrp="1" noChangeArrowheads="1"/>
          </p:cNvSpPr>
          <p:nvPr>
            <p:ph type="title"/>
            <p:custDataLst>
              <p:tags r:id="rId6"/>
            </p:custDataLst>
          </p:nvPr>
        </p:nvSpPr>
        <p:spPr>
          <a:xfrm>
            <a:off x="914400" y="1371600"/>
            <a:ext cx="7772400" cy="457200"/>
          </a:xfrm>
        </p:spPr>
        <p:txBody>
          <a:bodyPr/>
          <a:lstStyle/>
          <a:p>
            <a:pPr eaLnBrk="1" hangingPunct="1">
              <a:defRPr/>
            </a:pPr>
            <a:r>
              <a:rPr lang="en-US" sz="2400" dirty="0">
                <a:solidFill>
                  <a:schemeClr val="bg1"/>
                </a:solidFill>
                <a:latin typeface="Arial" panose="020B0604020202020204" pitchFamily="34" charset="0"/>
                <a:cs typeface="Arial" panose="020B0604020202020204" pitchFamily="34" charset="0"/>
              </a:rPr>
              <a:t>Monthly maximum payments 2023</a:t>
            </a:r>
            <a:endParaRPr lang="en-US" sz="2700" dirty="0">
              <a:solidFill>
                <a:schemeClr val="bg1"/>
              </a:solidFill>
              <a:latin typeface="Arial" panose="020B0604020202020204" pitchFamily="34" charset="0"/>
              <a:cs typeface="Arial" panose="020B0604020202020204" pitchFamily="34" charset="0"/>
            </a:endParaRPr>
          </a:p>
        </p:txBody>
      </p:sp>
      <p:sp>
        <p:nvSpPr>
          <p:cNvPr id="8208" name="Rectangle 34"/>
          <p:cNvSpPr>
            <a:spLocks noChangeArrowheads="1"/>
          </p:cNvSpPr>
          <p:nvPr>
            <p:custDataLst>
              <p:tags r:id="rId7"/>
            </p:custDataLst>
          </p:nvPr>
        </p:nvSpPr>
        <p:spPr bwMode="white">
          <a:xfrm>
            <a:off x="1143000" y="5449888"/>
            <a:ext cx="77724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Amounts based on earnings, length </a:t>
            </a:r>
            <a:r>
              <a:rPr lang="en-CA" sz="1600" dirty="0">
                <a:latin typeface="Arial" panose="020B0604020202020204" pitchFamily="34" charset="0"/>
                <a:cs typeface="Arial" panose="020B0604020202020204" pitchFamily="34" charset="0"/>
              </a:rPr>
              <a:t>of employment history </a:t>
            </a:r>
            <a:r>
              <a:rPr lang="en-US" sz="1600" dirty="0">
                <a:latin typeface="Arial" panose="020B0604020202020204" pitchFamily="34" charset="0"/>
                <a:cs typeface="Arial" panose="020B0604020202020204" pitchFamily="34" charset="0"/>
              </a:rPr>
              <a:t>and rate of your contributions. </a:t>
            </a:r>
            <a:endParaRPr lang="en-US" sz="1600" strike="sngStrike" dirty="0">
              <a:solidFill>
                <a:srgbClr val="FF0000"/>
              </a:solidFill>
              <a:latin typeface="Arial" panose="020B0604020202020204" pitchFamily="34" charset="0"/>
              <a:cs typeface="Arial" panose="020B0604020202020204" pitchFamily="34" charset="0"/>
            </a:endParaRPr>
          </a:p>
          <a:p>
            <a:pPr>
              <a:spcAft>
                <a:spcPct val="0"/>
              </a:spcAft>
              <a:buClrTx/>
              <a:buSzTx/>
              <a:buFontTx/>
              <a:buNone/>
              <a:defRPr/>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If your income reaches a certain threshold you may be required to repay some of your Old Age Security benefits.</a:t>
            </a:r>
          </a:p>
        </p:txBody>
      </p:sp>
      <p:sp>
        <p:nvSpPr>
          <p:cNvPr id="8209" name="Rectangle 35"/>
          <p:cNvSpPr>
            <a:spLocks noChangeArrowheads="1"/>
          </p:cNvSpPr>
          <p:nvPr>
            <p:custDataLst>
              <p:tags r:id="rId8"/>
            </p:custDataLst>
          </p:nvPr>
        </p:nvSpPr>
        <p:spPr bwMode="white">
          <a:xfrm>
            <a:off x="304800" y="533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4000" b="1" dirty="0">
                <a:solidFill>
                  <a:srgbClr val="658237"/>
                </a:solidFill>
                <a:latin typeface="Arial" panose="020B0604020202020204" pitchFamily="34" charset="0"/>
                <a:cs typeface="Arial" panose="020B0604020202020204" pitchFamily="34" charset="0"/>
              </a:rPr>
              <a:t>Government</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benefits</a:t>
            </a:r>
          </a:p>
        </p:txBody>
      </p:sp>
      <p:graphicFrame>
        <p:nvGraphicFramePr>
          <p:cNvPr id="3" name="Table 2"/>
          <p:cNvGraphicFramePr>
            <a:graphicFrameLocks noGrp="1"/>
          </p:cNvGraphicFramePr>
          <p:nvPr>
            <p:custDataLst>
              <p:tags r:id="rId9"/>
            </p:custDataLst>
            <p:extLst>
              <p:ext uri="{D42A27DB-BD31-4B8C-83A1-F6EECF244321}">
                <p14:modId xmlns:p14="http://schemas.microsoft.com/office/powerpoint/2010/main" val="3431357672"/>
              </p:ext>
            </p:extLst>
          </p:nvPr>
        </p:nvGraphicFramePr>
        <p:xfrm>
          <a:off x="1295400" y="2133600"/>
          <a:ext cx="7543799" cy="2560639"/>
        </p:xfrm>
        <a:graphic>
          <a:graphicData uri="http://schemas.openxmlformats.org/drawingml/2006/table">
            <a:tbl>
              <a:tblPr firstRow="1" bandRow="1">
                <a:tableStyleId>{5C22544A-7EE6-4342-B048-85BDC9FD1C3A}</a:tableStyleId>
              </a:tblPr>
              <a:tblGrid>
                <a:gridCol w="1629461">
                  <a:extLst>
                    <a:ext uri="{9D8B030D-6E8A-4147-A177-3AD203B41FA5}">
                      <a16:colId xmlns:a16="http://schemas.microsoft.com/office/drawing/2014/main" val="20000"/>
                    </a:ext>
                  </a:extLst>
                </a:gridCol>
                <a:gridCol w="1388059">
                  <a:extLst>
                    <a:ext uri="{9D8B030D-6E8A-4147-A177-3AD203B41FA5}">
                      <a16:colId xmlns:a16="http://schemas.microsoft.com/office/drawing/2014/main" val="20001"/>
                    </a:ext>
                  </a:extLst>
                </a:gridCol>
                <a:gridCol w="1388059">
                  <a:extLst>
                    <a:ext uri="{9D8B030D-6E8A-4147-A177-3AD203B41FA5}">
                      <a16:colId xmlns:a16="http://schemas.microsoft.com/office/drawing/2014/main" val="20002"/>
                    </a:ext>
                  </a:extLst>
                </a:gridCol>
                <a:gridCol w="1569110">
                  <a:extLst>
                    <a:ext uri="{9D8B030D-6E8A-4147-A177-3AD203B41FA5}">
                      <a16:colId xmlns:a16="http://schemas.microsoft.com/office/drawing/2014/main" val="354298344"/>
                    </a:ext>
                  </a:extLst>
                </a:gridCol>
                <a:gridCol w="1569110">
                  <a:extLst>
                    <a:ext uri="{9D8B030D-6E8A-4147-A177-3AD203B41FA5}">
                      <a16:colId xmlns:a16="http://schemas.microsoft.com/office/drawing/2014/main" val="20003"/>
                    </a:ext>
                  </a:extLst>
                </a:gridCol>
              </a:tblGrid>
              <a:tr h="1188907">
                <a:tc>
                  <a:txBody>
                    <a:bodyPr/>
                    <a:lstStyle/>
                    <a:p>
                      <a:endParaRPr lang="en-CA" sz="2000" b="0" i="0" dirty="0">
                        <a:latin typeface="Arial Regular"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Canada</a:t>
                      </a:r>
                      <a:r>
                        <a:rPr lang="en-US" sz="2000" baseline="0" dirty="0">
                          <a:solidFill>
                            <a:schemeClr val="bg1"/>
                          </a:solidFill>
                          <a:latin typeface="Arial" panose="020B0604020202020204" pitchFamily="34" charset="0"/>
                          <a:cs typeface="Arial" panose="020B0604020202020204" pitchFamily="34" charset="0"/>
                        </a:rPr>
                        <a:t> Pension Plan</a:t>
                      </a:r>
                      <a:r>
                        <a:rPr lang="en-US" sz="2000" strike="noStrike" baseline="0" dirty="0">
                          <a:solidFill>
                            <a:schemeClr val="bg1"/>
                          </a:solidFill>
                          <a:latin typeface="Arial" panose="020B0604020202020204" pitchFamily="34" charset="0"/>
                          <a:cs typeface="Arial" panose="020B0604020202020204" pitchFamily="34" charset="0"/>
                        </a:rPr>
                        <a:t>*</a:t>
                      </a:r>
                      <a:endParaRPr lang="en-CA" sz="2000" strike="noStrike" baseline="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Quebec Pension</a:t>
                      </a:r>
                      <a:r>
                        <a:rPr lang="en-US" sz="2000" baseline="0" dirty="0">
                          <a:solidFill>
                            <a:schemeClr val="bg1"/>
                          </a:solidFill>
                          <a:latin typeface="Arial" panose="020B0604020202020204" pitchFamily="34" charset="0"/>
                          <a:cs typeface="Arial" panose="020B0604020202020204" pitchFamily="34" charset="0"/>
                        </a:rPr>
                        <a:t> Plan</a:t>
                      </a:r>
                      <a:r>
                        <a:rPr lang="en-US" sz="2000" strike="noStrike" baseline="0" dirty="0">
                          <a:solidFill>
                            <a:schemeClr val="bg1"/>
                          </a:solidFill>
                          <a:latin typeface="Arial" panose="020B0604020202020204" pitchFamily="34" charset="0"/>
                          <a:cs typeface="Arial" panose="020B0604020202020204" pitchFamily="34" charset="0"/>
                        </a:rPr>
                        <a:t>*</a:t>
                      </a:r>
                      <a:endParaRPr lang="en-CA" sz="2000" strike="noStrike" baseline="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endParaRPr lang="en-CA" sz="200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Old Age Security**</a:t>
                      </a:r>
                      <a:endParaRPr lang="en-CA" sz="200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extLst>
                  <a:ext uri="{0D108BD9-81ED-4DB2-BD59-A6C34878D82A}">
                    <a16:rowId xmlns:a16="http://schemas.microsoft.com/office/drawing/2014/main" val="10000"/>
                  </a:ext>
                </a:extLst>
              </a:tr>
              <a:tr h="457244">
                <a:tc>
                  <a:txBody>
                    <a:bodyPr/>
                    <a:lstStyle/>
                    <a:p>
                      <a:r>
                        <a:rPr lang="en-US" sz="2000" dirty="0">
                          <a:solidFill>
                            <a:schemeClr val="tx1"/>
                          </a:solidFill>
                          <a:latin typeface="Arial" panose="020B0604020202020204" pitchFamily="34" charset="0"/>
                          <a:cs typeface="Arial" panose="020B0604020202020204" pitchFamily="34" charset="0"/>
                        </a:rPr>
                        <a:t>Age 60</a:t>
                      </a:r>
                      <a:endParaRPr lang="en-CA" sz="2000" dirty="0">
                        <a:solidFill>
                          <a:schemeClr val="tx1"/>
                        </a:solidFill>
                        <a:latin typeface="Arial" panose="020B0604020202020204" pitchFamily="34" charset="0"/>
                        <a:cs typeface="Arial" panose="020B0604020202020204" pitchFamily="34" charset="0"/>
                      </a:endParaRP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60</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T="45706" marB="45706">
                    <a:solidFill>
                      <a:srgbClr val="97B071">
                        <a:alpha val="50196"/>
                      </a:srgbClr>
                    </a:solidFill>
                  </a:tcPr>
                </a:tc>
                <a:extLst>
                  <a:ext uri="{0D108BD9-81ED-4DB2-BD59-A6C34878D82A}">
                    <a16:rowId xmlns:a16="http://schemas.microsoft.com/office/drawing/2014/main" val="10001"/>
                  </a:ext>
                </a:extLst>
              </a:tr>
              <a:tr h="457244">
                <a:tc>
                  <a:txBody>
                    <a:bodyPr/>
                    <a:lstStyle/>
                    <a:p>
                      <a:r>
                        <a:rPr lang="en-US" sz="2000" dirty="0">
                          <a:latin typeface="Arial" panose="020B0604020202020204" pitchFamily="34" charset="0"/>
                          <a:cs typeface="Arial" panose="020B0604020202020204" pitchFamily="34" charset="0"/>
                        </a:rPr>
                        <a:t>Age 65</a:t>
                      </a:r>
                      <a:endParaRPr lang="en-CA" sz="2000" dirty="0">
                        <a:latin typeface="Arial" panose="020B0604020202020204" pitchFamily="34" charset="0"/>
                        <a:cs typeface="Arial" panose="020B0604020202020204" pitchFamily="34" charset="0"/>
                      </a:endParaRP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$1,306.75</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$1,306.75</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65-74</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$687.56</a:t>
                      </a:r>
                    </a:p>
                  </a:txBody>
                  <a:tcPr marT="45706" marB="45706">
                    <a:solidFill>
                      <a:srgbClr val="F7DF9F">
                        <a:alpha val="50000"/>
                      </a:srgbClr>
                    </a:solidFill>
                  </a:tcPr>
                </a:tc>
                <a:extLst>
                  <a:ext uri="{0D108BD9-81ED-4DB2-BD59-A6C34878D82A}">
                    <a16:rowId xmlns:a16="http://schemas.microsoft.com/office/drawing/2014/main" val="10002"/>
                  </a:ext>
                </a:extLst>
              </a:tr>
              <a:tr h="457244">
                <a:tc>
                  <a:txBody>
                    <a:bodyPr/>
                    <a:lstStyle/>
                    <a:p>
                      <a:r>
                        <a:rPr lang="en-US" sz="2000" dirty="0">
                          <a:latin typeface="Arial" panose="020B0604020202020204" pitchFamily="34" charset="0"/>
                          <a:cs typeface="Arial" panose="020B0604020202020204" pitchFamily="34" charset="0"/>
                        </a:rPr>
                        <a:t>Age 70</a:t>
                      </a:r>
                      <a:endParaRPr lang="en-CA" sz="2000" dirty="0">
                        <a:latin typeface="Arial" panose="020B0604020202020204" pitchFamily="34" charset="0"/>
                        <a:cs typeface="Arial" panose="020B0604020202020204" pitchFamily="34" charset="0"/>
                      </a:endParaRPr>
                    </a:p>
                  </a:txBody>
                  <a:tcPr marT="45706" marB="45706">
                    <a:solidFill>
                      <a:srgbClr val="FCF3D8">
                        <a:alpha val="49804"/>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$1,855.58</a:t>
                      </a:r>
                    </a:p>
                  </a:txBody>
                  <a:tcPr marT="45706" marB="45706">
                    <a:solidFill>
                      <a:srgbClr val="FCF3D8">
                        <a:alpha val="49804"/>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$1,855.58</a:t>
                      </a:r>
                    </a:p>
                  </a:txBody>
                  <a:tcPr marT="45706" marB="45706">
                    <a:solidFill>
                      <a:srgbClr val="FCF3D8">
                        <a:alpha val="49804"/>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75</a:t>
                      </a:r>
                    </a:p>
                  </a:txBody>
                  <a:tcPr marT="45706" marB="45706">
                    <a:solidFill>
                      <a:srgbClr val="FCF3D8">
                        <a:alpha val="49804"/>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$756.32</a:t>
                      </a:r>
                    </a:p>
                  </a:txBody>
                  <a:tcPr marT="45706" marB="45706">
                    <a:solidFill>
                      <a:srgbClr val="FCF3D8">
                        <a:alpha val="49804"/>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04839793"/>
      </p:ext>
    </p:extLst>
  </p:cSld>
  <p:clrMapOvr>
    <a:masterClrMapping/>
  </p:clrMapOvr>
  <mc:AlternateContent xmlns:mc="http://schemas.openxmlformats.org/markup-compatibility/2006" xmlns:p14="http://schemas.microsoft.com/office/powerpoint/2010/main">
    <mc:Choice Requires="p14">
      <p:transition spd="slow" p14:dur="2000" advTm="86266"/>
    </mc:Choice>
    <mc:Fallback xmlns="">
      <p:transition spd="slow" advTm="862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dirty="0">
              <a:latin typeface="Arial Regular" charset="0"/>
            </a:endParaRPr>
          </a:p>
        </p:txBody>
      </p:sp>
      <p:sp>
        <p:nvSpPr>
          <p:cNvPr id="9219" name="Rectangle 8"/>
          <p:cNvSpPr>
            <a:spLocks noChangeArrowheads="1"/>
          </p:cNvSpPr>
          <p:nvPr>
            <p:custDataLst>
              <p:tags r:id="rId3"/>
            </p:custDataLst>
          </p:nvPr>
        </p:nvSpPr>
        <p:spPr bwMode="auto">
          <a:xfrm>
            <a:off x="0" y="0"/>
            <a:ext cx="9144000" cy="1447800"/>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sp>
        <p:nvSpPr>
          <p:cNvPr id="9220"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pic>
        <p:nvPicPr>
          <p:cNvPr id="8200" name="Picture 6" descr="my_saving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Grp="1" noChangeArrowheads="1"/>
          </p:cNvSpPr>
          <p:nvPr>
            <p:ph type="title"/>
            <p:custDataLst>
              <p:tags r:id="rId5"/>
            </p:custDataLst>
          </p:nvPr>
        </p:nvSpPr>
        <p:spPr>
          <a:xfrm>
            <a:off x="152400" y="152400"/>
            <a:ext cx="7772400" cy="1243013"/>
          </a:xfrm>
        </p:spPr>
        <p:txBody>
          <a:bodyPr>
            <a:normAutofit fontScale="90000"/>
          </a:bodyPr>
          <a:lstStyle/>
          <a:p>
            <a:pPr eaLnBrk="1" hangingPunct="1">
              <a:defRPr/>
            </a:pPr>
            <a:r>
              <a:rPr lang="en-US" sz="4000" dirty="0">
                <a:latin typeface="Arial" panose="020B0604020202020204" pitchFamily="34" charset="0"/>
                <a:cs typeface="Arial" panose="020B0604020202020204" pitchFamily="34" charset="0"/>
              </a:rPr>
              <a:t>The </a:t>
            </a:r>
            <a:r>
              <a:rPr lang="en-US" sz="4400" b="1" dirty="0">
                <a:solidFill>
                  <a:srgbClr val="345629"/>
                </a:solidFill>
                <a:latin typeface="Arial" panose="020B0604020202020204" pitchFamily="34" charset="0"/>
                <a:cs typeface="Arial" panose="020B0604020202020204" pitchFamily="34" charset="0"/>
              </a:rPr>
              <a:t>tax advantage</a:t>
            </a:r>
            <a:r>
              <a:rPr lang="en-US" sz="4000" dirty="0">
                <a:latin typeface="Arial" panose="020B0604020202020204" pitchFamily="34" charset="0"/>
                <a:cs typeface="Arial" panose="020B0604020202020204" pitchFamily="34" charset="0"/>
              </a:rPr>
              <a:t> of automatic payroll deductions</a:t>
            </a:r>
          </a:p>
        </p:txBody>
      </p:sp>
      <p:sp>
        <p:nvSpPr>
          <p:cNvPr id="13" name="Rectangle 12"/>
          <p:cNvSpPr>
            <a:spLocks noChangeArrowheads="1"/>
          </p:cNvSpPr>
          <p:nvPr>
            <p:custDataLst>
              <p:tags r:id="rId6"/>
            </p:custDataLst>
          </p:nvPr>
        </p:nvSpPr>
        <p:spPr bwMode="auto">
          <a:xfrm>
            <a:off x="0" y="1447800"/>
            <a:ext cx="9144000" cy="4572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9227" name="Rectangle 12"/>
          <p:cNvSpPr>
            <a:spLocks noChangeArrowheads="1"/>
          </p:cNvSpPr>
          <p:nvPr>
            <p:custDataLst>
              <p:tags r:id="rId7"/>
            </p:custDataLst>
          </p:nvPr>
        </p:nvSpPr>
        <p:spPr bwMode="white">
          <a:xfrm>
            <a:off x="917575" y="14478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2400" dirty="0">
                <a:solidFill>
                  <a:schemeClr val="bg1"/>
                </a:solidFill>
                <a:latin typeface="Arial Regular" charset="0"/>
              </a:rPr>
              <a:t>	</a:t>
            </a:r>
            <a:r>
              <a:rPr lang="en-US" sz="2400" b="1" dirty="0">
                <a:solidFill>
                  <a:schemeClr val="bg1"/>
                </a:solidFill>
                <a:latin typeface="Arial" panose="020B0604020202020204" pitchFamily="34" charset="0"/>
                <a:cs typeface="Arial" panose="020B0604020202020204" pitchFamily="34" charset="0"/>
              </a:rPr>
              <a:t>You get $100 for $75</a:t>
            </a:r>
            <a:endParaRPr lang="en-US" sz="2400" dirty="0">
              <a:solidFill>
                <a:schemeClr val="bg1"/>
              </a:solidFill>
              <a:latin typeface="Arial" panose="020B0604020202020204" pitchFamily="34" charset="0"/>
              <a:cs typeface="Arial" panose="020B0604020202020204" pitchFamily="34" charset="0"/>
            </a:endParaRPr>
          </a:p>
        </p:txBody>
      </p:sp>
      <p:pic>
        <p:nvPicPr>
          <p:cNvPr id="8203" name="Picture 34" descr="advisorgu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2700" y="1981200"/>
            <a:ext cx="2781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custDataLst>
              <p:tags r:id="rId8"/>
            </p:custDataLst>
            <p:extLst>
              <p:ext uri="{D42A27DB-BD31-4B8C-83A1-F6EECF244321}">
                <p14:modId xmlns:p14="http://schemas.microsoft.com/office/powerpoint/2010/main" val="2024479279"/>
              </p:ext>
            </p:extLst>
          </p:nvPr>
        </p:nvGraphicFramePr>
        <p:xfrm>
          <a:off x="1143000" y="2362200"/>
          <a:ext cx="5184000" cy="2891790"/>
        </p:xfrm>
        <a:graphic>
          <a:graphicData uri="http://schemas.openxmlformats.org/drawingml/2006/table">
            <a:tbl>
              <a:tblPr firstRow="1" bandRow="1">
                <a:tableStyleId>{5C22544A-7EE6-4342-B048-85BDC9FD1C3A}</a:tableStyleId>
              </a:tblPr>
              <a:tblGrid>
                <a:gridCol w="2257543">
                  <a:extLst>
                    <a:ext uri="{9D8B030D-6E8A-4147-A177-3AD203B41FA5}">
                      <a16:colId xmlns:a16="http://schemas.microsoft.com/office/drawing/2014/main" val="20000"/>
                    </a:ext>
                  </a:extLst>
                </a:gridCol>
                <a:gridCol w="1505037">
                  <a:extLst>
                    <a:ext uri="{9D8B030D-6E8A-4147-A177-3AD203B41FA5}">
                      <a16:colId xmlns:a16="http://schemas.microsoft.com/office/drawing/2014/main" val="20001"/>
                    </a:ext>
                  </a:extLst>
                </a:gridCol>
                <a:gridCol w="1421420">
                  <a:extLst>
                    <a:ext uri="{9D8B030D-6E8A-4147-A177-3AD203B41FA5}">
                      <a16:colId xmlns:a16="http://schemas.microsoft.com/office/drawing/2014/main" val="20002"/>
                    </a:ext>
                  </a:extLst>
                </a:gridCol>
              </a:tblGrid>
              <a:tr h="605790">
                <a:tc>
                  <a:txBody>
                    <a:bodyPr/>
                    <a:lstStyle/>
                    <a:p>
                      <a:endParaRPr lang="en-CA" sz="2400" dirty="0">
                        <a:latin typeface="Arial" panose="020B0604020202020204" pitchFamily="34" charset="0"/>
                        <a:cs typeface="Arial" panose="020B0604020202020204" pitchFamily="34" charset="0"/>
                      </a:endParaRPr>
                    </a:p>
                  </a:txBody>
                  <a:tcPr anchor="ctr">
                    <a:solidFill>
                      <a:srgbClr val="658237"/>
                    </a:solidFill>
                  </a:tcPr>
                </a:tc>
                <a:tc>
                  <a:txBody>
                    <a:bodyPr/>
                    <a:lstStyle/>
                    <a:p>
                      <a:pPr algn="l"/>
                      <a:r>
                        <a:rPr lang="en-US" sz="1600" b="1" dirty="0">
                          <a:solidFill>
                            <a:schemeClr val="bg1"/>
                          </a:solidFill>
                          <a:latin typeface="Arial" panose="020B0604020202020204" pitchFamily="34" charset="0"/>
                          <a:cs typeface="Arial" panose="020B0604020202020204" pitchFamily="34" charset="0"/>
                        </a:rPr>
                        <a:t>Before</a:t>
                      </a:r>
                      <a:r>
                        <a:rPr lang="en-US" sz="1600" b="1" baseline="0" dirty="0">
                          <a:solidFill>
                            <a:schemeClr val="bg1"/>
                          </a:solidFill>
                          <a:latin typeface="Arial" panose="020B0604020202020204" pitchFamily="34" charset="0"/>
                          <a:cs typeface="Arial" panose="020B0604020202020204" pitchFamily="34" charset="0"/>
                        </a:rPr>
                        <a:t> RRSP Contribution</a:t>
                      </a:r>
                      <a:endParaRPr lang="en-CA" sz="1600" b="1" dirty="0">
                        <a:solidFill>
                          <a:schemeClr val="bg1"/>
                        </a:solidFill>
                        <a:latin typeface="Arial" panose="020B0604020202020204" pitchFamily="34" charset="0"/>
                        <a:cs typeface="Arial" panose="020B0604020202020204" pitchFamily="34" charset="0"/>
                      </a:endParaRPr>
                    </a:p>
                  </a:txBody>
                  <a:tcPr anchor="ctr">
                    <a:solidFill>
                      <a:srgbClr val="65823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latin typeface="Arial" panose="020B0604020202020204" pitchFamily="34" charset="0"/>
                          <a:cs typeface="Arial" panose="020B0604020202020204" pitchFamily="34" charset="0"/>
                        </a:rPr>
                        <a:t>After RRSP Contribution</a:t>
                      </a:r>
                      <a:endParaRPr lang="en-CA" sz="1600" b="1" dirty="0">
                        <a:solidFill>
                          <a:schemeClr val="bg1"/>
                        </a:solidFill>
                        <a:latin typeface="Arial" panose="020B0604020202020204" pitchFamily="34" charset="0"/>
                        <a:cs typeface="Arial" panose="020B0604020202020204" pitchFamily="34" charset="0"/>
                      </a:endParaRPr>
                    </a:p>
                  </a:txBody>
                  <a:tcPr anchor="ctr">
                    <a:solidFill>
                      <a:srgbClr val="658237"/>
                    </a:solidFill>
                  </a:tcPr>
                </a:tc>
                <a:extLst>
                  <a:ext uri="{0D108BD9-81ED-4DB2-BD59-A6C34878D82A}">
                    <a16:rowId xmlns:a16="http://schemas.microsoft.com/office/drawing/2014/main" val="10000"/>
                  </a:ext>
                </a:extLst>
              </a:tr>
              <a:tr h="452195">
                <a:tc>
                  <a:txBody>
                    <a:bodyPr/>
                    <a:lstStyle/>
                    <a:p>
                      <a:r>
                        <a:rPr lang="en-US" sz="2400" dirty="0">
                          <a:solidFill>
                            <a:schemeClr val="tx1"/>
                          </a:solidFill>
                          <a:latin typeface="Arial" panose="020B0604020202020204" pitchFamily="34" charset="0"/>
                          <a:cs typeface="Arial" panose="020B0604020202020204" pitchFamily="34" charset="0"/>
                        </a:rPr>
                        <a:t>Gross pay</a:t>
                      </a:r>
                      <a:endParaRPr lang="en-CA" sz="2400" dirty="0">
                        <a:solidFill>
                          <a:schemeClr val="tx1"/>
                        </a:solidFill>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$ 1500</a:t>
                      </a: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$ 1500</a:t>
                      </a:r>
                    </a:p>
                  </a:txBody>
                  <a:tcPr anchor="ctr">
                    <a:solidFill>
                      <a:srgbClr val="97B071">
                        <a:alpha val="50000"/>
                      </a:srgbClr>
                    </a:solidFill>
                  </a:tcPr>
                </a:tc>
                <a:extLst>
                  <a:ext uri="{0D108BD9-81ED-4DB2-BD59-A6C34878D82A}">
                    <a16:rowId xmlns:a16="http://schemas.microsoft.com/office/drawing/2014/main" val="10001"/>
                  </a:ext>
                </a:extLst>
              </a:tr>
              <a:tr h="452195">
                <a:tc>
                  <a:txBody>
                    <a:bodyPr/>
                    <a:lstStyle/>
                    <a:p>
                      <a:r>
                        <a:rPr lang="en-US" sz="2400" dirty="0">
                          <a:latin typeface="Arial" panose="020B0604020202020204" pitchFamily="34" charset="0"/>
                          <a:cs typeface="Arial" panose="020B0604020202020204" pitchFamily="34" charset="0"/>
                        </a:rPr>
                        <a:t>Minus RRSP</a:t>
                      </a:r>
                      <a:endParaRPr lang="en-CA" sz="2400" dirty="0">
                        <a:latin typeface="Arial" panose="020B0604020202020204" pitchFamily="34" charset="0"/>
                        <a:cs typeface="Arial" panose="020B0604020202020204" pitchFamily="34" charset="0"/>
                      </a:endParaRP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0</a:t>
                      </a: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100</a:t>
                      </a:r>
                    </a:p>
                  </a:txBody>
                  <a:tcPr anchor="ctr">
                    <a:solidFill>
                      <a:srgbClr val="F7DF9F">
                        <a:alpha val="50000"/>
                      </a:srgbClr>
                    </a:solidFill>
                  </a:tcPr>
                </a:tc>
                <a:extLst>
                  <a:ext uri="{0D108BD9-81ED-4DB2-BD59-A6C34878D82A}">
                    <a16:rowId xmlns:a16="http://schemas.microsoft.com/office/drawing/2014/main" val="10002"/>
                  </a:ext>
                </a:extLst>
              </a:tr>
              <a:tr h="452195">
                <a:tc>
                  <a:txBody>
                    <a:bodyPr/>
                    <a:lstStyle/>
                    <a:p>
                      <a:r>
                        <a:rPr lang="en-US" sz="2400" dirty="0">
                          <a:latin typeface="Arial" panose="020B0604020202020204" pitchFamily="34" charset="0"/>
                          <a:cs typeface="Arial" panose="020B0604020202020204" pitchFamily="34" charset="0"/>
                        </a:rPr>
                        <a:t>Taxable</a:t>
                      </a:r>
                      <a:r>
                        <a:rPr lang="en-US" sz="2400" baseline="0" dirty="0">
                          <a:latin typeface="Arial" panose="020B0604020202020204" pitchFamily="34" charset="0"/>
                          <a:cs typeface="Arial" panose="020B0604020202020204" pitchFamily="34" charset="0"/>
                        </a:rPr>
                        <a:t> pay</a:t>
                      </a:r>
                      <a:endParaRPr lang="en-CA" sz="2400" dirty="0">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$ 1500</a:t>
                      </a: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$ 1400</a:t>
                      </a:r>
                    </a:p>
                  </a:txBody>
                  <a:tcPr anchor="ctr">
                    <a:solidFill>
                      <a:srgbClr val="97B071">
                        <a:alpha val="50000"/>
                      </a:srgbClr>
                    </a:solidFill>
                  </a:tcPr>
                </a:tc>
                <a:extLst>
                  <a:ext uri="{0D108BD9-81ED-4DB2-BD59-A6C34878D82A}">
                    <a16:rowId xmlns:a16="http://schemas.microsoft.com/office/drawing/2014/main" val="10003"/>
                  </a:ext>
                </a:extLst>
              </a:tr>
              <a:tr h="452195">
                <a:tc>
                  <a:txBody>
                    <a:bodyPr/>
                    <a:lstStyle/>
                    <a:p>
                      <a:r>
                        <a:rPr lang="en-US" sz="2400" dirty="0">
                          <a:latin typeface="Arial" panose="020B0604020202020204" pitchFamily="34" charset="0"/>
                          <a:cs typeface="Arial" panose="020B0604020202020204" pitchFamily="34" charset="0"/>
                        </a:rPr>
                        <a:t>Tax</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25%*</a:t>
                      </a:r>
                      <a:endParaRPr lang="en-CA" sz="2400" dirty="0">
                        <a:solidFill>
                          <a:schemeClr val="tx1"/>
                        </a:solidFill>
                        <a:latin typeface="Arial" panose="020B0604020202020204" pitchFamily="34" charset="0"/>
                        <a:cs typeface="Arial" panose="020B0604020202020204" pitchFamily="34" charset="0"/>
                      </a:endParaRP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(375)</a:t>
                      </a: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 (350)</a:t>
                      </a:r>
                    </a:p>
                  </a:txBody>
                  <a:tcPr anchor="ctr">
                    <a:solidFill>
                      <a:srgbClr val="F7DF9F">
                        <a:alpha val="50000"/>
                      </a:srgbClr>
                    </a:solidFill>
                  </a:tcPr>
                </a:tc>
                <a:extLst>
                  <a:ext uri="{0D108BD9-81ED-4DB2-BD59-A6C34878D82A}">
                    <a16:rowId xmlns:a16="http://schemas.microsoft.com/office/drawing/2014/main" val="10004"/>
                  </a:ext>
                </a:extLst>
              </a:tr>
              <a:tr h="452195">
                <a:tc>
                  <a:txBody>
                    <a:bodyPr/>
                    <a:lstStyle/>
                    <a:p>
                      <a:r>
                        <a:rPr lang="en-US" sz="2400" dirty="0">
                          <a:latin typeface="Arial" panose="020B0604020202020204" pitchFamily="34" charset="0"/>
                          <a:cs typeface="Arial" panose="020B0604020202020204" pitchFamily="34" charset="0"/>
                        </a:rPr>
                        <a:t>Net pay</a:t>
                      </a:r>
                      <a:endParaRPr lang="en-CA" sz="2400" dirty="0">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$ 1125</a:t>
                      </a:r>
                    </a:p>
                  </a:txBody>
                  <a:tcPr anchor="ctr">
                    <a:solidFill>
                      <a:srgbClr val="97B071">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ea typeface="Arial Regular" charset="0"/>
                        </a:rPr>
                        <a:t>$ 1050</a:t>
                      </a:r>
                    </a:p>
                  </a:txBody>
                  <a:tcPr anchor="ctr">
                    <a:solidFill>
                      <a:srgbClr val="97B071">
                        <a:alpha val="50000"/>
                      </a:srgbClr>
                    </a:solidFill>
                  </a:tcPr>
                </a:tc>
                <a:extLst>
                  <a:ext uri="{0D108BD9-81ED-4DB2-BD59-A6C34878D82A}">
                    <a16:rowId xmlns:a16="http://schemas.microsoft.com/office/drawing/2014/main" val="10005"/>
                  </a:ext>
                </a:extLst>
              </a:tr>
            </a:tbl>
          </a:graphicData>
        </a:graphic>
      </p:graphicFrame>
      <p:sp>
        <p:nvSpPr>
          <p:cNvPr id="12" name="Rectangle 34"/>
          <p:cNvSpPr>
            <a:spLocks noChangeArrowheads="1"/>
          </p:cNvSpPr>
          <p:nvPr>
            <p:custDataLst>
              <p:tags r:id="rId9"/>
            </p:custDataLst>
          </p:nvPr>
        </p:nvSpPr>
        <p:spPr bwMode="white">
          <a:xfrm>
            <a:off x="1143000" y="5830888"/>
            <a:ext cx="5029200" cy="3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dirty="0">
                <a:latin typeface="Arial" panose="020B0604020202020204" pitchFamily="34" charset="0"/>
                <a:cs typeface="Arial" panose="020B0604020202020204" pitchFamily="34" charset="0"/>
              </a:rPr>
              <a:t>* Individual tax rates may vary.</a:t>
            </a:r>
          </a:p>
        </p:txBody>
      </p:sp>
    </p:spTree>
    <p:custDataLst>
      <p:tags r:id="rId1"/>
    </p:custDataLst>
    <p:extLst>
      <p:ext uri="{BB962C8B-B14F-4D97-AF65-F5344CB8AC3E}">
        <p14:creationId xmlns:p14="http://schemas.microsoft.com/office/powerpoint/2010/main" val="2715670870"/>
      </p:ext>
    </p:extLst>
  </p:cSld>
  <p:clrMapOvr>
    <a:masterClrMapping/>
  </p:clrMapOvr>
  <mc:AlternateContent xmlns:mc="http://schemas.openxmlformats.org/markup-compatibility/2006" xmlns:p14="http://schemas.microsoft.com/office/powerpoint/2010/main">
    <mc:Choice Requires="p14">
      <p:transition spd="slow" p14:dur="2000" advTm="35096"/>
    </mc:Choice>
    <mc:Fallback xmlns="">
      <p:transition spd="slow" advTm="350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4859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a:pPr>
            <a:r>
              <a:rPr lang="en-US" sz="4000" b="1" dirty="0">
                <a:solidFill>
                  <a:srgbClr val="345629"/>
                </a:solidFill>
                <a:latin typeface="Arial" panose="020B0604020202020204" pitchFamily="34" charset="0"/>
                <a:cs typeface="Arial" panose="020B0604020202020204" pitchFamily="34" charset="0"/>
              </a:rPr>
              <a:t>RRSP Contribution</a:t>
            </a:r>
            <a:r>
              <a:rPr lang="en-US" sz="4000" dirty="0">
                <a:latin typeface="Arial" panose="020B0604020202020204" pitchFamily="34" charset="0"/>
                <a:cs typeface="Arial" panose="020B0604020202020204" pitchFamily="34" charset="0"/>
              </a:rPr>
              <a:t> limit</a:t>
            </a:r>
          </a:p>
        </p:txBody>
      </p:sp>
      <p:sp>
        <p:nvSpPr>
          <p:cNvPr id="9225" name="AutoShape 5"/>
          <p:cNvSpPr>
            <a:spLocks noChangeArrowheads="1"/>
          </p:cNvSpPr>
          <p:nvPr>
            <p:custDataLst>
              <p:tags r:id="rId6"/>
            </p:custDataLst>
          </p:nvPr>
        </p:nvSpPr>
        <p:spPr bwMode="auto">
          <a:xfrm>
            <a:off x="1219200" y="1889125"/>
            <a:ext cx="2209800" cy="1768475"/>
          </a:xfrm>
          <a:prstGeom prst="roundRect">
            <a:avLst>
              <a:gd name="adj" fmla="val 11458"/>
            </a:avLst>
          </a:prstGeom>
          <a:solidFill>
            <a:srgbClr val="FFC000"/>
          </a:solidFill>
          <a:ln>
            <a:noFill/>
          </a:ln>
        </p:spPr>
        <p:txBody>
          <a:bodyPr wrap="none" lIns="0" tIns="0" rIns="0" bIns="0" anchor="ctr" anchorCtr="1"/>
          <a:lstStyle/>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Lesser of 18%</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of previous</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years earnings</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or $30,780</a:t>
            </a:r>
            <a:endParaRPr lang="en-US" sz="2000" b="1" baseline="50000" dirty="0">
              <a:solidFill>
                <a:srgbClr val="FFFFFF"/>
              </a:solidFill>
              <a:latin typeface="Arial" panose="020B0604020202020204" pitchFamily="34" charset="0"/>
              <a:cs typeface="Arial" panose="020B0604020202020204" pitchFamily="34" charset="0"/>
            </a:endParaRPr>
          </a:p>
        </p:txBody>
      </p:sp>
      <p:sp>
        <p:nvSpPr>
          <p:cNvPr id="9226" name="AutoShape 7"/>
          <p:cNvSpPr>
            <a:spLocks noChangeArrowheads="1"/>
          </p:cNvSpPr>
          <p:nvPr>
            <p:custDataLst>
              <p:tags r:id="rId7"/>
            </p:custDataLst>
          </p:nvPr>
        </p:nvSpPr>
        <p:spPr bwMode="auto">
          <a:xfrm>
            <a:off x="3962400" y="1889125"/>
            <a:ext cx="2209800" cy="1768475"/>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Unused</a:t>
            </a:r>
          </a:p>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RRSP</a:t>
            </a:r>
          </a:p>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Room (if any)</a:t>
            </a: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8"/>
            </p:custDataLst>
          </p:nvPr>
        </p:nvSpPr>
        <p:spPr bwMode="auto">
          <a:xfrm>
            <a:off x="3352800" y="2270125"/>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9228" name="Text Box 18"/>
          <p:cNvSpPr txBox="1">
            <a:spLocks noChangeArrowheads="1"/>
          </p:cNvSpPr>
          <p:nvPr>
            <p:custDataLst>
              <p:tags r:id="rId9"/>
            </p:custDataLst>
          </p:nvPr>
        </p:nvSpPr>
        <p:spPr bwMode="auto">
          <a:xfrm>
            <a:off x="4648200" y="4038600"/>
            <a:ext cx="4419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ts val="600"/>
              </a:spcAft>
              <a:buClr>
                <a:srgbClr val="C60C30"/>
              </a:buClr>
              <a:buFont typeface="Arial" charset="0"/>
              <a:buNone/>
            </a:pPr>
            <a:r>
              <a:rPr lang="en-US" sz="1600" dirty="0">
                <a:solidFill>
                  <a:srgbClr val="000000"/>
                </a:solidFill>
                <a:latin typeface="Arial" panose="020B0604020202020204" pitchFamily="34" charset="0"/>
                <a:ea typeface="Arial Regular" charset="0"/>
                <a:cs typeface="Arial" panose="020B0604020202020204" pitchFamily="34" charset="0"/>
              </a:rPr>
              <a:t>You are responsible for monitoring your personal RRSP limit as </a:t>
            </a:r>
            <a:r>
              <a:rPr lang="en-US" sz="1600" dirty="0">
                <a:latin typeface="Arial" panose="020B0604020202020204" pitchFamily="34" charset="0"/>
                <a:ea typeface="Arial Regular" charset="0"/>
                <a:cs typeface="Arial" panose="020B0604020202020204" pitchFamily="34" charset="0"/>
              </a:rPr>
              <a:t>per your </a:t>
            </a:r>
            <a:r>
              <a:rPr lang="en-US" sz="1600" dirty="0">
                <a:solidFill>
                  <a:srgbClr val="000000"/>
                </a:solidFill>
                <a:latin typeface="Arial" panose="020B0604020202020204" pitchFamily="34" charset="0"/>
                <a:ea typeface="Arial Regular" charset="0"/>
                <a:cs typeface="Arial" panose="020B0604020202020204" pitchFamily="34" charset="0"/>
              </a:rPr>
              <a:t>CRA Notice of Assessment</a:t>
            </a:r>
          </a:p>
          <a:p>
            <a:pPr eaLnBrk="1" hangingPunct="1">
              <a:spcAft>
                <a:spcPts val="600"/>
              </a:spcAft>
              <a:buClr>
                <a:srgbClr val="C60C30"/>
              </a:buClr>
              <a:buFont typeface="Arial" charset="0"/>
              <a:buNone/>
            </a:pPr>
            <a:r>
              <a:rPr lang="en-US" sz="1600" dirty="0">
                <a:solidFill>
                  <a:srgbClr val="000000"/>
                </a:solidFill>
                <a:latin typeface="Arial" panose="020B0604020202020204" pitchFamily="34" charset="0"/>
                <a:ea typeface="Arial Regular" charset="0"/>
                <a:cs typeface="Arial" panose="020B0604020202020204" pitchFamily="34" charset="0"/>
              </a:rPr>
              <a:t>For more information about your personal limits visit </a:t>
            </a:r>
            <a:r>
              <a:rPr lang="en-US" sz="1600" b="1" dirty="0">
                <a:solidFill>
                  <a:srgbClr val="000000"/>
                </a:solidFill>
                <a:latin typeface="Arial" panose="020B0604020202020204" pitchFamily="34" charset="0"/>
                <a:ea typeface="Arial Regular" charset="0"/>
                <a:cs typeface="Arial" panose="020B0604020202020204" pitchFamily="34" charset="0"/>
              </a:rPr>
              <a:t>Canada.ca</a:t>
            </a:r>
          </a:p>
        </p:txBody>
      </p:sp>
      <p:graphicFrame>
        <p:nvGraphicFramePr>
          <p:cNvPr id="15" name="Group 28"/>
          <p:cNvGraphicFramePr>
            <a:graphicFrameLocks noGrp="1"/>
          </p:cNvGraphicFramePr>
          <p:nvPr>
            <p:custDataLst>
              <p:tags r:id="rId10"/>
            </p:custDataLst>
            <p:extLst>
              <p:ext uri="{D42A27DB-BD31-4B8C-83A1-F6EECF244321}">
                <p14:modId xmlns:p14="http://schemas.microsoft.com/office/powerpoint/2010/main" val="956816643"/>
              </p:ext>
            </p:extLst>
          </p:nvPr>
        </p:nvGraphicFramePr>
        <p:xfrm>
          <a:off x="1219200" y="4267200"/>
          <a:ext cx="2743200" cy="1828801"/>
        </p:xfrm>
        <a:graphic>
          <a:graphicData uri="http://schemas.openxmlformats.org/drawingml/2006/table">
            <a:tbl>
              <a:tblPr/>
              <a:tblGrid>
                <a:gridCol w="938213">
                  <a:extLst>
                    <a:ext uri="{9D8B030D-6E8A-4147-A177-3AD203B41FA5}">
                      <a16:colId xmlns:a16="http://schemas.microsoft.com/office/drawing/2014/main" val="20000"/>
                    </a:ext>
                  </a:extLst>
                </a:gridCol>
                <a:gridCol w="1804987">
                  <a:extLst>
                    <a:ext uri="{9D8B030D-6E8A-4147-A177-3AD203B41FA5}">
                      <a16:colId xmlns:a16="http://schemas.microsoft.com/office/drawing/2014/main" val="20001"/>
                    </a:ext>
                  </a:extLst>
                </a:gridCol>
              </a:tblGrid>
              <a:tr h="86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rgbClr val="FFFFFF"/>
                          </a:solidFill>
                          <a:effectLst/>
                          <a:latin typeface="Arial" charset="0"/>
                          <a:cs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FFFFFF"/>
                          </a:solidFill>
                          <a:effectLst/>
                          <a:latin typeface="Arial" charset="0"/>
                          <a:cs typeface="Arial" charset="0"/>
                        </a:rPr>
                        <a:t>CRA RRSP Limit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cs typeface="Arial"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cs typeface="Arial" charset="0"/>
                        </a:rPr>
                        <a:t>$29,210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2"/>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2023</a:t>
                      </a:r>
                      <a:endParaRPr kumimoji="0" lang="en-CA" sz="2400" b="1"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A59F99">
                            <a:tint val="66000"/>
                            <a:satMod val="160000"/>
                          </a:srgbClr>
                        </a:gs>
                        <a:gs pos="50000">
                          <a:srgbClr val="A59F99">
                            <a:tint val="44500"/>
                            <a:satMod val="160000"/>
                          </a:srgbClr>
                        </a:gs>
                        <a:gs pos="100000">
                          <a:srgbClr val="A59F99">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$30,780</a:t>
                      </a:r>
                      <a:endParaRPr kumimoji="0" lang="en-CA" sz="2400" b="1"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A59F99">
                            <a:tint val="66000"/>
                            <a:satMod val="160000"/>
                          </a:srgbClr>
                        </a:gs>
                        <a:gs pos="50000">
                          <a:srgbClr val="A59F99">
                            <a:tint val="44500"/>
                            <a:satMod val="160000"/>
                          </a:srgbClr>
                        </a:gs>
                        <a:gs pos="100000">
                          <a:srgbClr val="A59F99">
                            <a:tint val="23500"/>
                            <a:satMod val="160000"/>
                          </a:srgbClr>
                        </a:gs>
                      </a:gsLst>
                      <a:lin ang="2700000" scaled="1"/>
                      <a:tileRect/>
                    </a:gradFill>
                  </a:tcPr>
                </a:tc>
                <a:extLst>
                  <a:ext uri="{0D108BD9-81ED-4DB2-BD59-A6C34878D82A}">
                    <a16:rowId xmlns:a16="http://schemas.microsoft.com/office/drawing/2014/main" val="10003"/>
                  </a:ext>
                </a:extLst>
              </a:tr>
            </a:tbl>
          </a:graphicData>
        </a:graphic>
      </p:graphicFrame>
      <p:sp>
        <p:nvSpPr>
          <p:cNvPr id="16" name="Rounded Rectangle 15"/>
          <p:cNvSpPr/>
          <p:nvPr>
            <p:custDataLst>
              <p:tags r:id="rId11"/>
            </p:custDataLst>
          </p:nvPr>
        </p:nvSpPr>
        <p:spPr>
          <a:xfrm>
            <a:off x="1219200" y="4191000"/>
            <a:ext cx="2743200" cy="2362200"/>
          </a:xfrm>
          <a:prstGeom prst="roundRect">
            <a:avLst>
              <a:gd name="adj" fmla="val 10437"/>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CA" dirty="0">
              <a:latin typeface="Arial Regular" charset="0"/>
            </a:endParaRPr>
          </a:p>
        </p:txBody>
      </p:sp>
      <p:sp>
        <p:nvSpPr>
          <p:cNvPr id="14" name="Text Box 8"/>
          <p:cNvSpPr txBox="1">
            <a:spLocks noChangeArrowheads="1"/>
          </p:cNvSpPr>
          <p:nvPr>
            <p:custDataLst>
              <p:tags r:id="rId12"/>
            </p:custDataLst>
          </p:nvPr>
        </p:nvSpPr>
        <p:spPr bwMode="auto">
          <a:xfrm>
            <a:off x="6172200" y="22098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18" name="AutoShape 5"/>
          <p:cNvSpPr>
            <a:spLocks noChangeArrowheads="1"/>
          </p:cNvSpPr>
          <p:nvPr>
            <p:custDataLst>
              <p:tags r:id="rId13"/>
            </p:custDataLst>
          </p:nvPr>
        </p:nvSpPr>
        <p:spPr bwMode="auto">
          <a:xfrm>
            <a:off x="6629400" y="1905000"/>
            <a:ext cx="2209800" cy="1768475"/>
          </a:xfrm>
          <a:prstGeom prst="roundRect">
            <a:avLst>
              <a:gd name="adj" fmla="val 11458"/>
            </a:avLst>
          </a:prstGeom>
          <a:solidFill>
            <a:srgbClr val="FFC000"/>
          </a:solidFill>
          <a:ln>
            <a:noFill/>
          </a:ln>
        </p:spPr>
        <p:txBody>
          <a:bodyPr wrap="none" lIns="0" tIns="0" rIns="0" bIns="0" anchor="ctr" anchorCtr="1"/>
          <a:lstStyle/>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Prior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year’s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pension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adjustment</a:t>
            </a: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19" name="Rectangle 18"/>
          <p:cNvSpPr>
            <a:spLocks noChangeArrowheads="1"/>
          </p:cNvSpPr>
          <p:nvPr>
            <p:custDataLst>
              <p:tags r:id="rId14"/>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689414626"/>
      </p:ext>
    </p:extLst>
  </p:cSld>
  <p:clrMapOvr>
    <a:masterClrMapping/>
  </p:clrMapOvr>
  <mc:AlternateContent xmlns:mc="http://schemas.openxmlformats.org/markup-compatibility/2006" xmlns:p14="http://schemas.microsoft.com/office/powerpoint/2010/main">
    <mc:Choice Requires="p14">
      <p:transition spd="slow" p14:dur="2000" advTm="39585"/>
    </mc:Choice>
    <mc:Fallback xmlns="">
      <p:transition spd="slow" advTm="395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4859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a:pPr>
            <a:r>
              <a:rPr lang="en-US" sz="4000" b="1" dirty="0">
                <a:latin typeface="Arial" panose="020B0604020202020204" pitchFamily="34" charset="0"/>
                <a:cs typeface="Arial" panose="020B0604020202020204" pitchFamily="34" charset="0"/>
              </a:rPr>
              <a:t>TFSA Contribution</a:t>
            </a:r>
            <a:r>
              <a:rPr lang="en-US" sz="4000" dirty="0">
                <a:latin typeface="Arial" panose="020B0604020202020204" pitchFamily="34" charset="0"/>
                <a:cs typeface="Arial" panose="020B0604020202020204" pitchFamily="34" charset="0"/>
              </a:rPr>
              <a:t> limit</a:t>
            </a:r>
          </a:p>
        </p:txBody>
      </p:sp>
      <p:sp>
        <p:nvSpPr>
          <p:cNvPr id="9225" name="AutoShape 5"/>
          <p:cNvSpPr>
            <a:spLocks noChangeArrowheads="1"/>
          </p:cNvSpPr>
          <p:nvPr>
            <p:custDataLst>
              <p:tags r:id="rId6"/>
            </p:custDataLst>
          </p:nvPr>
        </p:nvSpPr>
        <p:spPr bwMode="auto">
          <a:xfrm>
            <a:off x="1219200" y="1889125"/>
            <a:ext cx="2209800" cy="1768475"/>
          </a:xfrm>
          <a:prstGeom prst="roundRect">
            <a:avLst>
              <a:gd name="adj" fmla="val 11458"/>
            </a:avLst>
          </a:prstGeom>
          <a:solidFill>
            <a:srgbClr val="F0C04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nchorCtr="1"/>
          <a:lstStyle/>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This year’s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Contribution</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limit</a:t>
            </a:r>
          </a:p>
        </p:txBody>
      </p:sp>
      <p:sp>
        <p:nvSpPr>
          <p:cNvPr id="9226" name="AutoShape 7"/>
          <p:cNvSpPr>
            <a:spLocks noChangeArrowheads="1"/>
          </p:cNvSpPr>
          <p:nvPr>
            <p:custDataLst>
              <p:tags r:id="rId7"/>
            </p:custDataLst>
          </p:nvPr>
        </p:nvSpPr>
        <p:spPr bwMode="auto">
          <a:xfrm>
            <a:off x="3962400" y="1889125"/>
            <a:ext cx="2209800" cy="1768475"/>
          </a:xfrm>
          <a:prstGeom prst="roundRect">
            <a:avLst>
              <a:gd name="adj" fmla="val 11458"/>
            </a:avLst>
          </a:prstGeom>
          <a:solidFill>
            <a:srgbClr val="345629"/>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nchorCtr="1"/>
          <a:lstStyle/>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Unused</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TFSA Room </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(if any) from </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prior years</a:t>
            </a:r>
          </a:p>
          <a:p>
            <a:pPr algn="ctr" eaLnBrk="0" hangingPunct="0">
              <a:spcAft>
                <a:spcPct val="0"/>
              </a:spcAft>
              <a:buFont typeface="Arial" charset="0"/>
              <a:buNone/>
            </a:pP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8"/>
            </p:custDataLst>
          </p:nvPr>
        </p:nvSpPr>
        <p:spPr bwMode="auto">
          <a:xfrm>
            <a:off x="3352800" y="2270125"/>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graphicFrame>
        <p:nvGraphicFramePr>
          <p:cNvPr id="15" name="Group 28"/>
          <p:cNvGraphicFramePr>
            <a:graphicFrameLocks noGrp="1"/>
          </p:cNvGraphicFramePr>
          <p:nvPr>
            <p:custDataLst>
              <p:tags r:id="rId9"/>
            </p:custDataLst>
            <p:extLst>
              <p:ext uri="{D42A27DB-BD31-4B8C-83A1-F6EECF244321}">
                <p14:modId xmlns:p14="http://schemas.microsoft.com/office/powerpoint/2010/main" val="3348769575"/>
              </p:ext>
            </p:extLst>
          </p:nvPr>
        </p:nvGraphicFramePr>
        <p:xfrm>
          <a:off x="1219200" y="4267200"/>
          <a:ext cx="2743200" cy="1828801"/>
        </p:xfrm>
        <a:graphic>
          <a:graphicData uri="http://schemas.openxmlformats.org/drawingml/2006/table">
            <a:tbl>
              <a:tblPr/>
              <a:tblGrid>
                <a:gridCol w="938213">
                  <a:extLst>
                    <a:ext uri="{9D8B030D-6E8A-4147-A177-3AD203B41FA5}">
                      <a16:colId xmlns:a16="http://schemas.microsoft.com/office/drawing/2014/main" val="20000"/>
                    </a:ext>
                  </a:extLst>
                </a:gridCol>
                <a:gridCol w="1804987">
                  <a:extLst>
                    <a:ext uri="{9D8B030D-6E8A-4147-A177-3AD203B41FA5}">
                      <a16:colId xmlns:a16="http://schemas.microsoft.com/office/drawing/2014/main" val="20001"/>
                    </a:ext>
                  </a:extLst>
                </a:gridCol>
              </a:tblGrid>
              <a:tr h="866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bg1"/>
                          </a:solidFill>
                          <a:effectLst/>
                          <a:latin typeface="Arial" charset="0"/>
                          <a:cs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bg1"/>
                          </a:solidFill>
                          <a:effectLst/>
                          <a:latin typeface="Arial" charset="0"/>
                          <a:cs typeface="Arial" charset="0"/>
                        </a:rPr>
                        <a:t>CRA TFSA Limit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cs typeface="Arial"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cs typeface="Arial" charset="0"/>
                        </a:rPr>
                        <a:t>$6,000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tx1"/>
                          </a:solidFill>
                          <a:effectLst/>
                          <a:latin typeface="Arial" charset="0"/>
                          <a:cs typeface="Arial" charset="0"/>
                        </a:rPr>
                        <a:t>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tx1"/>
                          </a:solidFill>
                          <a:effectLst/>
                          <a:latin typeface="Arial" charset="0"/>
                          <a:cs typeface="Arial" charset="0"/>
                        </a:rPr>
                        <a:t>$6,500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10"/>
            </p:custDataLst>
          </p:nvPr>
        </p:nvSpPr>
        <p:spPr>
          <a:xfrm>
            <a:off x="1219200" y="4191000"/>
            <a:ext cx="2743200" cy="1981200"/>
          </a:xfrm>
          <a:prstGeom prst="roundRect">
            <a:avLst>
              <a:gd name="adj" fmla="val 10437"/>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CA" dirty="0">
              <a:latin typeface="Arial Regular" charset="0"/>
            </a:endParaRPr>
          </a:p>
        </p:txBody>
      </p:sp>
      <p:sp>
        <p:nvSpPr>
          <p:cNvPr id="14" name="Text Box 8"/>
          <p:cNvSpPr txBox="1">
            <a:spLocks noChangeArrowheads="1"/>
          </p:cNvSpPr>
          <p:nvPr>
            <p:custDataLst>
              <p:tags r:id="rId11"/>
            </p:custDataLst>
          </p:nvPr>
        </p:nvSpPr>
        <p:spPr bwMode="auto">
          <a:xfrm>
            <a:off x="6096000" y="22098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18" name="AutoShape 5"/>
          <p:cNvSpPr>
            <a:spLocks noChangeArrowheads="1"/>
          </p:cNvSpPr>
          <p:nvPr>
            <p:custDataLst>
              <p:tags r:id="rId12"/>
            </p:custDataLst>
          </p:nvPr>
        </p:nvSpPr>
        <p:spPr bwMode="auto">
          <a:xfrm>
            <a:off x="6629400" y="1905000"/>
            <a:ext cx="2209800" cy="1768475"/>
          </a:xfrm>
          <a:prstGeom prst="roundRect">
            <a:avLst>
              <a:gd name="adj" fmla="val 11458"/>
            </a:avLst>
          </a:prstGeom>
          <a:solidFill>
            <a:srgbClr val="F4D06C"/>
          </a:solidFill>
          <a:ln>
            <a:noFill/>
          </a:ln>
        </p:spPr>
        <p:txBody>
          <a:bodyPr wrap="none" lIns="0" tIns="0" rIns="0" bIns="0" anchor="ctr" anchorCtr="1"/>
          <a:lstStyle/>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Withdrawals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from prior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year</a:t>
            </a:r>
          </a:p>
          <a:p>
            <a:pPr algn="ctr" eaLnBrk="0" hangingPunct="0">
              <a:lnSpc>
                <a:spcPts val="3000"/>
              </a:lnSpc>
              <a:spcAft>
                <a:spcPct val="0"/>
              </a:spcAft>
              <a:buFont typeface="Arial" charset="0"/>
              <a:buNone/>
            </a:pP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17" name="Rectangle 16"/>
          <p:cNvSpPr>
            <a:spLocks noChangeArrowheads="1"/>
          </p:cNvSpPr>
          <p:nvPr>
            <p:custDataLst>
              <p:tags r:id="rId13"/>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1559161208"/>
      </p:ext>
    </p:extLst>
  </p:cSld>
  <p:clrMapOvr>
    <a:masterClrMapping/>
  </p:clrMapOvr>
  <mc:AlternateContent xmlns:mc="http://schemas.openxmlformats.org/markup-compatibility/2006" xmlns:p14="http://schemas.microsoft.com/office/powerpoint/2010/main">
    <mc:Choice Requires="p14">
      <p:transition spd="slow" p14:dur="2000" advTm="33123"/>
    </mc:Choice>
    <mc:Fallback xmlns="">
      <p:transition spd="slow" advTm="331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877786"/>
            <a:ext cx="8153400" cy="46754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a:pPr>
            <a:r>
              <a:rPr lang="en-US" sz="4000" b="1" dirty="0">
                <a:solidFill>
                  <a:srgbClr val="658237"/>
                </a:solidFill>
                <a:latin typeface="Arial" panose="020B0604020202020204" pitchFamily="34" charset="0"/>
                <a:cs typeface="Arial" panose="020B0604020202020204" pitchFamily="34" charset="0"/>
              </a:rPr>
              <a:t>DPSP Contribution</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limit</a:t>
            </a:r>
          </a:p>
        </p:txBody>
      </p:sp>
      <p:graphicFrame>
        <p:nvGraphicFramePr>
          <p:cNvPr id="15" name="Group 28"/>
          <p:cNvGraphicFramePr>
            <a:graphicFrameLocks noGrp="1"/>
          </p:cNvGraphicFramePr>
          <p:nvPr>
            <p:custDataLst>
              <p:tags r:id="rId6"/>
            </p:custDataLst>
            <p:extLst>
              <p:ext uri="{D42A27DB-BD31-4B8C-83A1-F6EECF244321}">
                <p14:modId xmlns:p14="http://schemas.microsoft.com/office/powerpoint/2010/main" val="1040280818"/>
              </p:ext>
            </p:extLst>
          </p:nvPr>
        </p:nvGraphicFramePr>
        <p:xfrm>
          <a:off x="3186684" y="4692014"/>
          <a:ext cx="2833116" cy="1663066"/>
        </p:xfrm>
        <a:graphic>
          <a:graphicData uri="http://schemas.openxmlformats.org/drawingml/2006/table">
            <a:tbl>
              <a:tblPr/>
              <a:tblGrid>
                <a:gridCol w="968965">
                  <a:extLst>
                    <a:ext uri="{9D8B030D-6E8A-4147-A177-3AD203B41FA5}">
                      <a16:colId xmlns:a16="http://schemas.microsoft.com/office/drawing/2014/main" val="20000"/>
                    </a:ext>
                  </a:extLst>
                </a:gridCol>
                <a:gridCol w="1864151">
                  <a:extLst>
                    <a:ext uri="{9D8B030D-6E8A-4147-A177-3AD203B41FA5}">
                      <a16:colId xmlns:a16="http://schemas.microsoft.com/office/drawing/2014/main" val="20001"/>
                    </a:ext>
                  </a:extLst>
                </a:gridCol>
              </a:tblGrid>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FFFFFF"/>
                          </a:solidFill>
                          <a:effectLst/>
                          <a:latin typeface="Arial" charset="0"/>
                          <a:cs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FFFFFF"/>
                          </a:solidFill>
                          <a:effectLst/>
                          <a:latin typeface="Arial" charset="0"/>
                          <a:cs typeface="Arial" charset="0"/>
                        </a:rPr>
                        <a:t>CRA DPSP Limit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a:ln>
                            <a:noFill/>
                          </a:ln>
                          <a:solidFill>
                            <a:srgbClr val="000000"/>
                          </a:solidFill>
                          <a:effectLst/>
                          <a:latin typeface="Arial" charset="0"/>
                          <a:cs typeface="Arial"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CA" sz="2000" b="0" i="0" kern="1200" dirty="0">
                          <a:solidFill>
                            <a:schemeClr val="tx1"/>
                          </a:solidFill>
                          <a:effectLst/>
                          <a:latin typeface="Arial" panose="020B0604020202020204" pitchFamily="34" charset="0"/>
                          <a:ea typeface="+mn-ea"/>
                          <a:cs typeface="Arial" panose="020B0604020202020204" pitchFamily="34" charset="0"/>
                        </a:rPr>
                        <a:t>$15,390</a:t>
                      </a:r>
                      <a:endParaRPr kumimoji="0" lang="en-CA"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0000"/>
                          </a:solidFill>
                          <a:effectLst/>
                          <a:latin typeface="Arial" charset="0"/>
                          <a:cs typeface="Arial" charset="0"/>
                        </a:rPr>
                        <a:t>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0000"/>
                          </a:solidFill>
                          <a:effectLst/>
                          <a:latin typeface="Arial" charset="0"/>
                          <a:cs typeface="Arial" charset="0"/>
                        </a:rPr>
                        <a:t>$15,780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7"/>
            </p:custDataLst>
          </p:nvPr>
        </p:nvSpPr>
        <p:spPr>
          <a:xfrm>
            <a:off x="3193542" y="4419600"/>
            <a:ext cx="2833116" cy="1981200"/>
          </a:xfrm>
          <a:prstGeom prst="roundRect">
            <a:avLst>
              <a:gd name="adj" fmla="val 10437"/>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CA" dirty="0">
              <a:latin typeface="Arial Regular" charset="0"/>
            </a:endParaRPr>
          </a:p>
        </p:txBody>
      </p:sp>
      <p:sp>
        <p:nvSpPr>
          <p:cNvPr id="14" name="Text Box 18"/>
          <p:cNvSpPr txBox="1">
            <a:spLocks noChangeArrowheads="1"/>
          </p:cNvSpPr>
          <p:nvPr>
            <p:custDataLst>
              <p:tags r:id="rId8"/>
            </p:custDataLst>
          </p:nvPr>
        </p:nvSpPr>
        <p:spPr bwMode="auto">
          <a:xfrm>
            <a:off x="1280318" y="1752600"/>
            <a:ext cx="7406482"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342900" indent="-342900" eaLnBrk="1" hangingPunct="1">
              <a:spcAft>
                <a:spcPts val="600"/>
              </a:spcAft>
              <a:buClr>
                <a:srgbClr val="C60C30"/>
              </a:buClr>
              <a:buFont typeface="Arial" panose="020B0604020202020204" pitchFamily="34" charset="0"/>
              <a:buChar char="•"/>
            </a:pPr>
            <a:r>
              <a:rPr lang="en-US" sz="2400" dirty="0">
                <a:latin typeface="Arial" panose="020B0604020202020204" pitchFamily="34" charset="0"/>
                <a:ea typeface="Arial Regular" charset="0"/>
                <a:cs typeface="Arial" panose="020B0604020202020204" pitchFamily="34" charset="0"/>
              </a:rPr>
              <a:t>There is no minimum required employer contribution</a:t>
            </a:r>
          </a:p>
          <a:p>
            <a:pPr marL="354013" indent="-354013" eaLnBrk="1" hangingPunct="1">
              <a:spcAft>
                <a:spcPts val="600"/>
              </a:spcAft>
              <a:buClr>
                <a:srgbClr val="C60C30"/>
              </a:buClr>
              <a:buFont typeface="Arial" panose="020B0604020202020204" pitchFamily="34" charset="0"/>
              <a:buChar char="•"/>
            </a:pPr>
            <a:r>
              <a:rPr lang="en-US" sz="2400" dirty="0">
                <a:latin typeface="Arial" panose="020B0604020202020204" pitchFamily="34" charset="0"/>
                <a:ea typeface="Arial Regular" charset="0"/>
                <a:cs typeface="Arial" panose="020B0604020202020204" pitchFamily="34" charset="0"/>
              </a:rPr>
              <a:t>Maximum contribution is limited to lesser of 18% of your compensation for the year or the DPSP contribution limit</a:t>
            </a:r>
          </a:p>
          <a:p>
            <a:pPr marL="354013" indent="-354013" eaLnBrk="1" hangingPunct="1">
              <a:spcAft>
                <a:spcPts val="600"/>
              </a:spcAft>
              <a:buClr>
                <a:srgbClr val="C60C30"/>
              </a:buClr>
              <a:buFont typeface="Arial" panose="020B0604020202020204" pitchFamily="34" charset="0"/>
              <a:buChar char="•"/>
            </a:pPr>
            <a:r>
              <a:rPr lang="en-CA" sz="2400" dirty="0">
                <a:latin typeface="Arial" panose="020B0604020202020204" pitchFamily="34" charset="0"/>
                <a:ea typeface="Arial Regular" charset="0"/>
                <a:cs typeface="Arial" panose="020B0604020202020204" pitchFamily="34" charset="0"/>
              </a:rPr>
              <a:t>RRSP contribution room is reduced by the DPSP contributions received in the previous year</a:t>
            </a:r>
          </a:p>
        </p:txBody>
      </p:sp>
      <p:sp>
        <p:nvSpPr>
          <p:cNvPr id="10" name="Rectangle 9"/>
          <p:cNvSpPr>
            <a:spLocks noChangeArrowheads="1"/>
          </p:cNvSpPr>
          <p:nvPr>
            <p:custDataLst>
              <p:tags r:id="rId9"/>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23406927"/>
      </p:ext>
    </p:extLst>
  </p:cSld>
  <p:clrMapOvr>
    <a:masterClrMapping/>
  </p:clrMapOvr>
  <mc:AlternateContent xmlns:mc="http://schemas.openxmlformats.org/markup-compatibility/2006" xmlns:p14="http://schemas.microsoft.com/office/powerpoint/2010/main">
    <mc:Choice Requires="p14">
      <p:transition spd="slow" p14:dur="2000" advTm="30660"/>
    </mc:Choice>
    <mc:Fallback xmlns="">
      <p:transition spd="slow" advTm="306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TPVERSION" val="5"/>
  <p:tag name="TPFULLVERSION" val="5.0.0.2212"/>
  <p:tag name="PPTVERSION" val="14"/>
  <p:tag name="TPOS" val="2"/>
  <p:tag name="MMPROD_THEME_BG_IMAGE" val=""/>
  <p:tag name="SECTOMILLISECCONVERTED"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Your group plan at work SunAdvantage my saving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0&quot;/&gt;&lt;property id=&quot;20224&quot; value=&quot;C:\Users\g897\Desktop\Webcasts\My savings webcast_FR_Dec 2012\English March 2013&quot;/&gt;&lt;property id=&quot;20250&quot; value=&quot;0&quot;/&gt;&lt;property id=&quot;20251&quot; value=&quot;1&quot;/&gt;&lt;property id=&quot;20259&quot; value=&quot;0&quot;/&gt;&lt;property id=&quot;20262&quot; value=&quot;1113459651&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Your  group plan  at work&amp;quot;&quot;/&gt;&lt;property id=&quot;20303&quot; value=&quot;-1&quot;/&gt;&lt;property id=&quot;20307&quot; value=&quot;257&quot;/&gt;&lt;property id=&quot;20309&quot; value=&quot;-1&quot;/&gt;&lt;/object&gt;&lt;object type=&quot;3&quot; unique_id=&quot;10005&quot;&gt;&lt;property id=&quot;20148&quot; value=&quot;5&quot;/&gt;&lt;property id=&quot;20300&quot; value=&quot;Slide 2&quot;/&gt;&lt;property id=&quot;20301&quot; value=&quot;Sources of Retirement Income&quot;/&gt;&lt;property id=&quot;20303&quot; value=&quot;-1&quot;/&gt;&lt;property id=&quot;20307&quot; value=&quot;258&quot;/&gt;&lt;property id=&quot;20309&quot; value=&quot;-1&quot;/&gt;&lt;/object&gt;&lt;object type=&quot;3&quot; unique_id=&quot;10009&quot;&gt;&lt;property id=&quot;20148&quot; value=&quot;5&quot;/&gt;&lt;property id=&quot;20300&quot; value=&quot;Slide 6 - &amp;quot;The tax advantage of automatic payroll deductions&amp;quot;&quot;/&gt;&lt;property id=&quot;20303&quot; value=&quot;-1&quot;/&gt;&lt;property id=&quot;20307&quot; value=&quot;262&quot;/&gt;&lt;property id=&quot;20309&quot; value=&quot;-1&quot;/&gt;&lt;/object&gt;&lt;object type=&quot;3&quot; unique_id=&quot;10010&quot;&gt;&lt;property id=&quot;20148&quot; value=&quot;5&quot;/&gt;&lt;property id=&quot;20300&quot; value=&quot;Slide 7 - &amp;quot;RRSP Contribution limit&amp;quot;&quot;/&gt;&lt;property id=&quot;20303&quot; value=&quot;-1&quot;/&gt;&lt;property id=&quot;20307&quot; value=&quot;263&quot;/&gt;&lt;property id=&quot;20309&quot; value=&quot;-1&quot;/&gt;&lt;/object&gt;&lt;object type=&quot;3&quot; unique_id=&quot;10011&quot;&gt;&lt;property id=&quot;20148&quot; value=&quot;5&quot;/&gt;&lt;property id=&quot;20300&quot; value=&quot;Slide 10 - &amp;quot;Choice of three accounts&amp;quot;&quot;/&gt;&lt;property id=&quot;20303&quot; value=&quot;-1&quot;/&gt;&lt;property id=&quot;20307&quot; value=&quot;264&quot;/&gt;&lt;property id=&quot;20309&quot; value=&quot;-1&quot;/&gt;&lt;/object&gt;&lt;object type=&quot;3&quot; unique_id=&quot;10012&quot;&gt;&lt;property id=&quot;20148&quot; value=&quot;5&quot;/&gt;&lt;property id=&quot;20300&quot; value=&quot;Slide 11&quot;/&gt;&lt;property id=&quot;20301&quot; value=&quot;Investing details&quot;/&gt;&lt;property id=&quot;20303&quot; value=&quot;-1&quot;/&gt;&lt;property id=&quot;20307&quot; value=&quot;265&quot;/&gt;&lt;property id=&quot;20309&quot; value=&quot;-1&quot;/&gt;&lt;/object&gt;&lt;object type=&quot;3&quot; unique_id=&quot;10013&quot;&gt;&lt;property id=&quot;20148&quot; value=&quot;5&quot;/&gt;&lt;property id=&quot;20300&quot; value=&quot;Slide 12 - &amp;quot;Understand Risk vs. Return&amp;quot;&quot;/&gt;&lt;property id=&quot;20303&quot; value=&quot;-1&quot;/&gt;&lt;property id=&quot;20307&quot; value=&quot;266&quot;/&gt;&lt;property id=&quot;20309&quot; value=&quot;-1&quot;/&gt;&lt;/object&gt;&lt;object type=&quot;3&quot; unique_id=&quot;10014&quot;&gt;&lt;property id=&quot;20148&quot; value=&quot;5&quot;/&gt;&lt;property id=&quot;20300&quot; value=&quot;Slide 13 - &amp;quot;Wide range of investment options&amp;quot;&quot;/&gt;&lt;property id=&quot;20303&quot; value=&quot;-1&quot;/&gt;&lt;property id=&quot;20307&quot; value=&quot;267&quot;/&gt;&lt;property id=&quot;20309&quot; value=&quot;-1&quot;/&gt;&lt;/object&gt;&lt;object type=&quot;3&quot; unique_id=&quot;10017&quot;&gt;&lt;property id=&quot;20148&quot; value=&quot;5&quot;/&gt;&lt;property id=&quot;20300&quot; value=&quot;Slide 14 - &amp;quot;Granite Funds™ – Target Date&amp;quot;&quot;/&gt;&lt;property id=&quot;20303&quot; value=&quot;-1&quot;/&gt;&lt;property id=&quot;20307&quot; value=&quot;270&quot;/&gt;&lt;property id=&quot;20309&quot; value=&quot;-1&quot;/&gt;&lt;/object&gt;&lt;object type=&quot;3&quot; unique_id=&quot;10019&quot;&gt;&lt;property id=&quot;20148&quot; value=&quot;5&quot;/&gt;&lt;property id=&quot;20300&quot; value=&quot;Slide 15 - &amp;quot;The importance of diversification&amp;quot;&quot;/&gt;&lt;property id=&quot;20303&quot; value=&quot;-1&quot;/&gt;&lt;property id=&quot;20307&quot; value=&quot;272&quot;/&gt;&lt;property id=&quot;20309&quot; value=&quot;-1&quot;/&gt;&lt;/object&gt;&lt;object type=&quot;3&quot; unique_id=&quot;10020&quot;&gt;&lt;property id=&quot;20148&quot; value=&quot;5&quot;/&gt;&lt;property id=&quot;20300&quot; value=&quot;Slide 16&quot;/&gt;&lt;property id=&quot;20301&quot; value=&quot;Communication &amp;amp; Technology&quot;/&gt;&lt;property id=&quot;20303&quot; value=&quot;-1&quot;/&gt;&lt;property id=&quot;20307&quot; value=&quot;273&quot;/&gt;&lt;property id=&quot;20309&quot; value=&quot;-1&quot;/&gt;&lt;/object&gt;&lt;object type=&quot;3&quot; unique_id=&quot;10021&quot;&gt;&lt;property id=&quot;20148&quot; value=&quot;5&quot;/&gt;&lt;property id=&quot;20300&quot; value=&quot;Slide 17 - &amp;quot;Client Care Centre&amp;quot;&quot;/&gt;&lt;property id=&quot;20303&quot; value=&quot;-1&quot;/&gt;&lt;property id=&quot;20307&quot; value=&quot;274&quot;/&gt;&lt;property id=&quot;20309&quot; value=&quot;-1&quot;/&gt;&lt;/object&gt;&lt;object type=&quot;3&quot; unique_id=&quot;10022&quot;&gt;&lt;property id=&quot;20148&quot; value=&quot;5&quot;/&gt;&lt;property id=&quot;20300&quot; value=&quot;Slide 18 - &amp;quot;Plan member services website&amp;quot;&quot;/&gt;&lt;property id=&quot;20303&quot; value=&quot;-1&quot;/&gt;&lt;property id=&quot;20307&quot; value=&quot;275&quot;/&gt;&lt;property id=&quot;20309&quot; value=&quot;-1&quot;/&gt;&lt;/object&gt;&lt;object type=&quot;3&quot; unique_id=&quot;10024&quot;&gt;&lt;property id=&quot;20148&quot; value=&quot;5&quot;/&gt;&lt;property id=&quot;20300&quot; value=&quot;Slide 20 - &amp;quot;Statements and Receipts&amp;quot;&quot;/&gt;&lt;property id=&quot;20303&quot; value=&quot;-1&quot;/&gt;&lt;property id=&quot;20307&quot; value=&quot;277&quot;/&gt;&lt;property id=&quot;20309&quot; value=&quot;-1&quot;/&gt;&lt;/object&gt;&lt;object type=&quot;3&quot; unique_id=&quot;10025&quot;&gt;&lt;property id=&quot;20148&quot; value=&quot;5&quot;/&gt;&lt;property id=&quot;20300&quot; value=&quot;Slide 21&quot;/&gt;&lt;property id=&quot;20301&quot; value=&quot;Withdrawals, Termination and Retirement Options&quot;/&gt;&lt;property id=&quot;20303&quot; value=&quot;-1&quot;/&gt;&lt;property id=&quot;20307&quot; value=&quot;278&quot;/&gt;&lt;property id=&quot;20309&quot; value=&quot;-1&quot;/&gt;&lt;/object&gt;&lt;object type=&quot;3&quot; unique_id=&quot;10027&quot;&gt;&lt;property id=&quot;20148&quot; value=&quot;5&quot;/&gt;&lt;property id=&quot;20300&quot; value=&quot;Slide 22 - &amp;quot;Withdrawals&amp;quot;&quot;/&gt;&lt;property id=&quot;20303&quot; value=&quot;-1&quot;/&gt;&lt;property id=&quot;20307&quot; value=&quot;280&quot;/&gt;&lt;property id=&quot;20309&quot; value=&quot;-1&quot;/&gt;&lt;/object&gt;&lt;object type=&quot;3&quot; unique_id=&quot;10028&quot;&gt;&lt;property id=&quot;20148&quot; value=&quot;5&quot;/&gt;&lt;property id=&quot;20300&quot; value=&quot;Slide 24&quot;/&gt;&lt;property id=&quot;20301&quot; value=&quot;Getting Started&quot;/&gt;&lt;property id=&quot;20303&quot; value=&quot;-1&quot;/&gt;&lt;property id=&quot;20307&quot; value=&quot;281&quot;/&gt;&lt;property id=&quot;20309&quot; value=&quot;-1&quot;/&gt;&lt;/object&gt;&lt;object type=&quot;3&quot; unique_id=&quot;10033&quot;&gt;&lt;property id=&quot;20148&quot; value=&quot;5&quot;/&gt;&lt;property id=&quot;20300&quot; value=&quot;Slide 29 - &amp;quot;How do I get started?&amp;quot;&quot;/&gt;&lt;property id=&quot;20303&quot; value=&quot;-1&quot;/&gt;&lt;property id=&quot;20307&quot; value=&quot;286&quot;/&gt;&lt;property id=&quot;20309&quot; value=&quot;-1&quot;/&gt;&lt;/object&gt;&lt;object type=&quot;3&quot; unique_id=&quot;10036&quot;&gt;&lt;property id=&quot;20148&quot; value=&quot;5&quot;/&gt;&lt;property id=&quot;20300&quot; value=&quot;Slide 32 - &amp;quot;Your future is waiting… enrol today&amp;quot;&quot;/&gt;&lt;property id=&quot;20303&quot; value=&quot;-1&quot;/&gt;&lt;property id=&quot;20307&quot; value=&quot;289&quot;/&gt;&lt;property id=&quot;20309&quot; value=&quot;-1&quot;/&gt;&lt;/object&gt;&lt;object type=&quot;3&quot; unique_id=&quot;11298&quot;&gt;&lt;property id=&quot;20148&quot; value=&quot;5&quot;/&gt;&lt;property id=&quot;20300&quot; value=&quot;Slide 3 - &amp;quot;Your responsibilities under this plan&amp;quot;&quot;/&gt;&lt;property id=&quot;20303&quot; value=&quot;-1&quot;/&gt;&lt;property id=&quot;20307&quot; value=&quot;290&quot;/&gt;&lt;property id=&quot;20309&quot; value=&quot;-1&quot;/&gt;&lt;/object&gt;&lt;object type=&quot;3&quot; unique_id=&quot;11299&quot;&gt;&lt;property id=&quot;20148&quot; value=&quot;5&quot;/&gt;&lt;property id=&quot;20300&quot; value=&quot;Slide 4 - &amp;quot;Sources of retirement income&amp;quot;&quot;/&gt;&lt;property id=&quot;20303&quot; value=&quot;-1&quot;/&gt;&lt;property id=&quot;20307&quot; value=&quot;291&quot;/&gt;&lt;property id=&quot;20309&quot; value=&quot;-1&quot;/&gt;&lt;/object&gt;&lt;object type=&quot;3&quot; unique_id=&quot;11391&quot;&gt;&lt;property id=&quot;20148&quot; value=&quot;5&quot;/&gt;&lt;property id=&quot;20300&quot; value=&quot;Slide 19 - &amp;quot;Plan member services website continued&amp;quot;&quot;/&gt;&lt;property id=&quot;20303&quot; value=&quot;-1&quot;/&gt;&lt;property id=&quot;20307&quot; value=&quot;294&quot;/&gt;&lt;property id=&quot;20309&quot; value=&quot;-1&quot;/&gt;&lt;/object&gt;&lt;object type=&quot;3&quot; unique_id=&quot;11392&quot;&gt;&lt;property id=&quot;20148&quot; value=&quot;5&quot;/&gt;&lt;property id=&quot;20300&quot; value=&quot;Slide 23 - &amp;quot;Termination and Retirement options&amp;quot;&quot;/&gt;&lt;property id=&quot;20303&quot; value=&quot;-1&quot;/&gt;&lt;property id=&quot;20307&quot; value=&quot;295&quot;/&gt;&lt;property id=&quot;20309&quot; value=&quot;-1&quot;/&gt;&lt;/object&gt;&lt;object type=&quot;3&quot; unique_id=&quot;11393&quot;&gt;&lt;property id=&quot;20148&quot; value=&quot;5&quot;/&gt;&lt;property id=&quot;20300&quot; value=&quot;Slide 25 - &amp;quot;How do I get started?&amp;quot;&quot;/&gt;&lt;property id=&quot;20303&quot; value=&quot;-1&quot;/&gt;&lt;property id=&quot;20307&quot; value=&quot;296&quot;/&gt;&lt;property id=&quot;20309&quot; value=&quot;-1&quot;/&gt;&lt;/object&gt;&lt;object type=&quot;3&quot; unique_id=&quot;11394&quot;&gt;&lt;property id=&quot;20148&quot; value=&quot;5&quot;/&gt;&lt;property id=&quot;20300&quot; value=&quot;Slide 26 - &amp;quot;How do I get started?&amp;quot;&quot;/&gt;&lt;property id=&quot;20303&quot; value=&quot;-1&quot;/&gt;&lt;property id=&quot;20307&quot; value=&quot;297&quot;/&gt;&lt;property id=&quot;20309&quot; value=&quot;-1&quot;/&gt;&lt;/object&gt;&lt;object type=&quot;3&quot; unique_id=&quot;11395&quot;&gt;&lt;property id=&quot;20148&quot; value=&quot;5&quot;/&gt;&lt;property id=&quot;20300&quot; value=&quot;Slide 28 - &amp;quot;How do I get started?&amp;quot;&quot;/&gt;&lt;property id=&quot;20303&quot; value=&quot;-1&quot;/&gt;&lt;property id=&quot;20307&quot; value=&quot;298&quot;/&gt;&lt;property id=&quot;20309&quot; value=&quot;-1&quot;/&gt;&lt;/object&gt;&lt;object type=&quot;3&quot; unique_id=&quot;11396&quot;&gt;&lt;property id=&quot;20148&quot; value=&quot;5&quot;/&gt;&lt;property id=&quot;20300&quot; value=&quot;Slide 30 - &amp;quot;How do I get started?&amp;quot;&quot;/&gt;&lt;property id=&quot;20303&quot; value=&quot;-1&quot;/&gt;&lt;property id=&quot;20307&quot; value=&quot;299&quot;/&gt;&lt;property id=&quot;20309&quot; value=&quot;-1&quot;/&gt;&lt;/object&gt;&lt;object type=&quot;3&quot; unique_id=&quot;11397&quot;&gt;&lt;property id=&quot;20148&quot; value=&quot;5&quot;/&gt;&lt;property id=&quot;20300&quot; value=&quot;Slide 31 - &amp;quot;How do I get started?&amp;quot;&quot;/&gt;&lt;property id=&quot;20303&quot; value=&quot;-1&quot;/&gt;&lt;property id=&quot;20307&quot; value=&quot;300&quot;/&gt;&lt;property id=&quot;20309&quot; value=&quot;-1&quot;/&gt;&lt;/object&gt;&lt;object type=&quot;3&quot; unique_id=&quot;12038&quot;&gt;&lt;property id=&quot;20148&quot; value=&quot;5&quot;/&gt;&lt;property id=&quot;20300&quot; value=&quot;Slide 5 - &amp;quot;Monthly maximum payments 2023&amp;quot;&quot;/&gt;&lt;property id=&quot;20307&quot; value=&quot;307&quot;/&gt;&lt;/object&gt;&lt;object type=&quot;3&quot; unique_id=&quot;12039&quot;&gt;&lt;property id=&quot;20148&quot; value=&quot;5&quot;/&gt;&lt;property id=&quot;20300&quot; value=&quot;Slide 8 - &amp;quot;TFSA Contribution limit&amp;quot;&quot;/&gt;&lt;property id=&quot;20307&quot; value=&quot;306&quot;/&gt;&lt;/object&gt;&lt;object type=&quot;3&quot; unique_id=&quot;12040&quot;&gt;&lt;property id=&quot;20148&quot; value=&quot;5&quot;/&gt;&lt;property id=&quot;20300&quot; value=&quot;Slide 9 - &amp;quot;DPSP Contribution limit&amp;quot;&quot;/&gt;&lt;property id=&quot;20307&quot; value=&quot;302&quot;/&gt;&lt;/object&gt;&lt;object type=&quot;3&quot; unique_id=&quot;12041&quot;&gt;&lt;property id=&quot;20148&quot; value=&quot;5&quot;/&gt;&lt;property id=&quot;20300&quot; value=&quot;Slide 27 - &amp;quot;How do I get started?&amp;quot;&quot;/&gt;&lt;property id=&quot;20307&quot; value=&quot;309&quot;/&gt;&lt;/object&gt;&lt;/object&gt;&lt;object type=&quot;10&quot; unique_id=&quot;10212&quot;&gt;&lt;object type=&quot;11&quot; unique_id=&quot;10213&quot;&gt;&lt;property id=&quot;20180&quot; value=&quot;0&quot;/&gt;&lt;property id=&quot;20181&quot; value=&quot;0&quot;/&gt;&lt;property id=&quot;20183&quot; value=&quot;1&quot;/&gt;&lt;/object&gt;&lt;object type=&quot;12&quot; unique_id=&quot;10215&quot;&gt;&lt;/object&gt;&lt;/object&gt;&lt;object type=&quot;4&quot; unique_id=&quot;10214&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43,892449226,C:\Users\g897\Desktop\Webcasts\My savings webcast_FR_Dec 2012\English March 2013\mySavings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44,892449226,C:\Users\g897\Desktop\Webcasts\My savings webcast_FR_Dec 2012\English March 2013\mySavings_pptx\Media.ppcx"/>
  <p:tag name="TIMING" val="|31.7|12.8|35.3|14.4"/>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2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9&quot;/&gt;&lt;lineCharCount val=&quot;32&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6&quot;/&gt;&lt;lineCharCount val=&quot;40&quot;/&gt;&lt;lineCharCount val=&quot;35&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25&quot;/&gt;&lt;lineCharCount val=&quot;25&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45,892449226,C:\Users\g897\Desktop\Webcasts\My savings webcast_FR_Dec 2012\English March 2013\mySavings_pptx\Media.ppcx"/>
  <p:tag name="TIMING" val="|4.7|3.2"/>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27&quot;/&gt;&lt;lineCharCount val=&quot;3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19&quot;/&gt;&lt;lineCharCount val=&quot;19&quot;/&gt;&lt;lineCharCount val=&quot;17&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18&quot;/&gt;&lt;lineCharCount val=&quot;21&quot;/&gt;&lt;lineCharCount val=&quot;14&quot;/&gt;&lt;lineCharCount val=&quot;10&quot;/&gt;&lt;lineCharCount val=&quot;17&quot;/&gt;&lt;lineCharCount val=&quot;13&quot;/&gt;&lt;lineCharCount val=&quot;22&quot;/&gt;&lt;lineCharCount val=&quot;14&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70,892449226,C:\Users\g897\Desktop\Webcasts\My savings webcast_FR_Dec 2012\English March 2013\mySavings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30&quot;/&gt;&lt;lineCharCount val=&quot;32&quot;/&gt;&lt;lineCharCount val=&quot;17&quot;/&gt;&lt;lineCharCount val=&quot;27&quot;/&gt;&lt;lineCharCount val=&quot;6&quot;/&gt;&lt;lineCharCount val=&quot;31&quot;/&gt;&lt;lineCharCount val=&quot;54&quot;/&gt;&lt;lineCharCount val=&quot;30&quot;/&gt;&lt;lineCharCount val=&quot;1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PSNARRATION" val="72,892449226,C:\Users\g897\Desktop\Webcasts\My savings webcast_FR_Dec 2012\English March 2013\mySavings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48&quot;/&gt;&lt;lineCharCount val=&quot;22&quot;/&gt;&lt;lineCharCount val=&quot;49&quot;/&gt;&lt;lineCharCount val=&quot;9&quot;/&gt;&lt;lineCharCount val=&quot;39&quot;/&gt;&lt;lineCharCount val=&quot;23&quot;/&gt;&lt;lineCharCount val=&quot;48&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PSNARRATION" val="73,892449226,C:\Users\g897\Desktop\Webcasts\My savings webcast_FR_Dec 2012\English March 2013\mySavings_pptx\Media.ppcx"/>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PSNARRATION" val="74,892449226,C:\Users\g897\Desktop\Webcasts\My savings webcast_FR_Dec 2012\English March 2013\mySavings_pptx\Media.ppcx"/>
  <p:tag name="TIMING" val="|1.5|4.4|3.6"/>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1&quot;/&gt;&lt;lineCharCount val=&quot;48&quot;/&gt;&lt;lineCharCount val=&quot;28&quot;/&gt;&lt;lineCharCount val=&quot;1&quot;/&gt;&lt;lineCharCount val=&quot;49&quot;/&gt;&lt;lineCharCount val=&quot;35&quot;/&gt;&lt;lineCharCount val=&quot;29&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PSNARRATION" val="75,892449226,C:\Users\g897\Desktop\Webcasts\My savings webcast_FR_Dec 2012\English March 2013\mySavings_pptx\Media.ppcx"/>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6&quot;/&gt;&lt;lineCharCount val=&quot;25&quot;/&gt;&lt;lineCharCount val=&quot;25&quot;/&gt;&lt;lineCharCount val=&quot;35&quot;/&gt;&lt;lineCharCount val=&quot;12&quot;/&gt;&lt;lineCharCount val=&quot;43&quot;/&gt;&lt;lineCharCount val=&quot;23&quot;/&gt;&lt;lineCharCount val=&quot;12&quot;/&gt;&lt;lineCharCount val=&quot;35&quot;/&gt;&lt;lineCharCount val=&quot;35&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PSNARRATION" val="90,892449226,C:\Users\g897\Desktop\Webcasts\My savings webcast_FR_Dec 2012\English March 2013\mySavings_pptx\Media.ppcx"/>
  <p:tag name="TIMING" val="|5.7|14.1"/>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quot;/&gt;&lt;lineCharCount val=&quot;12&quot;/&gt;&lt;lineCharCount val=&quot;7&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9&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1&quot;/&gt;&lt;lineCharCount val=&quot;32&quot;/&gt;&lt;lineCharCount val=&quot;19&quot;/&gt;&lt;lineCharCount val=&quot;30&quot;/&gt;&lt;lineCharCount val=&quot;32&quot;/&gt;&lt;lineCharCount val=&quot;32&quot;/&gt;&lt;lineCharCount val=&quot;7&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91,892449226,C:\Users\g897\Desktop\Webcasts\My savings webcast_FR_Dec 2012\English March 2013\mySavings_pptx\Media.ppcx"/>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7&quot;/&gt;&lt;lineCharCount val=&quot;48&quot;/&gt;&lt;lineCharCount val=&quot;21&quot;/&gt;&lt;lineCharCount val=&quot;23&quot;/&gt;&lt;lineCharCount val=&quot;29&quot;/&gt;&lt;lineCharCount val=&quot;43&quot;/&gt;&lt;lineCharCount val=&quot;23&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 val="2,892449226,C:\Users\g897\Desktop\Webcasts\My savings webcast_FR_Dec 2012\English March 2013\mySavings_pptx\Media.ppcx"/>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PSNARRATION" val="92,892449226,C:\Users\g897\Desktop\Webcasts\My savings webcast_FR_Dec 2012\English March 2013\mySavings_pptx\Media.ppcx"/>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2&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PSNARRATION" val="105,892449226,C:\Users\g897\Desktop\Webcasts\My savings webcast_FR_Dec 2012\English March 2013\mySavings_pptx\Media.ppcx"/>
  <p:tag name="TIMING" val="|0.8|29.1|9.3|9.5|8.8|9.8"/>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61&quot;/&gt;&lt;lineCharCount val=&quot;29&quot;/&gt;&lt;lineCharCount val=&quot;59&quot;/&gt;&lt;lineCharCount val=&quot;60&quot;/&gt;&lt;lineCharCount val=&quot;40&quot;/&gt;&lt;lineCharCount val=&quot;59&quot;/&gt;&lt;lineCharCount val=&quot;58&quot;/&gt;&lt;lineCharCount val=&quot;39&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 val="104,892449226,C:\Users\g897\Desktop\Webcasts\My savings webcast_FR_Dec 2012\English March 2013\mySavings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16&quot;/&gt;&lt;lineCharCount val=&quot;47&quot;/&gt;&lt;lineCharCount val=&quot;44&quot;/&gt;&lt;lineCharCount val=&quot;52&quot;/&gt;&lt;lineCharCount val=&quot;23&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PSNARRATION" val="106,892449226,C:\Users\g897\Desktop\Webcasts\My savings webcast_FR_Dec 2012\English March 2013\mySavings_pptx\Media.ppcx"/>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PSNARRATION" val="115,892449226,C:\Users\g897\Desktop\Webcasts\My savings webcast_FR_Dec 2012\English March 2013\mySavings_pptx\Media.ppcx"/>
  <p:tag name="TIMING" val="|1|12.7|30.9"/>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2&quot;/&gt;&lt;lineCharCount val=&quot;53&quot;/&gt;&lt;lineCharCount val=&quot;9&quot;/&gt;&lt;lineCharCount val=&quot;60&quot;/&gt;&lt;lineCharCount val=&quot;25&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PSNARRATION" val="116,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229722023.mp3"/>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PSNARRATION" val="116,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229722023.mp3"/>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PSNARRATION" val="123,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924710703.mp3"/>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PSNARRATION" val="124,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474329425.mp3"/>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PSNARRATION" val="128,892449226,C:\Users\g897\Desktop\Webcasts\My savings webcast_FR_Dec 2012\English March 2013\mySavings_pptx\Media.ppcx"/>
  <p:tag name="TIMING" val="|4.4"/>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34,892449226,C:\Users\g897\Desktop\Webcasts\My savings webcast_FR_Dec 2012\English March 2013\mySavings_pptx\Media.ppcx"/>
  <p:tag name="TIMING" val="|7.8|3.6|5.5|6.6|3|3.3|3.7"/>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PSNARRATION" val="131,892449226,C:\Users\g897\Desktop\Webcasts\My savings webcast_FR_Dec 2012\English March 2013\mySavings_pptx\Media.ppcx"/>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21&quot;/&gt;&lt;lineCharCount val=&quot;22&quot;/&gt;&lt;lineCharCount val=&quot;15&quot;/&gt;&lt;lineCharCount val=&quot;19&quot;/&gt;&lt;lineCharCount val=&quot;24&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PSNARRATION" val="132,892449226,C:\Users\g897\Desktop\Webcasts\My savings webcast_FR_Dec 2012\English March 2013\mySavings_pptx\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53&quot;/&gt;&lt;lineCharCount val=&quot;48&quot;/&gt;&lt;lineCharCount val=&quot;56&quot;/&gt;&lt;lineCharCount val=&quot;35&quot;/&gt;&lt;lineCharCount val=&quot;56&quot;/&gt;&lt;lineCharCount val=&quot;29&quot;/&gt;&lt;lineCharCount val=&quot;36&quot;/&gt;&lt;lineCharCount val=&quot;55&quot;/&gt;&lt;lineCharCount val=&quot;54&quot;/&gt;&lt;lineCharCount val=&quot;46&quot;/&gt;&lt;lineCharCount val=&quot;2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PSNARRATION" val="35,892449226,C:\Users\g897\Desktop\Webcasts\My savings webcast_FR_Dec 2012\English March 2013\mySavings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PSNARRATION" val="36,892449226,C:\Users\g897\Desktop\Webcasts\My savings webcast_FR_Dec 2012\English March 2013\mySavings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7&quot;/&gt;&lt;lineCharCount val=&quot;8&quot;/&gt;&lt;lineCharCount val=&quot;5&quot;/&gt;&lt;/TableIndex&gt;&lt;TableIndex row=&quot;1&quot; col=&quot;3&quot;&gt;&lt;linesCount val=&quot;3&quot;/&gt;&lt;lineCharCount val=&quot;7&quot;/&gt;&lt;lineCharCount val=&quot;8&quot;/&gt;&lt;lineCharCount val=&quot;5&quot;/&gt;&lt;/TableIndex&gt;&lt;TableIndex row=&quot;1&quot; col=&quot;4&quot;&gt;&lt;linesCount val=&quot;2&quot;/&gt;&lt;lineCharCount val=&quot;8&quot;/&gt;&lt;lineCharCount val=&quot;8&quot;/&gt;&lt;/TableIndex&gt;&lt;TableIndex row=&quot;2&quot; col=&quot;1&quot;&gt;&lt;linesCount val=&quot;1&quot;/&gt;&lt;lineCharCount val=&quot;6&quot;/&gt;&lt;/TableIndex&gt;&lt;TableIndex row=&quot;2&quot; col=&quot;2&quot;&gt;&lt;linesCount val=&quot;1&quot;/&gt;&lt;lineCharCount val=&quot;7&quot;/&gt;&lt;/TableIndex&gt;&lt;TableIndex row=&quot;2&quot; col=&quot;3&quot;&gt;&lt;linesCount val=&quot;1&quot;/&gt;&lt;lineCharCount val=&quot;7&quot;/&gt;&lt;/TableIndex&gt;&lt;TableIndex row=&quot;2&quot; col=&quot;4&quot;&gt;&lt;linesCount val=&quot;1&quot;/&gt;&lt;lineCharCount val=&quot;2&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10&quot;/&gt;&lt;/TableIndex&gt;&lt;TableIndex row=&quot;3&quot; col=&quot;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9&quot;/&gt;&lt;/TableIndex&gt;&lt;TableIndex row=&quot;4&quot; col=&quot;4&quot;&gt;&lt;linesCount val=&quot;1&quot;/&gt;&lt;lineCharCount val=&quot;11&quot;/&gt;&lt;/TableIndex&gt;&lt;/ShapeTextInfo&gt;"/>
  <p:tag name="PRESENTER_SHAPEINFO" val="&lt;ThreeDShapeInfo&gt;&lt;uuid val=&quot;{A38F8AAF-60D8-4F77-BA13-BAA51CE110B2}&quot;/&gt;&lt;isInvalidForFieldText val=&quot;0&quot;/&gt;&lt;Image&gt;&lt;filename val=&quot;C:\Users\g897\AppData\Local\Temp\PR\data\asimages\{A38F8AAF-60D8-4F77-BA13-BAA51CE110B2}_5.png&quot;/&gt;&lt;left val=&quot;102&quot;/&gt;&lt;top val=&quot;204&quot;/&gt;&lt;width val=&quot;595&quot;/&gt;&lt;height val=&quot;21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40,892449226,C:\Users\g897\Desktop\Webcasts\My savings webcast_FR_Dec 2012\English March 2013\mySavings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6&quot;/&gt;&lt;/TableIndex&gt;&lt;TableIndex row=&quot;1&quot; col=&quot;3&quot;&gt;&lt;linesCount val=&quot;1&quot;/&gt;&lt;lineCharCount val=&quot;4&quot;/&gt;&lt;/TableIndex&gt;&lt;TableIndex row=&quot;2&quot; col=&quot;1&quot;&gt;&lt;linesCount val=&quot;1&quot;/&gt;&lt;lineCharCount val=&quot;9&quot;/&gt;&lt;/TableIndex&gt;&lt;TableIndex row=&quot;2&quot; col=&quot;2&quot;&gt;&lt;linesCount val=&quot;1&quot;/&gt;&lt;lineCharCount val=&quot;5&quot;/&gt;&lt;/TableIndex&gt;&lt;TableIndex row=&quot;2&quot; col=&quot;3&quot;&gt;&lt;linesCount val=&quot;1&quot;/&gt;&lt;lineCharCount val=&quot;5&quot;/&gt;&lt;/TableIndex&gt;&lt;TableIndex row=&quot;3&quot; col=&quot;1&quot;&gt;&lt;linesCount val=&quot;1&quot;/&gt;&lt;lineCharCount val=&quot;9&quot;/&gt;&lt;/TableIndex&gt;&lt;TableIndex row=&quot;3&quot; col=&quot;2&quot;&gt;&lt;linesCount val=&quot;1&quot;/&gt;&lt;lineCharCount val=&quot;7&quot;/&gt;&lt;/TableIndex&gt;&lt;TableIndex row=&quot;3&quot; col=&quot;3&quot;&gt;&lt;linesCount val=&quot;1&quot;/&gt;&lt;lineCharCount val=&quot;6&quot;/&gt;&lt;/TableIndex&gt;&lt;TableIndex row=&quot;4&quot; col=&quot;1&quot;&gt;&lt;linesCount val=&quot;1&quot;/&gt;&lt;lineCharCount val=&quot;11&quot;/&gt;&lt;/TableIndex&gt;&lt;TableIndex row=&quot;4&quot; col=&quot;2&quot;&gt;&lt;linesCount val=&quot;1&quot;/&gt;&lt;lineCharCount val=&quot;5&quot;/&gt;&lt;/TableIndex&gt;&lt;TableIndex row=&quot;4&quot; col=&quot;3&quot;&gt;&lt;linesCount val=&quot;1&quot;/&gt;&lt;lineCharCount val=&quot;5&quot;/&gt;&lt;/TableIndex&gt;&lt;TableIndex row=&quot;5&quot; col=&quot;1&quot;&gt;&lt;linesCount val=&quot;1&quot;/&gt;&lt;lineCharCount val=&quot;11&quot;/&gt;&lt;/TableIndex&gt;&lt;TableIndex row=&quot;5&quot; col=&quot;2&quot;&gt;&lt;linesCount val=&quot;1&quot;/&gt;&lt;lineCharCount val=&quot;6&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5&quot;/&gt;&lt;/TableIndex&gt;&lt;TableIndex row=&quot;6&quot; col=&quot;3&quot;&gt;&lt;linesCount val=&quot;1&quot;/&gt;&lt;lineCharCount val=&quot;5&quot;/&gt;&lt;/TableIndex&gt;&lt;/ShapeTextInfo&gt;"/>
  <p:tag name="PRESENTER_SHAPEINFO" val="&lt;ThreeDShapeInfo&gt;&lt;uuid val=&quot;{2D0EB4C9-083D-4431-9EFD-D1EA1DDEFAA0}&quot;/&gt;&lt;isInvalidForFieldText val=&quot;0&quot;/&gt;&lt;Image&gt;&lt;filename val=&quot;C:\Users\g897\AppData\Local\Temp\PR\data\asimages\{2D0EB4C9-083D-4431-9EFD-D1EA1DDEFAA0}_6.png&quot;/&gt;&lt;left val=&quot;102&quot;/&gt;&lt;top val=&quot;204&quot;/&gt;&lt;width val=&quot;373&quot;/&gt;&lt;height val=&quot;23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PSNARRATION" val="42,892449226,C:\Users\g897\Desktop\Webcasts\My savings webcast_FR_Dec 2012\English March 2013\mySavings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33f10e0-6617-4bc2-9520-063627b97f4a">5CD5YEM5C3YY-1186899589-357339</_dlc_DocId>
    <_dlc_DocIdUrl xmlns="633f10e0-6617-4bc2-9520-063627b97f4a">
      <Url>https://sunlifefinancial.sharepoint.com/sites/Group/GRSES/_layouts/15/DocIdRedir.aspx?ID=5CD5YEM5C3YY-1186899589-357339</Url>
      <Description>5CD5YEM5C3YY-1186899589-357339</Description>
    </_dlc_DocIdUrl>
    <TaxCatchAll xmlns="633f10e0-6617-4bc2-9520-063627b97f4a" xsi:nil="true"/>
    <lcf76f155ced4ddcb4097134ff3c332f xmlns="5fd8a7a3-aefd-4653-aa08-7fd0f3dbff1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3A86086ACF224ABF7B7B1996A30F06" ma:contentTypeVersion="6763" ma:contentTypeDescription="Create a new document." ma:contentTypeScope="" ma:versionID="fd12daaf90aab934725f2e45707aed5a">
  <xsd:schema xmlns:xsd="http://www.w3.org/2001/XMLSchema" xmlns:xs="http://www.w3.org/2001/XMLSchema" xmlns:p="http://schemas.microsoft.com/office/2006/metadata/properties" xmlns:ns1="http://schemas.microsoft.com/sharepoint/v3" xmlns:ns2="633f10e0-6617-4bc2-9520-063627b97f4a" xmlns:ns3="6ad0baef-6aab-4969-b4f3-29e493e51f96" xmlns:ns4="5fd8a7a3-aefd-4653-aa08-7fd0f3dbff13" targetNamespace="http://schemas.microsoft.com/office/2006/metadata/properties" ma:root="true" ma:fieldsID="a84e556ae350d38c8880ce77977dd9cf" ns1:_="" ns2:_="" ns3:_="" ns4:_="">
    <xsd:import namespace="http://schemas.microsoft.com/sharepoint/v3"/>
    <xsd:import namespace="633f10e0-6617-4bc2-9520-063627b97f4a"/>
    <xsd:import namespace="6ad0baef-6aab-4969-b4f3-29e493e51f96"/>
    <xsd:import namespace="5fd8a7a3-aefd-4653-aa08-7fd0f3dbff1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f10e0-6617-4bc2-9520-063627b97f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eb2a7a56-a91b-4e34-ab8f-4c29527c000b}" ma:internalName="TaxCatchAll" ma:showField="CatchAllData" ma:web="633f10e0-6617-4bc2-9520-063627b97f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d0baef-6aab-4969-b4f3-29e493e51f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d8a7a3-aefd-4653-aa08-7fd0f3dbff13"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D82865-8544-492F-BE98-A532441E4624}">
  <ds:schemaRefs>
    <ds:schemaRef ds:uri="http://schemas.microsoft.com/office/2006/metadata/properties"/>
    <ds:schemaRef ds:uri="5fd8a7a3-aefd-4653-aa08-7fd0f3dbff13"/>
    <ds:schemaRef ds:uri="http://schemas.microsoft.com/sharepoint/v3"/>
    <ds:schemaRef ds:uri="http://schemas.microsoft.com/office/2006/documentManagement/types"/>
    <ds:schemaRef ds:uri="http://purl.org/dc/terms/"/>
    <ds:schemaRef ds:uri="633f10e0-6617-4bc2-9520-063627b97f4a"/>
    <ds:schemaRef ds:uri="http://purl.org/dc/dcmitype/"/>
    <ds:schemaRef ds:uri="http://schemas.microsoft.com/office/infopath/2007/PartnerControls"/>
    <ds:schemaRef ds:uri="http://purl.org/dc/elements/1.1/"/>
    <ds:schemaRef ds:uri="http://schemas.openxmlformats.org/package/2006/metadata/core-properties"/>
    <ds:schemaRef ds:uri="6ad0baef-6aab-4969-b4f3-29e493e51f96"/>
    <ds:schemaRef ds:uri="http://www.w3.org/XML/1998/namespace"/>
  </ds:schemaRefs>
</ds:datastoreItem>
</file>

<file path=customXml/itemProps2.xml><?xml version="1.0" encoding="utf-8"?>
<ds:datastoreItem xmlns:ds="http://schemas.openxmlformats.org/officeDocument/2006/customXml" ds:itemID="{0671E821-03AA-46A0-B555-CD30280F6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3f10e0-6617-4bc2-9520-063627b97f4a"/>
    <ds:schemaRef ds:uri="6ad0baef-6aab-4969-b4f3-29e493e51f96"/>
    <ds:schemaRef ds:uri="5fd8a7a3-aefd-4653-aa08-7fd0f3dbf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B7402-6BC0-4576-B07F-028E1392458F}">
  <ds:schemaRefs>
    <ds:schemaRef ds:uri="http://schemas.microsoft.com/sharepoint/v3/contenttype/forms"/>
  </ds:schemaRefs>
</ds:datastoreItem>
</file>

<file path=customXml/itemProps4.xml><?xml version="1.0" encoding="utf-8"?>
<ds:datastoreItem xmlns:ds="http://schemas.openxmlformats.org/officeDocument/2006/customXml" ds:itemID="{A1C19359-0CCE-40DF-BE0F-2295EBB650C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6385</TotalTime>
  <Words>5348</Words>
  <Application>Microsoft Office PowerPoint</Application>
  <PresentationFormat>On-screen Show (4:3)</PresentationFormat>
  <Paragraphs>470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Regular</vt:lpstr>
      <vt:lpstr>Sun Life Sans</vt:lpstr>
      <vt:lpstr>Times</vt:lpstr>
      <vt:lpstr>Wingdings</vt:lpstr>
      <vt:lpstr>Office Theme</vt:lpstr>
      <vt:lpstr>Your  group plan  at work</vt:lpstr>
      <vt:lpstr>PowerPoint Presentation</vt:lpstr>
      <vt:lpstr>Your responsibilities under this plan</vt:lpstr>
      <vt:lpstr>Sources of retirement income</vt:lpstr>
      <vt:lpstr>Monthly maximum payments 2023</vt:lpstr>
      <vt:lpstr>The tax advantage of automatic payroll deductions</vt:lpstr>
      <vt:lpstr>RRSP Contribution limit</vt:lpstr>
      <vt:lpstr>TFSA Contribution limit</vt:lpstr>
      <vt:lpstr>DPSP Contribution limit</vt:lpstr>
      <vt:lpstr>Choice of three accounts</vt:lpstr>
      <vt:lpstr>PowerPoint Presentation</vt:lpstr>
      <vt:lpstr>Understand Risk vs. Return</vt:lpstr>
      <vt:lpstr>Wide range of investment options</vt:lpstr>
      <vt:lpstr>Granite Funds™ – Target Date</vt:lpstr>
      <vt:lpstr>The importance of diversification</vt:lpstr>
      <vt:lpstr>PowerPoint Presentation</vt:lpstr>
      <vt:lpstr>Client Care Centre</vt:lpstr>
      <vt:lpstr>Plan member services website</vt:lpstr>
      <vt:lpstr>Plan member services website continued</vt:lpstr>
      <vt:lpstr>Statements and Receipts</vt:lpstr>
      <vt:lpstr>PowerPoint Presentation</vt:lpstr>
      <vt:lpstr>Withdrawals</vt:lpstr>
      <vt:lpstr>Termination and Retirement options</vt:lpstr>
      <vt:lpstr>PowerPoint Presentation</vt:lpstr>
      <vt:lpstr>How do I get started?</vt:lpstr>
      <vt:lpstr>How do I get started?</vt:lpstr>
      <vt:lpstr>How do I get started?</vt:lpstr>
      <vt:lpstr>How do I get started?</vt:lpstr>
      <vt:lpstr>How do I get started?</vt:lpstr>
      <vt:lpstr>How do I get started?</vt:lpstr>
      <vt:lpstr>How do I get started?</vt:lpstr>
      <vt:lpstr>Your future is waiting… enrol today</vt:lpstr>
    </vt:vector>
  </TitlesOfParts>
  <Company>Sun Life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group plan  at work</dc:title>
  <dc:creator>rz21</dc:creator>
  <cp:lastModifiedBy>Lisa Plater</cp:lastModifiedBy>
  <cp:revision>263</cp:revision>
  <dcterms:created xsi:type="dcterms:W3CDTF">2012-07-25T17:06:57Z</dcterms:created>
  <dcterms:modified xsi:type="dcterms:W3CDTF">2023-05-18T19:05:04Z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d47783ac-4fcc-4a5a-ab2f-d0b8c673fd66</vt:lpwstr>
  </property>
  <property fmtid="{D5CDD505-2E9C-101B-9397-08002B2CF9AE}" pid="3" name="ContentTypeId">
    <vt:lpwstr>0x010100C13A86086ACF224ABF7B7B1996A30F06</vt:lpwstr>
  </property>
  <property fmtid="{D5CDD505-2E9C-101B-9397-08002B2CF9AE}" pid="4" name="MediaServiceImageTags">
    <vt:lpwstr/>
  </property>
</Properties>
</file>