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4.xml" ContentType="application/vnd.openxmlformats-officedocument.presentationml.notesSlide+xml"/>
  <Override PartName="/ppt/tags/tag168.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7.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8.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9.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8"/>
  </p:notesMasterIdLst>
  <p:sldIdLst>
    <p:sldId id="259" r:id="rId6"/>
    <p:sldId id="287" r:id="rId7"/>
    <p:sldId id="298" r:id="rId8"/>
    <p:sldId id="301" r:id="rId9"/>
    <p:sldId id="302" r:id="rId10"/>
    <p:sldId id="299" r:id="rId11"/>
    <p:sldId id="303" r:id="rId12"/>
    <p:sldId id="304" r:id="rId13"/>
    <p:sldId id="305" r:id="rId14"/>
    <p:sldId id="306" r:id="rId15"/>
    <p:sldId id="307" r:id="rId16"/>
    <p:sldId id="308" r:id="rId17"/>
    <p:sldId id="309" r:id="rId18"/>
    <p:sldId id="310" r:id="rId19"/>
    <p:sldId id="322" r:id="rId20"/>
    <p:sldId id="312" r:id="rId21"/>
    <p:sldId id="321" r:id="rId22"/>
    <p:sldId id="317" r:id="rId23"/>
    <p:sldId id="318" r:id="rId24"/>
    <p:sldId id="320" r:id="rId25"/>
    <p:sldId id="323" r:id="rId26"/>
    <p:sldId id="258" r:id="rId27"/>
  </p:sldIdLst>
  <p:sldSz cx="9144000" cy="6858000" type="screen4x3"/>
  <p:notesSz cx="7010400" cy="9296400"/>
  <p:custDataLst>
    <p:tags r:id="rId2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26">
          <p15:clr>
            <a:srgbClr val="A4A3A4"/>
          </p15:clr>
        </p15:guide>
        <p15:guide id="3" orient="horz" pos="683">
          <p15:clr>
            <a:srgbClr val="A4A3A4"/>
          </p15:clr>
        </p15:guide>
        <p15:guide id="4" orient="horz" pos="4107">
          <p15:clr>
            <a:srgbClr val="A4A3A4"/>
          </p15:clr>
        </p15:guide>
        <p15:guide id="5" pos="2880">
          <p15:clr>
            <a:srgbClr val="A4A3A4"/>
          </p15:clr>
        </p15:guide>
        <p15:guide id="6" pos="480">
          <p15:clr>
            <a:srgbClr val="A4A3A4"/>
          </p15:clr>
        </p15:guide>
        <p15:guide id="7" pos="55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79E"/>
    <a:srgbClr val="4D4A86"/>
    <a:srgbClr val="F0C040"/>
    <a:srgbClr val="FECD44"/>
    <a:srgbClr val="614D7D"/>
    <a:srgbClr val="FF0000"/>
    <a:srgbClr val="FEBE10"/>
    <a:srgbClr val="827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088E5-0984-464F-A57D-E04FA65445CB}" v="3" dt="2021-12-15T17:27:17.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52291" autoAdjust="0"/>
  </p:normalViewPr>
  <p:slideViewPr>
    <p:cSldViewPr>
      <p:cViewPr varScale="1">
        <p:scale>
          <a:sx n="59" d="100"/>
          <a:sy n="59" d="100"/>
        </p:scale>
        <p:origin x="3018" y="78"/>
      </p:cViewPr>
      <p:guideLst>
        <p:guide orient="horz" pos="2160"/>
        <p:guide orient="horz" pos="3926"/>
        <p:guide orient="horz" pos="683"/>
        <p:guide orient="horz" pos="4107"/>
        <p:guide pos="2880"/>
        <p:guide pos="480"/>
        <p:guide pos="55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00" d="100"/>
        <a:sy n="100" d="100"/>
      </p:scale>
      <p:origin x="0" y="4548"/>
    </p:cViewPr>
  </p:sorterViewPr>
  <p:notesViewPr>
    <p:cSldViewPr>
      <p:cViewPr>
        <p:scale>
          <a:sx n="130" d="100"/>
          <a:sy n="130" d="100"/>
        </p:scale>
        <p:origin x="-2838" y="7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1.xml"/><Relationship Id="rId3" Type="http://schemas.openxmlformats.org/officeDocument/2006/relationships/slide" Target="slides/slide8.xml"/><Relationship Id="rId7" Type="http://schemas.openxmlformats.org/officeDocument/2006/relationships/slide" Target="slides/slide14.xml"/><Relationship Id="rId12" Type="http://schemas.openxmlformats.org/officeDocument/2006/relationships/slide" Target="slides/slide20.xml"/><Relationship Id="rId2" Type="http://schemas.openxmlformats.org/officeDocument/2006/relationships/slide" Target="slides/slide7.xml"/><Relationship Id="rId1" Type="http://schemas.openxmlformats.org/officeDocument/2006/relationships/slide" Target="slides/slide5.xml"/><Relationship Id="rId6" Type="http://schemas.openxmlformats.org/officeDocument/2006/relationships/slide" Target="slides/slide13.xml"/><Relationship Id="rId11" Type="http://schemas.openxmlformats.org/officeDocument/2006/relationships/slide" Target="slides/slide18.xml"/><Relationship Id="rId5" Type="http://schemas.openxmlformats.org/officeDocument/2006/relationships/slide" Target="slides/slide12.xml"/><Relationship Id="rId10" Type="http://schemas.openxmlformats.org/officeDocument/2006/relationships/slide" Target="slides/slide17.xml"/><Relationship Id="rId4" Type="http://schemas.openxmlformats.org/officeDocument/2006/relationships/slide" Target="slides/slide10.xml"/><Relationship Id="rId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Tisdale" userId="cd61759a-c741-43ed-8fd7-a8ac39239e89" providerId="ADAL" clId="{57E088E5-0984-464F-A57D-E04FA65445CB}"/>
    <pc:docChg chg="delSld modSld">
      <pc:chgData name="Carolyn Tisdale" userId="cd61759a-c741-43ed-8fd7-a8ac39239e89" providerId="ADAL" clId="{57E088E5-0984-464F-A57D-E04FA65445CB}" dt="2021-12-15T17:27:17.385" v="80" actId="20577"/>
      <pc:docMkLst>
        <pc:docMk/>
      </pc:docMkLst>
      <pc:sldChg chg="modNotesTx">
        <pc:chgData name="Carolyn Tisdale" userId="cd61759a-c741-43ed-8fd7-a8ac39239e89" providerId="ADAL" clId="{57E088E5-0984-464F-A57D-E04FA65445CB}" dt="2021-12-15T17:18:42.275" v="5" actId="6549"/>
        <pc:sldMkLst>
          <pc:docMk/>
          <pc:sldMk cId="0" sldId="312"/>
        </pc:sldMkLst>
      </pc:sldChg>
      <pc:sldChg chg="del">
        <pc:chgData name="Carolyn Tisdale" userId="cd61759a-c741-43ed-8fd7-a8ac39239e89" providerId="ADAL" clId="{57E088E5-0984-464F-A57D-E04FA65445CB}" dt="2021-12-15T17:27:00.243" v="75" actId="47"/>
        <pc:sldMkLst>
          <pc:docMk/>
          <pc:sldMk cId="0" sldId="314"/>
        </pc:sldMkLst>
      </pc:sldChg>
      <pc:sldChg chg="del">
        <pc:chgData name="Carolyn Tisdale" userId="cd61759a-c741-43ed-8fd7-a8ac39239e89" providerId="ADAL" clId="{57E088E5-0984-464F-A57D-E04FA65445CB}" dt="2021-12-15T17:27:01.105" v="76" actId="47"/>
        <pc:sldMkLst>
          <pc:docMk/>
          <pc:sldMk cId="0" sldId="315"/>
        </pc:sldMkLst>
      </pc:sldChg>
      <pc:sldChg chg="del">
        <pc:chgData name="Carolyn Tisdale" userId="cd61759a-c741-43ed-8fd7-a8ac39239e89" providerId="ADAL" clId="{57E088E5-0984-464F-A57D-E04FA65445CB}" dt="2021-12-15T17:27:01.925" v="77" actId="47"/>
        <pc:sldMkLst>
          <pc:docMk/>
          <pc:sldMk cId="0" sldId="316"/>
        </pc:sldMkLst>
      </pc:sldChg>
      <pc:sldChg chg="modNotesTx">
        <pc:chgData name="Carolyn Tisdale" userId="cd61759a-c741-43ed-8fd7-a8ac39239e89" providerId="ADAL" clId="{57E088E5-0984-464F-A57D-E04FA65445CB}" dt="2021-12-15T17:27:05.577" v="78" actId="20577"/>
        <pc:sldMkLst>
          <pc:docMk/>
          <pc:sldMk cId="0" sldId="317"/>
        </pc:sldMkLst>
      </pc:sldChg>
      <pc:sldChg chg="del">
        <pc:chgData name="Carolyn Tisdale" userId="cd61759a-c741-43ed-8fd7-a8ac39239e89" providerId="ADAL" clId="{57E088E5-0984-464F-A57D-E04FA65445CB}" dt="2021-12-15T17:27:12.334" v="79" actId="47"/>
        <pc:sldMkLst>
          <pc:docMk/>
          <pc:sldMk cId="0" sldId="319"/>
        </pc:sldMkLst>
      </pc:sldChg>
      <pc:sldChg chg="modSp">
        <pc:chgData name="Carolyn Tisdale" userId="cd61759a-c741-43ed-8fd7-a8ac39239e89" providerId="ADAL" clId="{57E088E5-0984-464F-A57D-E04FA65445CB}" dt="2021-12-15T17:27:17.385" v="80" actId="20577"/>
        <pc:sldMkLst>
          <pc:docMk/>
          <pc:sldMk cId="0" sldId="320"/>
        </pc:sldMkLst>
        <pc:spChg chg="mod">
          <ac:chgData name="Carolyn Tisdale" userId="cd61759a-c741-43ed-8fd7-a8ac39239e89" providerId="ADAL" clId="{57E088E5-0984-464F-A57D-E04FA65445CB}" dt="2021-12-15T17:27:17.385" v="80" actId="20577"/>
          <ac:spMkLst>
            <pc:docMk/>
            <pc:sldMk cId="0" sldId="320"/>
            <ac:spMk id="137225" creationId="{00000000-0000-0000-0000-000000000000}"/>
          </ac:spMkLst>
        </pc:spChg>
      </pc:sldChg>
      <pc:sldChg chg="modSp mod">
        <pc:chgData name="Carolyn Tisdale" userId="cd61759a-c741-43ed-8fd7-a8ac39239e89" providerId="ADAL" clId="{57E088E5-0984-464F-A57D-E04FA65445CB}" dt="2021-12-15T17:23:51.473" v="74" actId="14100"/>
        <pc:sldMkLst>
          <pc:docMk/>
          <pc:sldMk cId="0" sldId="321"/>
        </pc:sldMkLst>
        <pc:spChg chg="mod">
          <ac:chgData name="Carolyn Tisdale" userId="cd61759a-c741-43ed-8fd7-a8ac39239e89" providerId="ADAL" clId="{57E088E5-0984-464F-A57D-E04FA65445CB}" dt="2021-12-15T17:23:38.557" v="26" actId="20577"/>
          <ac:spMkLst>
            <pc:docMk/>
            <pc:sldMk cId="0" sldId="321"/>
            <ac:spMk id="19467" creationId="{00000000-0000-0000-0000-000000000000}"/>
          </ac:spMkLst>
        </pc:spChg>
        <pc:spChg chg="mod">
          <ac:chgData name="Carolyn Tisdale" userId="cd61759a-c741-43ed-8fd7-a8ac39239e89" providerId="ADAL" clId="{57E088E5-0984-464F-A57D-E04FA65445CB}" dt="2021-12-15T17:23:51.473" v="74" actId="14100"/>
          <ac:spMkLst>
            <pc:docMk/>
            <pc:sldMk cId="0" sldId="321"/>
            <ac:spMk id="19472" creationId="{00000000-0000-0000-0000-000000000000}"/>
          </ac:spMkLst>
        </pc:spChg>
        <pc:spChg chg="mod">
          <ac:chgData name="Carolyn Tisdale" userId="cd61759a-c741-43ed-8fd7-a8ac39239e89" providerId="ADAL" clId="{57E088E5-0984-464F-A57D-E04FA65445CB}" dt="2021-12-15T17:23:47.196" v="73" actId="5793"/>
          <ac:spMkLst>
            <pc:docMk/>
            <pc:sldMk cId="0" sldId="321"/>
            <ac:spMk id="1947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p.sunlifecorp.com/sites/GRSMC/GRS%20Marketing%20and%20Communications/Sun%20Advantage/RRSP-DPSP-TFSA%20-%20PowerPoint%20Presentations/microproduct%20fees%20graph_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0.16105567587666264"/>
          <c:w val="0.76803551609322984"/>
          <c:h val="0.73290855476037864"/>
        </c:manualLayout>
      </c:layout>
      <c:lineChart>
        <c:grouping val="standard"/>
        <c:varyColors val="0"/>
        <c:ser>
          <c:idx val="1"/>
          <c:order val="0"/>
          <c:tx>
            <c:strRef>
              <c:f>'[microproduct fees graph_2016.xls]Sheet1'!$B$3</c:f>
              <c:strCache>
                <c:ptCount val="1"/>
                <c:pt idx="0">
                  <c:v>2.20% Fees</c:v>
                </c:pt>
              </c:strCache>
            </c:strRef>
          </c:tx>
          <c:spPr>
            <a:ln w="25400">
              <a:solidFill>
                <a:schemeClr val="accent1"/>
              </a:solidFill>
              <a:prstDash val="solid"/>
            </a:ln>
          </c:spPr>
          <c:marker>
            <c:symbol val="none"/>
          </c:marker>
          <c:val>
            <c:numRef>
              <c:f>'[microproduct fees graph_2016.xls]Sheet1'!$B$4:$B$29</c:f>
              <c:numCache>
                <c:formatCode>"$"#,##0</c:formatCode>
                <c:ptCount val="26"/>
                <c:pt idx="0">
                  <c:v>50000</c:v>
                </c:pt>
                <c:pt idx="1">
                  <c:v>51775</c:v>
                </c:pt>
                <c:pt idx="2">
                  <c:v>53613.012500000004</c:v>
                </c:pt>
                <c:pt idx="3">
                  <c:v>55516.274443749993</c:v>
                </c:pt>
                <c:pt idx="4">
                  <c:v>57487.102186503122</c:v>
                </c:pt>
                <c:pt idx="5">
                  <c:v>59527.894314123994</c:v>
                </c:pt>
                <c:pt idx="6">
                  <c:v>61641.134562275387</c:v>
                </c:pt>
                <c:pt idx="7">
                  <c:v>63829.394839236178</c:v>
                </c:pt>
                <c:pt idx="8">
                  <c:v>66095.338356029039</c:v>
                </c:pt>
                <c:pt idx="9">
                  <c:v>68441.722867668068</c:v>
                </c:pt>
                <c:pt idx="10">
                  <c:v>70871.404029470301</c:v>
                </c:pt>
                <c:pt idx="11">
                  <c:v>73387.338872516484</c:v>
                </c:pt>
                <c:pt idx="12">
                  <c:v>75992.589402490848</c:v>
                </c:pt>
                <c:pt idx="13">
                  <c:v>78690.326326279261</c:v>
                </c:pt>
                <c:pt idx="14">
                  <c:v>81483.832910862169</c:v>
                </c:pt>
                <c:pt idx="15">
                  <c:v>84376.508979197766</c:v>
                </c:pt>
                <c:pt idx="16">
                  <c:v>87371.875047959315</c:v>
                </c:pt>
                <c:pt idx="17">
                  <c:v>90473.576612161851</c:v>
                </c:pt>
                <c:pt idx="18">
                  <c:v>93685.388581893581</c:v>
                </c:pt>
                <c:pt idx="19">
                  <c:v>97011.219876550807</c:v>
                </c:pt>
                <c:pt idx="20">
                  <c:v>100455.11818216839</c:v>
                </c:pt>
                <c:pt idx="21">
                  <c:v>104021.27487763535</c:v>
                </c:pt>
                <c:pt idx="22">
                  <c:v>107714.03013579141</c:v>
                </c:pt>
                <c:pt idx="23">
                  <c:v>111537.87820561201</c:v>
                </c:pt>
                <c:pt idx="24">
                  <c:v>115497.47288191124</c:v>
                </c:pt>
                <c:pt idx="25">
                  <c:v>119597.63316921909</c:v>
                </c:pt>
              </c:numCache>
            </c:numRef>
          </c:val>
          <c:smooth val="0"/>
          <c:extLst>
            <c:ext xmlns:c16="http://schemas.microsoft.com/office/drawing/2014/chart" uri="{C3380CC4-5D6E-409C-BE32-E72D297353CC}">
              <c16:uniqueId val="{00000000-A1AD-4709-AF37-8F6283F443AB}"/>
            </c:ext>
          </c:extLst>
        </c:ser>
        <c:ser>
          <c:idx val="2"/>
          <c:order val="1"/>
          <c:tx>
            <c:strRef>
              <c:f>'[microproduct fees graph_2016.xls]Sheet1'!$C$3</c:f>
              <c:strCache>
                <c:ptCount val="1"/>
                <c:pt idx="0">
                  <c:v>1.70% Fees</c:v>
                </c:pt>
              </c:strCache>
            </c:strRef>
          </c:tx>
          <c:spPr>
            <a:ln w="25400">
              <a:solidFill>
                <a:srgbClr val="00B0F0"/>
              </a:solidFill>
              <a:prstDash val="solid"/>
            </a:ln>
          </c:spPr>
          <c:marker>
            <c:symbol val="none"/>
          </c:marker>
          <c:val>
            <c:numRef>
              <c:f>'[microproduct fees graph_2016.xls]Sheet1'!$C$4:$C$29</c:f>
              <c:numCache>
                <c:formatCode>"$"#,##0</c:formatCode>
                <c:ptCount val="26"/>
                <c:pt idx="0">
                  <c:v>50000</c:v>
                </c:pt>
                <c:pt idx="1">
                  <c:v>52025</c:v>
                </c:pt>
                <c:pt idx="2">
                  <c:v>54132.012500000004</c:v>
                </c:pt>
                <c:pt idx="3">
                  <c:v>56324.359006250008</c:v>
                </c:pt>
                <c:pt idx="4">
                  <c:v>58605.495546003127</c:v>
                </c:pt>
                <c:pt idx="5">
                  <c:v>60979.018115616251</c:v>
                </c:pt>
                <c:pt idx="6">
                  <c:v>63448.668349298714</c:v>
                </c:pt>
                <c:pt idx="7">
                  <c:v>66018.339417445328</c:v>
                </c:pt>
                <c:pt idx="8">
                  <c:v>68692.082163851854</c:v>
                </c:pt>
                <c:pt idx="9">
                  <c:v>71474.111491487856</c:v>
                </c:pt>
                <c:pt idx="10">
                  <c:v>74368.813006893106</c:v>
                </c:pt>
                <c:pt idx="11">
                  <c:v>77380.749933672254</c:v>
                </c:pt>
                <c:pt idx="12">
                  <c:v>80514.67030598603</c:v>
                </c:pt>
                <c:pt idx="13">
                  <c:v>83775.514453378448</c:v>
                </c:pt>
                <c:pt idx="14">
                  <c:v>87168.422788740281</c:v>
                </c:pt>
                <c:pt idx="15">
                  <c:v>90698.743911684258</c:v>
                </c:pt>
                <c:pt idx="16">
                  <c:v>94372.043040107455</c:v>
                </c:pt>
                <c:pt idx="17">
                  <c:v>98194.110783231823</c:v>
                </c:pt>
                <c:pt idx="18">
                  <c:v>102170.97226995269</c:v>
                </c:pt>
                <c:pt idx="19">
                  <c:v>106308.89664688578</c:v>
                </c:pt>
                <c:pt idx="20">
                  <c:v>110614.40696108465</c:v>
                </c:pt>
                <c:pt idx="21">
                  <c:v>115094.29044300858</c:v>
                </c:pt>
                <c:pt idx="22">
                  <c:v>119755.60920595044</c:v>
                </c:pt>
                <c:pt idx="23">
                  <c:v>124605.71137879144</c:v>
                </c:pt>
                <c:pt idx="24">
                  <c:v>129652.24268963246</c:v>
                </c:pt>
                <c:pt idx="25">
                  <c:v>134903.15851856265</c:v>
                </c:pt>
              </c:numCache>
            </c:numRef>
          </c:val>
          <c:smooth val="0"/>
          <c:extLst>
            <c:ext xmlns:c16="http://schemas.microsoft.com/office/drawing/2014/chart" uri="{C3380CC4-5D6E-409C-BE32-E72D297353CC}">
              <c16:uniqueId val="{00000001-A1AD-4709-AF37-8F6283F443AB}"/>
            </c:ext>
          </c:extLst>
        </c:ser>
        <c:dLbls>
          <c:showLegendKey val="0"/>
          <c:showVal val="0"/>
          <c:showCatName val="0"/>
          <c:showSerName val="0"/>
          <c:showPercent val="0"/>
          <c:showBubbleSize val="0"/>
        </c:dLbls>
        <c:smooth val="0"/>
        <c:axId val="144888576"/>
        <c:axId val="144890496"/>
      </c:lineChart>
      <c:catAx>
        <c:axId val="144888576"/>
        <c:scaling>
          <c:orientation val="minMax"/>
        </c:scaling>
        <c:delete val="0"/>
        <c:axPos val="b"/>
        <c:title>
          <c:tx>
            <c:rich>
              <a:bodyPr/>
              <a:lstStyle/>
              <a:p>
                <a:pPr>
                  <a:defRPr lang="en-CA" sz="1000" b="1" i="0" u="none" strike="noStrike" baseline="0">
                    <a:solidFill>
                      <a:srgbClr val="000000"/>
                    </a:solidFill>
                    <a:latin typeface="Arial"/>
                    <a:ea typeface="Arial"/>
                    <a:cs typeface="Arial"/>
                  </a:defRPr>
                </a:pPr>
                <a:r>
                  <a:rPr lang="fr-CA"/>
                  <a:t>Années</a:t>
                </a:r>
              </a:p>
            </c:rich>
          </c:tx>
          <c:layout>
            <c:manualLayout>
              <c:xMode val="edge"/>
              <c:yMode val="edge"/>
              <c:x val="0.4605993772582776"/>
              <c:y val="0.94453501699554987"/>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lang="en-CA" sz="1000" b="0" i="0" u="none" strike="noStrike" baseline="0">
                <a:solidFill>
                  <a:srgbClr val="000000"/>
                </a:solidFill>
                <a:latin typeface="Arial"/>
                <a:ea typeface="Arial"/>
                <a:cs typeface="Arial"/>
              </a:defRPr>
            </a:pPr>
            <a:endParaRPr lang="en-US"/>
          </a:p>
        </c:txPr>
        <c:crossAx val="144890496"/>
        <c:crossesAt val="50000"/>
        <c:auto val="1"/>
        <c:lblAlgn val="ctr"/>
        <c:lblOffset val="100"/>
        <c:tickLblSkip val="1"/>
        <c:tickMarkSkip val="1"/>
        <c:noMultiLvlLbl val="0"/>
      </c:catAx>
      <c:valAx>
        <c:axId val="144890496"/>
        <c:scaling>
          <c:orientation val="minMax"/>
          <c:max val="150000"/>
          <c:min val="50000"/>
        </c:scaling>
        <c:delete val="0"/>
        <c:axPos val="l"/>
        <c:majorGridlines>
          <c:spPr>
            <a:ln>
              <a:solidFill>
                <a:schemeClr val="bg1">
                  <a:lumMod val="85000"/>
                </a:schemeClr>
              </a:solidFill>
              <a:prstDash val="sysDot"/>
            </a:ln>
          </c:spPr>
        </c:majorGridlines>
        <c:numFmt formatCode="#\ ##0\ &quot;$&quot;" sourceLinked="0"/>
        <c:majorTickMark val="out"/>
        <c:minorTickMark val="none"/>
        <c:tickLblPos val="nextTo"/>
        <c:spPr>
          <a:ln w="3175">
            <a:solidFill>
              <a:srgbClr val="000000"/>
            </a:solidFill>
            <a:prstDash val="solid"/>
          </a:ln>
        </c:spPr>
        <c:txPr>
          <a:bodyPr rot="0" vert="horz"/>
          <a:lstStyle/>
          <a:p>
            <a:pPr>
              <a:defRPr lang="en-CA" sz="1000" b="0" i="0" u="none" strike="noStrike" baseline="0">
                <a:solidFill>
                  <a:srgbClr val="000000"/>
                </a:solidFill>
                <a:latin typeface="Arial"/>
                <a:ea typeface="Arial"/>
                <a:cs typeface="Arial"/>
              </a:defRPr>
            </a:pPr>
            <a:endParaRPr lang="en-US"/>
          </a:p>
        </c:txPr>
        <c:crossAx val="144888576"/>
        <c:crosses val="autoZero"/>
        <c:crossBetween val="between"/>
        <c:majorUnit val="25000"/>
      </c:valAx>
      <c:spPr>
        <a:noFill/>
        <a:ln w="12700">
          <a:noFill/>
          <a:prstDash val="solid"/>
        </a:ln>
      </c:spPr>
    </c:plotArea>
    <c:legend>
      <c:legendPos val="r"/>
      <c:layout>
        <c:manualLayout>
          <c:xMode val="edge"/>
          <c:yMode val="edge"/>
          <c:x val="0.87791345176174751"/>
          <c:y val="0.45677001524506383"/>
          <c:w val="0.11764711364523851"/>
          <c:h val="0.10440463360915976"/>
        </c:manualLayout>
      </c:layout>
      <c:overlay val="0"/>
      <c:spPr>
        <a:solidFill>
          <a:srgbClr val="FFFFFF"/>
        </a:solidFill>
        <a:ln w="3175">
          <a:noFill/>
          <a:prstDash val="solid"/>
        </a:ln>
      </c:spPr>
      <c:txPr>
        <a:bodyPr/>
        <a:lstStyle/>
        <a:p>
          <a:pPr>
            <a:defRPr lang="en-CA" sz="84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itchFamily="1" charset="-128"/>
              </a:defRPr>
            </a:lvl1pPr>
          </a:lstStyle>
          <a:p>
            <a:pPr>
              <a:defRPr/>
            </a:pPr>
            <a:endParaRPr lang="en-US" dirty="0"/>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itchFamily="1" charset="-128"/>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itchFamily="1" charset="-128"/>
              </a:defRPr>
            </a:lvl1pPr>
          </a:lstStyle>
          <a:p>
            <a:pPr>
              <a:defRPr/>
            </a:pPr>
            <a:endParaRPr lang="en-US" dirty="0"/>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itchFamily="1" charset="-128"/>
              </a:defRPr>
            </a:lvl1pPr>
          </a:lstStyle>
          <a:p>
            <a:pPr>
              <a:defRPr/>
            </a:pPr>
            <a:fld id="{188A5096-0ECD-404E-B179-3DC97E3FDE4A}" type="slidenum">
              <a:rPr lang="en-US"/>
              <a:pPr>
                <a:defRPr/>
              </a:pPr>
              <a:t>‹#›</a:t>
            </a:fld>
            <a:endParaRPr lang="en-US" dirty="0"/>
          </a:p>
        </p:txBody>
      </p:sp>
    </p:spTree>
    <p:extLst>
      <p:ext uri="{BB962C8B-B14F-4D97-AF65-F5344CB8AC3E}">
        <p14:creationId xmlns:p14="http://schemas.microsoft.com/office/powerpoint/2010/main" val="456906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a:t>
            </a: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dirty="0">
                <a:ea typeface="ＭＳ Ｐゴシック" pitchFamily="34" charset="-128"/>
              </a:rPr>
              <a:t> Merci encore une fois de prendre le temps de discuter un peu de </a:t>
            </a:r>
            <a:r>
              <a:rPr lang="fr-CA" altLang="en-US" b="1" dirty="0">
                <a:ea typeface="ＭＳ Ｐゴシック" pitchFamily="34" charset="-128"/>
              </a:rPr>
              <a:t>mon épargne</a:t>
            </a:r>
            <a:r>
              <a:rPr lang="fr-CA" altLang="en-US" dirty="0">
                <a:ea typeface="ＭＳ Ｐゴシック" pitchFamily="34" charset="-128"/>
              </a:rPr>
              <a:t> – votre régime collectif au travail.</a:t>
            </a:r>
          </a:p>
          <a:p>
            <a:pPr eaLnBrk="1" hangingPunct="1">
              <a:buFontTx/>
              <a:buChar char="•"/>
            </a:pPr>
            <a:r>
              <a:rPr lang="fr-CA" altLang="en-US" dirty="0">
                <a:ea typeface="ＭＳ Ｐゴシック" pitchFamily="34" charset="-128"/>
              </a:rPr>
              <a:t> Je vais vous présenter les principales caractéristiques et les principaux avantages du régime. Si vous avez des questions au cours de la présentation, n'hésitez pas à m'interrompre.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10</a:t>
            </a: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5038" y="4416425"/>
            <a:ext cx="51403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sz="1000" b="1" dirty="0">
                <a:ea typeface="ＭＳ Ｐゴシック" pitchFamily="34" charset="-128"/>
              </a:rPr>
              <a:t>Temps requis pour l'établissement du régime :</a:t>
            </a:r>
          </a:p>
          <a:p>
            <a:pPr eaLnBrk="1" hangingPunct="1">
              <a:buFontTx/>
              <a:buChar char="•"/>
            </a:pPr>
            <a:r>
              <a:rPr lang="fr-CA" altLang="en-US" sz="1000" dirty="0">
                <a:ea typeface="ＭＳ Ｐゴシック" pitchFamily="34" charset="-128"/>
              </a:rPr>
              <a:t>Établissement du régime dans les deux semaines suivant la réception d'une demande dûment remplie</a:t>
            </a:r>
          </a:p>
          <a:p>
            <a:pPr eaLnBrk="1" hangingPunct="1"/>
            <a:r>
              <a:rPr lang="fr-CA" altLang="en-US" sz="1000" dirty="0">
                <a:ea typeface="ＭＳ Ｐゴシック" pitchFamily="34" charset="-128"/>
              </a:rPr>
              <a:t>Aucune attente; les régimes sont établis rapidement de façon à ce que les promoteurs puissent transmettre les cotisations dès qu'ils sont prêts. </a:t>
            </a:r>
          </a:p>
          <a:p>
            <a:pPr eaLnBrk="1" hangingPunct="1"/>
            <a:r>
              <a:rPr lang="fr-CA" altLang="en-US" sz="1000" b="1" dirty="0">
                <a:ea typeface="ＭＳ Ｐゴシック" pitchFamily="34" charset="-128"/>
              </a:rPr>
              <a:t>Mode de versement des cotisations :</a:t>
            </a:r>
          </a:p>
          <a:p>
            <a:pPr eaLnBrk="1" hangingPunct="1">
              <a:buFontTx/>
              <a:buChar char="•"/>
            </a:pPr>
            <a:r>
              <a:rPr lang="fr-CA" altLang="en-US" sz="1000" dirty="0">
                <a:ea typeface="ＭＳ Ｐゴシック" pitchFamily="34" charset="-128"/>
              </a:rPr>
              <a:t>Transmission des cotisations au moyen d'un site Web sécurisé</a:t>
            </a:r>
          </a:p>
          <a:p>
            <a:pPr eaLnBrk="1" hangingPunct="1">
              <a:buFontTx/>
              <a:buChar char="•"/>
            </a:pPr>
            <a:r>
              <a:rPr lang="fr-CA" altLang="en-US" sz="1000" dirty="0">
                <a:ea typeface="ＭＳ Ｐゴシック" pitchFamily="34" charset="-128"/>
              </a:rPr>
              <a:t>Versement par retrait préautorisé pour le REER</a:t>
            </a:r>
          </a:p>
          <a:p>
            <a:pPr eaLnBrk="1" hangingPunct="1">
              <a:buFontTx/>
              <a:buChar char="•"/>
            </a:pPr>
            <a:r>
              <a:rPr lang="fr-CA" altLang="en-US" sz="1000" dirty="0">
                <a:ea typeface="ＭＳ Ｐゴシック" pitchFamily="34" charset="-128"/>
              </a:rPr>
              <a:t>Seuls les employés peuvent cotiser au CELI (les cotisations sont prélevées automatiquement sur leur compte bancaire)</a:t>
            </a:r>
          </a:p>
          <a:p>
            <a:pPr eaLnBrk="1" hangingPunct="1"/>
            <a:r>
              <a:rPr lang="fr-CA" altLang="en-US" sz="1000" dirty="0">
                <a:ea typeface="ＭＳ Ｐゴシック" pitchFamily="34" charset="-128"/>
              </a:rPr>
              <a:t>Afin que les cotisations soient déposées rapidement et que cette solution demeure économique, les cotisations sont transmises par voie électronique. </a:t>
            </a:r>
          </a:p>
          <a:p>
            <a:pPr eaLnBrk="1" hangingPunct="1"/>
            <a:r>
              <a:rPr lang="fr-CA" altLang="en-US" sz="1000" b="1" dirty="0">
                <a:ea typeface="ＭＳ Ｐゴシック" pitchFamily="34" charset="-128"/>
              </a:rPr>
              <a:t>Rapports et relevés destinés au promoteur :</a:t>
            </a:r>
          </a:p>
          <a:p>
            <a:pPr eaLnBrk="1" hangingPunct="1">
              <a:buFontTx/>
              <a:buChar char="•"/>
            </a:pPr>
            <a:r>
              <a:rPr lang="fr-CA" altLang="en-US" sz="1000" dirty="0">
                <a:ea typeface="ＭＳ Ｐゴシック" pitchFamily="34" charset="-128"/>
              </a:rPr>
              <a:t>Relevés mensuels financiers et non financiers en ligne</a:t>
            </a:r>
          </a:p>
          <a:p>
            <a:pPr eaLnBrk="1" hangingPunct="1">
              <a:buFontTx/>
              <a:buChar char="•"/>
            </a:pPr>
            <a:r>
              <a:rPr lang="fr-CA" altLang="en-US" sz="1000" dirty="0">
                <a:ea typeface="ＭＳ Ｐゴシック" pitchFamily="34" charset="-128"/>
              </a:rPr>
              <a:t>Accès en tout temps au site des Services aux promoteurs</a:t>
            </a:r>
          </a:p>
          <a:p>
            <a:pPr eaLnBrk="1" hangingPunct="1">
              <a:buFontTx/>
              <a:buChar char="•"/>
            </a:pPr>
            <a:r>
              <a:rPr lang="fr-CA" altLang="en-US" sz="1000" dirty="0">
                <a:ea typeface="ＭＳ Ｐゴシック" pitchFamily="34" charset="-128"/>
              </a:rPr>
              <a:t>Accès aux renseignements sur les placements de Morningstar</a:t>
            </a:r>
          </a:p>
          <a:p>
            <a:pPr eaLnBrk="1" hangingPunct="1"/>
            <a:r>
              <a:rPr lang="fr-CA" altLang="en-US" sz="1000" dirty="0">
                <a:ea typeface="ＭＳ Ｐゴシック" pitchFamily="34" charset="-128"/>
              </a:rPr>
              <a:t>Grâce au site Web des Services aux promoteurs, les promoteurs peuvent en tout temps verser les cotisations, produire des relevés et trouver des renseignements sur le régime.</a:t>
            </a:r>
          </a:p>
          <a:p>
            <a:pPr eaLnBrk="1" hangingPunct="1"/>
            <a:r>
              <a:rPr lang="fr-CA" altLang="en-US" sz="1000" b="1" dirty="0">
                <a:ea typeface="ＭＳ Ｐゴシック" pitchFamily="34" charset="-128"/>
              </a:rPr>
              <a:t>Gestion administrative </a:t>
            </a:r>
            <a:r>
              <a:rPr lang="fr-CA" altLang="en-US" sz="1000" dirty="0">
                <a:ea typeface="ＭＳ Ｐゴシック" pitchFamily="34" charset="-128"/>
              </a:rPr>
              <a:t>:</a:t>
            </a:r>
          </a:p>
          <a:p>
            <a:pPr eaLnBrk="1" hangingPunct="1">
              <a:buFontTx/>
              <a:buChar char="•"/>
            </a:pPr>
            <a:r>
              <a:rPr lang="fr-CA" altLang="en-US" sz="1000" dirty="0">
                <a:ea typeface="ＭＳ Ｐゴシック" pitchFamily="34" charset="-128"/>
              </a:rPr>
              <a:t>Accès à une équipe qui s'occupe spécialement de vous</a:t>
            </a:r>
          </a:p>
          <a:p>
            <a:pPr eaLnBrk="1" hangingPunct="1">
              <a:buFontTx/>
              <a:buChar char="•"/>
            </a:pPr>
            <a:r>
              <a:rPr lang="fr-CA" altLang="en-US" sz="1000" dirty="0">
                <a:ea typeface="ＭＳ Ｐゴシック" pitchFamily="34" charset="-128"/>
              </a:rPr>
              <a:t>Accès à des données sur les cotisations salariales</a:t>
            </a:r>
          </a:p>
          <a:p>
            <a:pPr eaLnBrk="1" hangingPunct="1"/>
            <a:r>
              <a:rPr lang="fr-CA" altLang="en-US" sz="1000" dirty="0">
                <a:ea typeface="ＭＳ Ｐゴシック" pitchFamily="34" charset="-128"/>
              </a:rPr>
              <a:t>Les promoteurs reçoivent un soutien de qualité de la part du leader en matière de régimes d'épargne collectifs.  </a:t>
            </a:r>
          </a:p>
          <a:p>
            <a:pPr eaLnBrk="1" hangingPunct="1">
              <a:buFontTx/>
              <a:buChar char="•"/>
            </a:pPr>
            <a:endParaRPr lang="fr-CA" altLang="en-US" dirty="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11</a:t>
            </a: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dirty="0">
                <a:ea typeface="ＭＳ Ｐゴシック" pitchFamily="34" charset="-128"/>
              </a:rPr>
              <a:t> Les employés peuvent gérer leur compte en ligne. Le site Web des Services aux participants leur est accessible 24 heures sur 24 et 7 jours sur 7. Ils peuvent également obtenir des renseignements sur leur compte par l'intermédiaire du système téléphonique automatisé ou en parlant directement à un représentant des Régimes collectifs de retraite au Centre de service à la clientèle, les jours ouvrables entre 8 h et 20 h, heure de l'Est.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12</a:t>
            </a: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5038" y="4267200"/>
            <a:ext cx="5140325" cy="4952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sz="850" b="1" dirty="0">
                <a:ea typeface="ＭＳ Ｐゴシック" pitchFamily="34" charset="-128"/>
              </a:rPr>
              <a:t>Inscription :</a:t>
            </a:r>
          </a:p>
          <a:p>
            <a:pPr eaLnBrk="1" hangingPunct="1"/>
            <a:r>
              <a:rPr lang="fr-CA" altLang="en-US" sz="850" dirty="0">
                <a:ea typeface="ＭＳ Ｐゴシック" pitchFamily="34" charset="-128"/>
              </a:rPr>
              <a:t>Nous offrons un processus d'inscription simplifié, appelé «inscription express», qui facilite la tâche aux participants. Les participants n'ont aucune directive de placement à donner au cours du processus d'inscription. Ils n'ont que quelques renseignements personnels de base à fournir pour ouvrir leur compte, ce qui accélère leur inscription au régime. Initialement, les cotisations salariales sont affectées par défaut à des options de placement temporaires. Le fonds par défaut du REER est le Fonds distinct Granite Financière Sun Life dont la date d'échéance se situe juste avant le 65e anniversaire du participant. Le fonds par défaut du CELI est le Fonds distinct indiciel d'obligations Financière Sun Life. Ces fonds représentent des solutions de placement temporaires au moment de l'inscription, et les participants sont invités à évaluer différentes options de placement en fonction de leur profil de tolérance au risque.</a:t>
            </a:r>
            <a:r>
              <a:rPr lang="en-US" altLang="en-US" sz="850" dirty="0">
                <a:ea typeface="ＭＳ Ｐゴシック" pitchFamily="34" charset="-128"/>
              </a:rPr>
              <a:t> </a:t>
            </a:r>
            <a:endParaRPr lang="fr-CA" altLang="en-US" sz="850" dirty="0">
              <a:ea typeface="ＭＳ Ｐゴシック" pitchFamily="34" charset="-128"/>
            </a:endParaRPr>
          </a:p>
          <a:p>
            <a:pPr eaLnBrk="1" hangingPunct="1"/>
            <a:r>
              <a:rPr lang="fr-CA" altLang="en-US" sz="850" b="1" dirty="0">
                <a:ea typeface="ＭＳ Ｐゴシック" pitchFamily="34" charset="-128"/>
              </a:rPr>
              <a:t>Bienvenue :</a:t>
            </a:r>
          </a:p>
          <a:p>
            <a:pPr eaLnBrk="1" hangingPunct="1"/>
            <a:r>
              <a:rPr lang="fr-CA" altLang="en-US" sz="850" dirty="0">
                <a:ea typeface="ＭＳ Ｐゴシック" pitchFamily="34" charset="-128"/>
              </a:rPr>
              <a:t>Après son inscription au régime, le participant reçoit une lettre de bienvenue qui renferme les renseignements dont il a besoin pour accéder au site Web des Services aux participants. Dès qu'il a accès au site des Services aux participants, le participant peut utiliser les outils de planification de la retraite et le questionnaire Profil de tolérance au risque, il peut obtenir des renseignements détaillés sur les options de placement qui lui sont offertes et il peut modifier ses directives de placement quand bon lui semble. En accédant aux outils de planification de la retraite et en consultant les renseignements sur les placements sur le site Web, les participants réduisent la quantité de papier qu'ils reçoivent au moment de leur inscription, sans compter qu'ils disposent toujours des renseignements les plus à jour.</a:t>
            </a:r>
          </a:p>
          <a:p>
            <a:pPr eaLnBrk="1" hangingPunct="1"/>
            <a:r>
              <a:rPr lang="fr-CA" altLang="en-US" sz="850" b="1" dirty="0">
                <a:ea typeface="ＭＳ Ｐゴシック" pitchFamily="34" charset="-128"/>
              </a:rPr>
              <a:t>Relevés et rapports :</a:t>
            </a:r>
          </a:p>
          <a:p>
            <a:pPr eaLnBrk="1" hangingPunct="1"/>
            <a:r>
              <a:rPr lang="fr-CA" altLang="en-US" sz="850" dirty="0">
                <a:ea typeface="ＭＳ Ｐゴシック" pitchFamily="34" charset="-128"/>
              </a:rPr>
              <a:t>Les relevés du participant lui sont postés à la maison au mois de décembre de chaque année. Le participant peut consulter le solde de son compte toute l'année sur le site des Services aux participants et un deuxième relevé en ligne est accessible au mois de juin. Les membres peuvent également choisir l’option &lt;&lt;relevés sans papier&gt;&gt; sur le site </a:t>
            </a:r>
            <a:r>
              <a:rPr lang="fr-CA" altLang="en-US" sz="850" b="1" dirty="0">
                <a:ea typeface="ＭＳ Ｐゴシック" pitchFamily="34" charset="-128"/>
              </a:rPr>
              <a:t>masunlife.ca</a:t>
            </a:r>
            <a:r>
              <a:rPr lang="fr-CA" altLang="en-US" sz="850" dirty="0">
                <a:ea typeface="ＭＳ Ｐゴシック" pitchFamily="34" charset="-128"/>
              </a:rPr>
              <a:t>. Ils reçoivent alors des avis électroniques lorsque des relevés sont disponsibles en ligne.</a:t>
            </a:r>
          </a:p>
          <a:p>
            <a:pPr eaLnBrk="1" hangingPunct="1"/>
            <a:r>
              <a:rPr lang="fr-CA" altLang="en-US" sz="850" b="1" dirty="0">
                <a:ea typeface="ＭＳ Ｐゴシック" pitchFamily="34" charset="-128"/>
              </a:rPr>
              <a:t>Gestion administrative :</a:t>
            </a:r>
          </a:p>
          <a:p>
            <a:pPr eaLnBrk="1" hangingPunct="1"/>
            <a:r>
              <a:rPr lang="fr-CA" altLang="en-US" sz="850" dirty="0">
                <a:ea typeface="ＭＳ Ｐゴシック" pitchFamily="34" charset="-128"/>
              </a:rPr>
              <a:t>Le participant a accès à son compte en tout temps :</a:t>
            </a:r>
          </a:p>
          <a:p>
            <a:pPr eaLnBrk="1" hangingPunct="1"/>
            <a:r>
              <a:rPr lang="fr-CA" altLang="en-US" sz="850" dirty="0">
                <a:ea typeface="ＭＳ Ｐゴシック" pitchFamily="34" charset="-128"/>
              </a:rPr>
              <a:t>•  Par le site Web interactif, au www.mysunlife.ca </a:t>
            </a:r>
          </a:p>
          <a:p>
            <a:pPr eaLnBrk="1" hangingPunct="1"/>
            <a:r>
              <a:rPr lang="fr-CA" altLang="en-US" sz="850" dirty="0">
                <a:ea typeface="ＭＳ Ｐゴシック" pitchFamily="34" charset="-128"/>
              </a:rPr>
              <a:t>•  Il peut appeler à notre centre d'appels de premier plan, au 1 866 733-8613 :</a:t>
            </a:r>
          </a:p>
          <a:p>
            <a:pPr eaLnBrk="1" hangingPunct="1"/>
            <a:r>
              <a:rPr lang="fr-CA" altLang="en-US" sz="850" dirty="0">
                <a:ea typeface="ＭＳ Ｐゴシック" pitchFamily="34" charset="-128"/>
              </a:rPr>
              <a:t>           &gt; Il pourra ainsi parler directement à un représentant des Régimes collectifs de retraite, les</a:t>
            </a:r>
          </a:p>
          <a:p>
            <a:pPr eaLnBrk="1" hangingPunct="1"/>
            <a:r>
              <a:rPr lang="fr-CA" altLang="en-US" sz="850" dirty="0">
                <a:ea typeface="ＭＳ Ｐゴシック" pitchFamily="34" charset="-128"/>
              </a:rPr>
              <a:t>              jours ouvrables entre 8 h et 20 h, heure de l'Est.</a:t>
            </a:r>
          </a:p>
          <a:p>
            <a:pPr eaLnBrk="1" hangingPunct="1"/>
            <a:r>
              <a:rPr lang="fr-CA" altLang="en-US" sz="850" dirty="0">
                <a:ea typeface="ＭＳ Ｐゴシック" pitchFamily="34" charset="-128"/>
              </a:rPr>
              <a:t>           &gt; Il peut utiliser le système téléphonique automatisé en tout temps.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13</a:t>
            </a: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5038" y="4416425"/>
            <a:ext cx="51403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dirty="0">
                <a:ea typeface="ＭＳ Ｐゴシック" pitchFamily="34" charset="-128"/>
              </a:rPr>
              <a:t> Le </a:t>
            </a:r>
            <a:r>
              <a:rPr lang="fr-CA" altLang="en-US" b="1" dirty="0">
                <a:ea typeface="ＭＳ Ｐゴシック" pitchFamily="34" charset="-128"/>
              </a:rPr>
              <a:t>régime mon épargne </a:t>
            </a:r>
            <a:r>
              <a:rPr lang="fr-CA" altLang="en-US" dirty="0">
                <a:ea typeface="ＭＳ Ｐゴシック" pitchFamily="34" charset="-128"/>
              </a:rPr>
              <a:t>comprend à la fois un REER collectif et un CELI. Ces comptes constituent pour vos employés des moyens très efficaces d'épargner pour des objectifs à court et à long terme. </a:t>
            </a:r>
            <a:endParaRPr lang="fr-CA" altLang="en-US" b="1" dirty="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Char char="•"/>
              <a:tabLst/>
              <a:defRPr/>
            </a:pPr>
            <a:r>
              <a:rPr lang="fr-CA" altLang="en-US" dirty="0">
                <a:ea typeface="ＭＳ Ｐゴシック" pitchFamily="34" charset="-128"/>
              </a:rPr>
              <a:t> </a:t>
            </a:r>
            <a:r>
              <a:rPr lang="fr-CA" altLang="en-US" sz="1200" b="1" dirty="0"/>
              <a:t>Le REER collectif</a:t>
            </a:r>
            <a:r>
              <a:rPr lang="fr-CA" altLang="en-US" sz="1200" dirty="0"/>
              <a:t> permet de verser des cotisations par retenues salariales avant impôt; ainsi les employés profitent d'un avantage fiscal immédiat chaque fois qu'ils cotisent au régime. Ils peuvent verser des cotisations jusqu'à concurrence de leur plafond de cotisation au REER chaque année. Les revenus de placement et les cotisations étant entièrement à l'abri de l'impôt jusqu'à leur retrait, </a:t>
            </a:r>
            <a:r>
              <a:rPr lang="fr-CA" altLang="fr-FR" sz="1200" dirty="0">
                <a:solidFill>
                  <a:srgbClr val="000000"/>
                </a:solidFill>
                <a:ea typeface="ＭＳ Ｐゴシック" pitchFamily="34" charset="-128"/>
              </a:rPr>
              <a:t>c’est une solution idéale pour épargner en vue de la retraite.</a:t>
            </a:r>
            <a:endParaRPr lang="fr-CA" altLang="en-US" b="1" dirty="0">
              <a:ea typeface="ＭＳ Ｐゴシック" pitchFamily="34" charset="-128"/>
            </a:endParaRPr>
          </a:p>
          <a:p>
            <a:pPr eaLnBrk="1" hangingPunct="1">
              <a:buFontTx/>
              <a:buChar char="•"/>
            </a:pPr>
            <a:r>
              <a:rPr lang="fr-CA" altLang="en-US" dirty="0">
                <a:ea typeface="ＭＳ Ｐゴシック" pitchFamily="34" charset="-128"/>
              </a:rPr>
              <a:t> </a:t>
            </a:r>
            <a:r>
              <a:rPr lang="fr-CA" altLang="en-US" sz="1200" b="1" dirty="0"/>
              <a:t>Le CELI collectif</a:t>
            </a:r>
            <a:r>
              <a:rPr lang="fr-CA" altLang="en-US" sz="1200" dirty="0"/>
              <a:t> ne permet pas de bénéficier d'économies d'impôt immédiates, mais il constitue un instrument d'épargne à usages multiples dans lequel tous les revenus de placement sont à l'abri de l'impôt. Les retraits du CELI n'étant pas imposables – et puisque les participants peuvent redéposer les sommes retirées sans pénalité dans une année ultérieure, il peut constituer un moyen </a:t>
            </a:r>
            <a:r>
              <a:rPr lang="fr-CA" altLang="fr-FR" sz="1200" dirty="0">
                <a:solidFill>
                  <a:srgbClr val="000000"/>
                </a:solidFill>
                <a:ea typeface="ＭＳ Ｐゴシック" pitchFamily="34" charset="-128"/>
              </a:rPr>
              <a:t>idéal </a:t>
            </a:r>
            <a:r>
              <a:rPr lang="fr-CA" altLang="en-US" sz="1200" dirty="0"/>
              <a:t>d'épargner pour n'importe quel objectif. Le premier retrait du CELI effectué au cours de l'année civile ne comporte pas de frais.  Chaque retrait supplémentaire effectué au cours de l'année donnera lieu à des frais de 25 $</a:t>
            </a:r>
            <a:r>
              <a:rPr lang="fr-CA" sz="1200" dirty="0"/>
              <a:t> </a:t>
            </a:r>
            <a:endParaRPr lang="fr-CA" altLang="en-US" sz="1200" u="sng" dirty="0">
              <a:ea typeface="ＭＳ Ｐゴシック" pitchFamily="34" charset="-128"/>
            </a:endParaRPr>
          </a:p>
          <a:p>
            <a:pPr eaLnBrk="1" hangingPunct="1">
              <a:buFontTx/>
              <a:buChar char="•"/>
            </a:pPr>
            <a:r>
              <a:rPr lang="fr-CA" altLang="en-US" sz="1200" dirty="0"/>
              <a:t> La simplicité de ces produits fait en </a:t>
            </a:r>
            <a:r>
              <a:rPr lang="fr-CA" altLang="en-US" sz="1200" u="none" dirty="0"/>
              <a:t>sorte que vos employés comprennent facilement la valeur de ces comptes d'épargne, et vous garantit une gestion sans tracas. </a:t>
            </a:r>
          </a:p>
          <a:p>
            <a:pPr eaLnBrk="1" hangingPunct="1">
              <a:buFontTx/>
              <a:buNone/>
            </a:pPr>
            <a:endParaRPr lang="fr-CA" altLang="en-US" dirty="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14</a:t>
            </a: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dirty="0">
                <a:ea typeface="ＭＳ Ｐゴシック" pitchFamily="34" charset="-128"/>
              </a:rPr>
              <a:t> La somme que vous et vos employés économiserez sur les frais en investissant par l'entremise d'un régime collectif plutôt qu'en tant qu'épargnant individuel constitue un avantage clé du régime. </a:t>
            </a:r>
          </a:p>
          <a:p>
            <a:pPr eaLnBrk="1" hangingPunct="1">
              <a:buFontTx/>
              <a:buChar char="•"/>
            </a:pPr>
            <a:r>
              <a:rPr lang="fr-FR" altLang="en-US" dirty="0">
                <a:ea typeface="ＭＳ Ｐゴシック" pitchFamily="34" charset="-128"/>
              </a:rPr>
              <a:t> Des frais de gestion des fonds souvent inférieurs à ceux qui sont offerts aux épargnants individuels. </a:t>
            </a:r>
          </a:p>
          <a:p>
            <a:pPr eaLnBrk="1" hangingPunct="1">
              <a:buFontTx/>
              <a:buChar char="•"/>
            </a:pPr>
            <a:r>
              <a:rPr lang="fr-CA" altLang="en-US" dirty="0">
                <a:ea typeface="ＭＳ Ｐゴシック" pitchFamily="34" charset="-128"/>
              </a:rPr>
              <a:t> La différence peut sembler minime, mais laissez-moi vous montrer ce que cela représente à long terme…</a:t>
            </a:r>
          </a:p>
          <a:p>
            <a:pPr eaLnBrk="1" hangingPunct="1"/>
            <a:endParaRPr lang="fr-CA" altLang="en-US"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1AA6321-4DB7-4CAD-8974-A109275CEDAC}" type="slidenum">
              <a:rPr lang="en-US" altLang="en-US" sz="1200" smtClean="0"/>
              <a:pPr/>
              <a:t>15</a:t>
            </a:fld>
            <a:endParaRPr lang="fr-CA"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 Dans cet exemple, un employé dispose d'un montant de 50 000 $ et obtient un rendement annuel moyen de 5,75 %.</a:t>
            </a:r>
          </a:p>
          <a:p>
            <a:pPr eaLnBrk="1" hangingPunct="1">
              <a:buFont typeface="Symbol" pitchFamily="18" charset="2"/>
              <a:buChar char=""/>
            </a:pPr>
            <a:r>
              <a:rPr lang="en-US" altLang="en-US" dirty="0"/>
              <a:t> La différence entre les frais de gestion des fonds peut sembler minime (1,70 % contre 2,20 %), moins de 1 %, mais l'économie réalisée est néanmoins significative à mesure que le temps passe. </a:t>
            </a:r>
          </a:p>
          <a:p>
            <a:pPr eaLnBrk="1" hangingPunct="1">
              <a:buFont typeface="Symbol" pitchFamily="18" charset="2"/>
              <a:buChar char=""/>
            </a:pPr>
            <a:r>
              <a:rPr lang="en-US" altLang="en-US" dirty="0"/>
              <a:t> Dans cet exemple, l'employé épargnerait 15 000 $ de plus sur une carrière de 25 ans, simplement en investissant au titre du régime plutôt que dans des fonds offerts au détail. L'avantage pour les employés est donc bien réel en matière d'épargne à long terme.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16</a:t>
            </a: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8" y="4267200"/>
            <a:ext cx="5140325"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fr-CA" altLang="en-US" dirty="0">
                <a:ea typeface="ＭＳ Ｐゴシック" pitchFamily="34" charset="-128"/>
              </a:rPr>
              <a:t> Les employés peuvent faire leur choix parmi une vaste gamme d'options de placement pour placer leur épargne.</a:t>
            </a:r>
          </a:p>
          <a:p>
            <a:pPr eaLnBrk="1" hangingPunct="1">
              <a:lnSpc>
                <a:spcPct val="90000"/>
              </a:lnSpc>
              <a:buFontTx/>
              <a:buChar char="•"/>
            </a:pPr>
            <a:r>
              <a:rPr lang="fr-CA" altLang="en-US" dirty="0">
                <a:ea typeface="ＭＳ Ｐゴシック" pitchFamily="34" charset="-128"/>
              </a:rPr>
              <a:t> Les employés ont notamment accès à des options «portefeuille préétabli», dans lesquelles ils choisissent seulement un portefeuille conçu pour offrir une solution de placement «clé en main». </a:t>
            </a:r>
          </a:p>
          <a:p>
            <a:pPr eaLnBrk="1" hangingPunct="1">
              <a:lnSpc>
                <a:spcPct val="90000"/>
              </a:lnSpc>
              <a:buFontTx/>
              <a:buChar char="•"/>
            </a:pPr>
            <a:r>
              <a:rPr lang="fr-CA" altLang="en-US" dirty="0">
                <a:ea typeface="ＭＳ Ｐゴシック" pitchFamily="34" charset="-128"/>
              </a:rPr>
              <a:t> Vos employés ont également accès à des fonds adaptés aux étapes de la vie ou à des fonds axés sur une date d'échéance qui sont structurés de manière à ce que leur échéance coïncide avec un événement important de la vie (comme le départ à la retraite); la composition de leur actif est rajustée automatiquement au fur et à mesure que vous approchez de votre objectif. </a:t>
            </a:r>
          </a:p>
          <a:p>
            <a:pPr eaLnBrk="1" hangingPunct="1">
              <a:lnSpc>
                <a:spcPct val="90000"/>
              </a:lnSpc>
              <a:buFontTx/>
              <a:buChar char="•"/>
            </a:pPr>
            <a:r>
              <a:rPr lang="fr-CA" altLang="en-US" dirty="0">
                <a:ea typeface="ＭＳ Ｐゴシック" pitchFamily="34" charset="-128"/>
              </a:rPr>
              <a:t> De plus, les employés qui préfèrent constituer leur propre portefeuille peuvent choisir parmi fonds distincts et 3 fonds garantis pour créer un portefeuille diversifié qui correspond à leur profil d'épargnant.</a:t>
            </a:r>
          </a:p>
          <a:p>
            <a:pPr eaLnBrk="1" hangingPunct="1">
              <a:lnSpc>
                <a:spcPct val="90000"/>
              </a:lnSpc>
              <a:buFontTx/>
              <a:buChar char="•"/>
            </a:pPr>
            <a:r>
              <a:rPr lang="fr-CA" altLang="en-US" dirty="0">
                <a:ea typeface="ＭＳ Ｐゴシック" pitchFamily="34" charset="-128"/>
              </a:rPr>
              <a:t> Les fonds Offert par mon épargne SunAvantage sont des fonds distincts. Les fonds distincts sont offerts par les compagnies d'assurance et leur actif est conservé à part de l'actif général de la compagnie. Contrairement aux fonds distincts offerts aux particuliers, les fonds offerts dans le cadre d'un régime collectif ne comportent ni garantie au décès ni garantie à l'échéance. </a:t>
            </a:r>
          </a:p>
          <a:p>
            <a:pPr eaLnBrk="1" hangingPunct="1">
              <a:lnSpc>
                <a:spcPct val="90000"/>
              </a:lnSpc>
            </a:pPr>
            <a:endParaRPr lang="fr-CA" altLang="en-US" dirty="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17</a:t>
            </a: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21</a:t>
            </a: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ea typeface="ＭＳ Ｐゴシック" pitchFamily="34" charset="-128"/>
              </a:rPr>
              <a:t>Les Fonds distincts Granite axés sur une date d'échéance ont pour objectif de devancer leurs indices de référence respectifs sur une période de quatre ans. Une combinaison de méthodes d'analyse a été utilisée pour sélectionner des gestionnaires :</a:t>
            </a:r>
          </a:p>
          <a:p>
            <a:pPr eaLnBrk="1" hangingPunct="1">
              <a:buFontTx/>
              <a:buChar char="•"/>
            </a:pPr>
            <a:r>
              <a:rPr lang="fr-CA" altLang="en-US" dirty="0">
                <a:ea typeface="ＭＳ Ｐゴシック" pitchFamily="34" charset="-128"/>
              </a:rPr>
              <a:t> qui affichent un rendement supérieur à long terme; </a:t>
            </a:r>
          </a:p>
          <a:p>
            <a:pPr eaLnBrk="1" hangingPunct="1">
              <a:buFontTx/>
              <a:buChar char="•"/>
            </a:pPr>
            <a:r>
              <a:rPr lang="fr-CA" altLang="en-US" dirty="0">
                <a:ea typeface="ＭＳ Ｐゴシック" pitchFamily="34" charset="-128"/>
              </a:rPr>
              <a:t> ont des compétences reconnues en ce qui touche leur catégorie d'actif ou leur style de placement. </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Les fonds sont constitués en fonction d’une date d'échéance précise – le départ à la retraite, par exemple – et la répartition de leur actif varie automatiquement avec le temps. À mesure que la date d’échéance du fonds approche, la répartition de l’actif est modifiée. Plus précisément, la proportion de titres à risque élevé (tels que les actions) diminue et la proportion de titres à faible risque (comme les titres à revenu fixe) augmente à mesure que l'échéance du fonds s'approche.</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Les frais de gestion de placements des Fonds axés sur une date d'échéance Granite sont moins élevés que ceux des Fonds Repère. Toutefois, les Fonds Granite n'offrent pas la garantie des Fonds Repère mentionnée précédemment.</a:t>
            </a:r>
          </a:p>
          <a:p>
            <a:pPr eaLnBrk="1" hangingPunct="1"/>
            <a:endParaRPr lang="fr-CA" alt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22</a:t>
            </a: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fr-CA" altLang="en-US" sz="1400">
              <a:latin typeface="Agenda Tabular Light" pitchFamily="2"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24</a:t>
            </a: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a:ea typeface="ＭＳ Ｐゴシック" pitchFamily="34" charset="-128"/>
              </a:rPr>
              <a:t>Aucun style de placement, aucune catégorie d'actif ni aucune région géographique n'obtient d'excellents résultats année après année.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E42754-8419-4828-B7BD-0C057A3C7122}" type="slidenum">
              <a:rPr lang="en-US" altLang="en-US" sz="1200" smtClean="0"/>
              <a:pPr/>
              <a:t>21</a:t>
            </a:fld>
            <a:endParaRPr lang="fr-CA"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a:t>Le microsite </a:t>
            </a:r>
            <a:r>
              <a:rPr lang="fr-FR" b="1" dirty="0"/>
              <a:t>mon épargne </a:t>
            </a:r>
            <a:r>
              <a:rPr lang="fr-FR" dirty="0"/>
              <a:t>SunAvantage contient tous les documents nécessaires pour établir un régime (pour les promoteurs de régime)</a:t>
            </a:r>
          </a:p>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25</a:t>
            </a: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a:ea typeface="ＭＳ Ｐゴシック" pitchFamily="34" charset="-128"/>
              </a:rPr>
              <a:t>Pour toutes les raisons que je viens d'évoquer, </a:t>
            </a:r>
            <a:r>
              <a:rPr lang="fr-CA" altLang="en-US" b="1">
                <a:ea typeface="ＭＳ Ｐゴシック" pitchFamily="34" charset="-128"/>
              </a:rPr>
              <a:t>mon épargne</a:t>
            </a:r>
            <a:r>
              <a:rPr lang="fr-CA" altLang="en-US">
                <a:ea typeface="ＭＳ Ｐゴシック" pitchFamily="34" charset="-128"/>
              </a:rPr>
              <a:t> peut offrir à vos employés un avantage précieux tout en vous donnant l'occasion d'obtenir un important avantage concurrentiel.</a:t>
            </a:r>
          </a:p>
          <a:p>
            <a:pPr eaLnBrk="1" hangingPunct="1">
              <a:buFontTx/>
              <a:buChar char="•"/>
            </a:pPr>
            <a:r>
              <a:rPr lang="fr-CA" altLang="en-US">
                <a:ea typeface="ＭＳ Ｐゴシック" pitchFamily="34" charset="-128"/>
              </a:rPr>
              <a:t>Avez-vous des questions au sujet du régime?</a:t>
            </a:r>
          </a:p>
          <a:p>
            <a:pPr eaLnBrk="1" hangingPunct="1">
              <a:buFontTx/>
              <a:buChar char="•"/>
            </a:pPr>
            <a:endParaRPr lang="fr-CA"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3</a:t>
            </a: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4</a:t>
            </a: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r>
              <a:rPr lang="fr-CA" altLang="en-US" sz="1000" dirty="0">
                <a:ea typeface="ＭＳ Ｐゴシック" pitchFamily="34" charset="-128"/>
              </a:rPr>
              <a:t> Avant de vous donner un aperçu de ce régime en particulier, je veux souligner les avantages qu'il y a à offrir un régime d'épargne - pour vous et vos employés.</a:t>
            </a:r>
          </a:p>
          <a:p>
            <a:pPr eaLnBrk="1" hangingPunct="1">
              <a:lnSpc>
                <a:spcPct val="80000"/>
              </a:lnSpc>
              <a:buFontTx/>
              <a:buChar char="•"/>
            </a:pPr>
            <a:r>
              <a:rPr lang="fr-CA" altLang="en-US" sz="1000" dirty="0">
                <a:ea typeface="ＭＳ Ｐゴシック" pitchFamily="34" charset="-128"/>
              </a:rPr>
              <a:t> D'abord, il s'agit d'un moyen simple d'aider les employés à épargner pour la retraite et pour d'autres objectifs. Tout le monde doit épargner pour l'avenir, et le mode de prélèvement automatique des cotisations salariales permet aux employés de s'assurer que l'argent leur revient en premier lieu – et souvent l'argent qu'ils mettent de côté ne leur manque pas tant que ça.</a:t>
            </a:r>
          </a:p>
          <a:p>
            <a:pPr eaLnBrk="1" hangingPunct="1">
              <a:lnSpc>
                <a:spcPct val="80000"/>
              </a:lnSpc>
              <a:buFontTx/>
              <a:buChar char="•"/>
            </a:pPr>
            <a:r>
              <a:rPr lang="fr-CA" altLang="en-US" sz="1000" dirty="0">
                <a:ea typeface="ＭＳ Ｐゴシック" pitchFamily="34" charset="-128"/>
              </a:rPr>
              <a:t> Ensuite, il s'agit d'un avantage qui s'ajoute à leur chèque de paie; il présente donc une valeur perçue élevée. Il peut vous aider à attirer de nouveaux employés – particulièrement ceux qui viennent d'autres employeurs offrant déjà un régime – et à les conserver, étant donné qu'il s'agit d'un avantage supplémentaire sur lequel ils vont compter à l'avenir. </a:t>
            </a:r>
          </a:p>
          <a:p>
            <a:pPr eaLnBrk="1" hangingPunct="1">
              <a:lnSpc>
                <a:spcPct val="80000"/>
              </a:lnSpc>
              <a:buFontTx/>
              <a:buChar char="•"/>
            </a:pPr>
            <a:r>
              <a:rPr lang="fr-CA" altLang="en-US" sz="1000" dirty="0">
                <a:ea typeface="ＭＳ Ｐゴシック" pitchFamily="34" charset="-128"/>
              </a:rPr>
              <a:t> Il montre également à vos employés que vous avez à coeur leur avenir et que votre relation va plus loin qu'une simple relation employeur-employé. Cet avantage est souvent négligé, mais il peut grandement contribuer à améliorer la relation.</a:t>
            </a:r>
          </a:p>
          <a:p>
            <a:pPr eaLnBrk="1" hangingPunct="1">
              <a:lnSpc>
                <a:spcPct val="80000"/>
              </a:lnSpc>
              <a:buFontTx/>
              <a:buChar char="•"/>
            </a:pPr>
            <a:r>
              <a:rPr lang="fr-CA" altLang="en-US" sz="1000" dirty="0">
                <a:ea typeface="ＭＳ Ｐゴシック" pitchFamily="34" charset="-128"/>
              </a:rPr>
              <a:t> De plus, ces régimes peuvent être mis en place sans que cela ne vous coûte un sou. Et bien sûr, étant vous-même un employé, vous pouvez profiter pleinement des frais de gestion de placements peu élevés et de la commodité du régime.</a:t>
            </a:r>
          </a:p>
          <a:p>
            <a:pPr eaLnBrk="1" hangingPunct="1">
              <a:lnSpc>
                <a:spcPct val="80000"/>
              </a:lnSpc>
              <a:buFontTx/>
              <a:buChar char="•"/>
            </a:pPr>
            <a:r>
              <a:rPr lang="fr-CA" altLang="en-US" sz="1000" dirty="0">
                <a:ea typeface="ＭＳ Ｐゴシック" pitchFamily="34" charset="-128"/>
              </a:rPr>
              <a:t> Finalement, n'oubliez pas que vous pouvez cotiser au REER de vos employés comme bon vous semble; même si vous ne disposez peut-être pas de la somme nécessaire pour verser une cotisation maintenant, cela ne doit pas vous empêcher de mettre en place ce régime pour vos employés, parce que vous pouvez choisir de verser des cotisations patronales au REER des employés plus tard selon le taux de cotisation qui vous convient. C'est un avantage important – il vous permet de faire croître votre entreprise et d'offrir à vos employés une option de rémunération autre que les augmentations de salaire.</a:t>
            </a:r>
          </a:p>
          <a:p>
            <a:pPr eaLnBrk="1" hangingPunct="1">
              <a:lnSpc>
                <a:spcPct val="80000"/>
              </a:lnSpc>
              <a:buFontTx/>
              <a:buChar char="•"/>
            </a:pPr>
            <a:r>
              <a:rPr lang="fr-CA" altLang="en-US" sz="1000" dirty="0">
                <a:ea typeface="ＭＳ Ｐゴシック" pitchFamily="34" charset="-128"/>
              </a:rPr>
              <a:t> REMARQUE :  Le participant cotise directement au CELI au moyen de prélèvements bancaires automatiques. Les employeurs apprécieront ne pas avoir à s'occuper du versement des cotisations CELI des participants; les retenues sur salaire sont en effet simplifiées étant donné qu'ils n'ont pas à déduire de sommes avant impôt (REER) et après impôt (CELI). </a:t>
            </a:r>
          </a:p>
          <a:p>
            <a:pPr eaLnBrk="1" hangingPunct="1">
              <a:lnSpc>
                <a:spcPct val="80000"/>
              </a:lnSpc>
              <a:buFontTx/>
              <a:buChar char="•"/>
            </a:pPr>
            <a:endParaRPr lang="fr-CA" altLang="en-US" sz="1000" u="sng"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5</a:t>
            </a: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sz="1000" dirty="0">
                <a:ea typeface="ＭＳ Ｐゴシック" pitchFamily="34" charset="-128"/>
              </a:rPr>
              <a:t>LES PERSONNES</a:t>
            </a:r>
          </a:p>
          <a:p>
            <a:pPr eaLnBrk="1" hangingPunct="1">
              <a:buFontTx/>
              <a:buChar char="•"/>
            </a:pPr>
            <a:r>
              <a:rPr lang="fr-CA" altLang="en-US" sz="1000" dirty="0">
                <a:ea typeface="ＭＳ Ｐゴシック" pitchFamily="34" charset="-128"/>
              </a:rPr>
              <a:t> Traiter les gens avec respect</a:t>
            </a:r>
          </a:p>
          <a:p>
            <a:pPr eaLnBrk="1" hangingPunct="1">
              <a:buFontTx/>
              <a:buChar char="•"/>
            </a:pPr>
            <a:r>
              <a:rPr lang="fr-CA" altLang="en-US" sz="1000" dirty="0">
                <a:ea typeface="ＭＳ Ｐゴシック" pitchFamily="34" charset="-128"/>
              </a:rPr>
              <a:t> Être à la disposition des personnes</a:t>
            </a:r>
          </a:p>
          <a:p>
            <a:pPr eaLnBrk="1" hangingPunct="1">
              <a:buFontTx/>
              <a:buChar char="•"/>
            </a:pPr>
            <a:r>
              <a:rPr lang="fr-CA" altLang="en-US" sz="1000" dirty="0">
                <a:ea typeface="ＭＳ Ｐゴシック" pitchFamily="34" charset="-128"/>
              </a:rPr>
              <a:t> Reconnaître la collaboration des personnes et les récompenser</a:t>
            </a:r>
          </a:p>
          <a:p>
            <a:pPr eaLnBrk="1" hangingPunct="1">
              <a:buFontTx/>
              <a:buChar char="•"/>
            </a:pPr>
            <a:r>
              <a:rPr lang="fr-CA" altLang="en-US" sz="1000" dirty="0">
                <a:ea typeface="ＭＳ Ｐゴシック" pitchFamily="34" charset="-128"/>
              </a:rPr>
              <a:t> Accroître nos aptitudes par la formation</a:t>
            </a:r>
          </a:p>
          <a:p>
            <a:pPr eaLnBrk="1" hangingPunct="1"/>
            <a:r>
              <a:rPr lang="fr-CA" altLang="en-US" sz="1000" dirty="0">
                <a:ea typeface="ＭＳ Ｐゴシック" pitchFamily="34" charset="-128"/>
              </a:rPr>
              <a:t>LE PARTENARIAT</a:t>
            </a:r>
          </a:p>
          <a:p>
            <a:pPr eaLnBrk="1" hangingPunct="1">
              <a:buFontTx/>
              <a:buChar char="•"/>
            </a:pPr>
            <a:r>
              <a:rPr lang="fr-CA" altLang="en-US" sz="1000" dirty="0">
                <a:ea typeface="ＭＳ Ｐゴシック" pitchFamily="34" charset="-128"/>
              </a:rPr>
              <a:t> Faire preuve d'esprit d'équipe</a:t>
            </a:r>
          </a:p>
          <a:p>
            <a:pPr eaLnBrk="1" hangingPunct="1">
              <a:buFontTx/>
              <a:buChar char="•"/>
            </a:pPr>
            <a:r>
              <a:rPr lang="fr-CA" altLang="en-US" sz="1000" dirty="0">
                <a:ea typeface="ＭＳ Ｐゴシック" pitchFamily="34" charset="-128"/>
              </a:rPr>
              <a:t> Communiquer avec clarté et honnêteté</a:t>
            </a:r>
          </a:p>
          <a:p>
            <a:pPr eaLnBrk="1" hangingPunct="1">
              <a:buFontTx/>
              <a:buChar char="•"/>
            </a:pPr>
            <a:r>
              <a:rPr lang="fr-CA" altLang="en-US" sz="1000" dirty="0">
                <a:ea typeface="ＭＳ Ｐゴシック" pitchFamily="34" charset="-128"/>
              </a:rPr>
              <a:t> Demander et fournir du feed-back</a:t>
            </a:r>
          </a:p>
          <a:p>
            <a:pPr eaLnBrk="1" hangingPunct="1">
              <a:buFontTx/>
              <a:buChar char="•"/>
            </a:pPr>
            <a:r>
              <a:rPr lang="fr-CA" altLang="en-US" sz="1000" dirty="0">
                <a:ea typeface="ＭＳ Ｐゴシック" pitchFamily="34" charset="-128"/>
              </a:rPr>
              <a:t> Apporter des solutions gagnantes</a:t>
            </a:r>
          </a:p>
          <a:p>
            <a:pPr eaLnBrk="1" hangingPunct="1"/>
            <a:r>
              <a:rPr lang="fr-CA" altLang="en-US" sz="1000" dirty="0">
                <a:ea typeface="ＭＳ Ｐゴシック" pitchFamily="34" charset="-128"/>
              </a:rPr>
              <a:t>LA PASSION</a:t>
            </a:r>
          </a:p>
          <a:p>
            <a:pPr eaLnBrk="1" hangingPunct="1">
              <a:buFontTx/>
              <a:buChar char="•"/>
            </a:pPr>
            <a:r>
              <a:rPr lang="fr-CA" altLang="en-US" sz="1000" dirty="0">
                <a:ea typeface="ＭＳ Ｐゴシック" pitchFamily="34" charset="-128"/>
              </a:rPr>
              <a:t> Faire preuve d'enthousiasme et de dynamisme</a:t>
            </a:r>
          </a:p>
          <a:p>
            <a:pPr eaLnBrk="1" hangingPunct="1">
              <a:buFontTx/>
              <a:buChar char="•"/>
            </a:pPr>
            <a:r>
              <a:rPr lang="fr-CA" altLang="en-US" sz="1000" dirty="0">
                <a:ea typeface="ＭＳ Ｐゴシック" pitchFamily="34" charset="-128"/>
              </a:rPr>
              <a:t> Avoir une attitude constructive</a:t>
            </a:r>
          </a:p>
          <a:p>
            <a:pPr eaLnBrk="1" hangingPunct="1">
              <a:buFontTx/>
              <a:buChar char="•"/>
            </a:pPr>
            <a:r>
              <a:rPr lang="fr-CA" altLang="en-US" sz="1000" dirty="0">
                <a:ea typeface="ＭＳ Ｐゴシック" pitchFamily="34" charset="-128"/>
              </a:rPr>
              <a:t> Faire preuve de créativité</a:t>
            </a:r>
          </a:p>
          <a:p>
            <a:pPr eaLnBrk="1" hangingPunct="1">
              <a:buFontTx/>
              <a:buChar char="•"/>
            </a:pPr>
            <a:r>
              <a:rPr lang="fr-CA" altLang="en-US" sz="1000" dirty="0">
                <a:ea typeface="ＭＳ Ｐゴシック" pitchFamily="34" charset="-128"/>
              </a:rPr>
              <a:t> Aspirer à l'épanouissement</a:t>
            </a:r>
          </a:p>
          <a:p>
            <a:pPr eaLnBrk="1" hangingPunct="1"/>
            <a:r>
              <a:rPr lang="fr-CA" altLang="en-US" sz="1000" dirty="0">
                <a:ea typeface="ＭＳ Ｐゴシック" pitchFamily="34" charset="-128"/>
              </a:rPr>
              <a:t>LA PERFORMANCE</a:t>
            </a:r>
          </a:p>
          <a:p>
            <a:pPr eaLnBrk="1" hangingPunct="1">
              <a:buFontTx/>
              <a:buChar char="•"/>
            </a:pPr>
            <a:r>
              <a:rPr lang="fr-CA" altLang="en-US" sz="1000" dirty="0">
                <a:ea typeface="ＭＳ Ｐゴシック" pitchFamily="34" charset="-128"/>
              </a:rPr>
              <a:t> Assumer ses responsabilités</a:t>
            </a:r>
          </a:p>
          <a:p>
            <a:pPr eaLnBrk="1" hangingPunct="1">
              <a:buFontTx/>
              <a:buChar char="•"/>
            </a:pPr>
            <a:r>
              <a:rPr lang="fr-CA" altLang="en-US" sz="1000" dirty="0">
                <a:ea typeface="ＭＳ Ｐゴシック" pitchFamily="34" charset="-128"/>
              </a:rPr>
              <a:t> Mettre l'accent sur le client</a:t>
            </a:r>
          </a:p>
          <a:p>
            <a:pPr eaLnBrk="1" hangingPunct="1">
              <a:buFontTx/>
              <a:buChar char="•"/>
            </a:pPr>
            <a:r>
              <a:rPr lang="fr-CA" altLang="en-US" sz="1000" dirty="0">
                <a:ea typeface="ＭＳ Ｐゴシック" pitchFamily="34" charset="-128"/>
              </a:rPr>
              <a:t> Innover</a:t>
            </a:r>
          </a:p>
          <a:p>
            <a:pPr eaLnBrk="1" hangingPunct="1">
              <a:buFontTx/>
              <a:buChar char="•"/>
            </a:pPr>
            <a:r>
              <a:rPr lang="fr-CA" altLang="en-US" sz="1000" dirty="0">
                <a:ea typeface="ＭＳ Ｐゴシック" pitchFamily="34" charset="-128"/>
              </a:rPr>
              <a:t> Agir avec rapidité et empressement</a:t>
            </a:r>
          </a:p>
          <a:p>
            <a:pPr eaLnBrk="1" hangingPunct="1"/>
            <a:endParaRPr lang="fr-CA" altLang="en-US" sz="1000" dirty="0">
              <a:ea typeface="ＭＳ Ｐゴシック" pitchFamily="34" charset="-128"/>
            </a:endParaRPr>
          </a:p>
          <a:p>
            <a:pPr eaLnBrk="1" hangingPunct="1"/>
            <a:endParaRPr lang="fr-CA" altLang="en-US" sz="1000"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6</a:t>
            </a: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fr-CA" altLang="en-US" sz="2400" dirty="0">
                <a:solidFill>
                  <a:srgbClr val="EAAB00"/>
                </a:solidFill>
                <a:latin typeface="Agenda Tabular Light" pitchFamily="2" charset="0"/>
                <a:ea typeface="ＭＳ Ｐゴシック" pitchFamily="34" charset="-128"/>
              </a:rPr>
              <a:t>Nous comprenons bien les besoins des promoteurs de régime et de leurs participants. </a:t>
            </a:r>
          </a:p>
          <a:p>
            <a:pPr algn="l" eaLnBrk="1" hangingPunct="1"/>
            <a:r>
              <a:rPr lang="fr-CA" altLang="en-US" sz="2400" dirty="0">
                <a:solidFill>
                  <a:srgbClr val="EAAB00"/>
                </a:solidFill>
                <a:latin typeface="Agenda Tabular Light" pitchFamily="2" charset="0"/>
                <a:ea typeface="ＭＳ Ｐゴシック" pitchFamily="34" charset="-128"/>
              </a:rPr>
              <a:t>Nous disposons de la plus importante banque de données sur les opérations pour comprendre ce qui fonctionne, dans quelles circonstances et pourquoi.</a:t>
            </a:r>
          </a:p>
          <a:p>
            <a:pPr eaLnBrk="1" hangingPunct="1"/>
            <a:endParaRPr lang="fr-CA" alt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7</a:t>
            </a: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dirty="0">
                <a:ea typeface="ＭＳ Ｐゴシック" pitchFamily="34" charset="-128"/>
              </a:rPr>
              <a:t> Je parlerai plus en détail de chaque caractéristique dans les diapos suivantes; voici d'abord un aperçu des raisons qui font de ce régime un excellent ajout au programme de votre entreprise.</a:t>
            </a:r>
          </a:p>
          <a:p>
            <a:pPr eaLnBrk="1" hangingPunct="1">
              <a:buFontTx/>
              <a:buChar char="•"/>
            </a:pPr>
            <a:r>
              <a:rPr lang="fr-CA" altLang="en-US" dirty="0">
                <a:ea typeface="ＭＳ Ｐゴシック" pitchFamily="34" charset="-128"/>
              </a:rPr>
              <a:t> Le temps, c'est de l'argent; en plus de vous offrir le régime sans frais, nous l'avons également conçu de sorte que sa gestion soit la plus simple possible et ne requière que peu de temps de votre part.</a:t>
            </a:r>
          </a:p>
          <a:p>
            <a:pPr eaLnBrk="1" hangingPunct="1">
              <a:buFontTx/>
              <a:buChar char="•"/>
            </a:pPr>
            <a:r>
              <a:rPr lang="fr-CA" altLang="en-US" dirty="0">
                <a:ea typeface="ＭＳ Ｐゴシック" pitchFamily="34" charset="-128"/>
              </a:rPr>
              <a:t> Les deux comptes – le REER et le CELI – permettent aux employés d'épargner pour des objectifs à court, moyen et long terme.</a:t>
            </a:r>
          </a:p>
          <a:p>
            <a:pPr eaLnBrk="1" hangingPunct="1">
              <a:buFontTx/>
              <a:buChar char="•"/>
            </a:pPr>
            <a:r>
              <a:rPr lang="fr-CA" altLang="en-US" dirty="0">
                <a:ea typeface="ＭＳ Ｐゴシック" pitchFamily="34" charset="-128"/>
              </a:rPr>
              <a:t> Les employés ont accès à une gamme complète de placements gérés par des gestionnaires réputés, et qui comprend plusieurs fonds offerts exclusivement aux participants des régimes collectifs de la Financière Sun Life.</a:t>
            </a:r>
          </a:p>
          <a:p>
            <a:pPr eaLnBrk="1" hangingPunct="1">
              <a:buFontTx/>
              <a:buChar char="•"/>
            </a:pPr>
            <a:r>
              <a:rPr lang="fr-FR" altLang="en-US" dirty="0">
                <a:ea typeface="ＭＳ Ｐゴシック" pitchFamily="34" charset="-128"/>
              </a:rPr>
              <a:t> Des frais de gestion des fonds souvent inférieurs à ceux qui sont offerts aux épargnants individuels. </a:t>
            </a:r>
          </a:p>
          <a:p>
            <a:pPr eaLnBrk="1" hangingPunct="1">
              <a:buFontTx/>
              <a:buChar char="•"/>
            </a:pPr>
            <a:r>
              <a:rPr lang="fr-CA" altLang="en-US" dirty="0">
                <a:ea typeface="ＭＳ Ｐゴシック" pitchFamily="34" charset="-128"/>
              </a:rPr>
              <a:t> Si vous avez besoin d'information, je suis toujours à votre entière disposition!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8</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fr-CA" alt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CA" altLang="en-US" sz="1200"/>
              <a:t>9</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dirty="0">
                <a:ea typeface="ＭＳ Ｐゴシック" pitchFamily="34" charset="-128"/>
              </a:rPr>
              <a:t> La Financière Sun Life s'occupe de presque toutes les tâches relatives à la gestion quotidienne du régime. Nous créons un dossier de gestion et de placement pour chaque participant et nous en assurons la maintenance, nous traitons les opérations, nous postons les relevés annuels et les feuillets fiscaux, nous communiquons les renseignements à l'Agence du revenu du Canada, et plus encore. </a:t>
            </a:r>
          </a:p>
          <a:p>
            <a:pPr eaLnBrk="1" hangingPunct="1">
              <a:buFontTx/>
              <a:buChar char="•"/>
            </a:pPr>
            <a:r>
              <a:rPr lang="fr-CA" altLang="en-US" dirty="0">
                <a:ea typeface="ＭＳ Ｐゴシック" pitchFamily="34" charset="-128"/>
              </a:rPr>
              <a:t> Votre rôle consiste à vous assurer que les employés comprennent le régime, à les encourager à y adhérer, puis à verser les cotisations prélevées à chaque période de paie - ce qui ne devrait vous prendre que quelques minutes en ligne. </a:t>
            </a:r>
          </a:p>
          <a:p>
            <a:pPr eaLnBrk="1" hangingPunct="1">
              <a:buFontTx/>
              <a:buChar char="•"/>
            </a:pPr>
            <a:r>
              <a:rPr lang="fr-CA" altLang="en-US" dirty="0">
                <a:ea typeface="ＭＳ Ｐゴシック" pitchFamily="34" charset="-128"/>
              </a:rPr>
              <a:t> Vos employés profitent également d'un soutien approfondi - par l'entremise du Centre de service à la clientèle et du site Web des Services aux participants - et ils peuvent parler à des représentants professionnels les jours ouvrables s'ils ont besoin d'avoir de l'aide ou des réponses à leurs questions en personne; je suis également à votre disposition.</a:t>
            </a:r>
          </a:p>
          <a:p>
            <a:pPr eaLnBrk="1" hangingPunct="1">
              <a:buFontTx/>
              <a:buChar char="•"/>
            </a:pPr>
            <a:r>
              <a:rPr lang="fr-CA" altLang="en-US" dirty="0">
                <a:ea typeface="ＭＳ Ｐゴシック" pitchFamily="34" charset="-128"/>
              </a:rPr>
              <a:t> Si vous avez des questions ou si vous avez besoin de soutien supplémentaire pour la gestion de votre régime, veuillez communiquer avec moi.</a:t>
            </a:r>
          </a:p>
          <a:p>
            <a:pPr eaLnBrk="1" hangingPunct="1">
              <a:buFontTx/>
              <a:buChar char="•"/>
            </a:pPr>
            <a:endParaRPr lang="fr-CA" alt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5" descr="PPT Cover_614-01559014s_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6"/>
          <p:cNvGrpSpPr>
            <a:grpSpLocks/>
          </p:cNvGrpSpPr>
          <p:nvPr userDrawn="1"/>
        </p:nvGrpSpPr>
        <p:grpSpPr bwMode="auto">
          <a:xfrm>
            <a:off x="0" y="4114800"/>
            <a:ext cx="9144000" cy="1371600"/>
            <a:chOff x="0" y="2688"/>
            <a:chExt cx="5760" cy="864"/>
          </a:xfrm>
        </p:grpSpPr>
        <p:sp>
          <p:nvSpPr>
            <p:cNvPr id="5" name="Rectangle 37"/>
            <p:cNvSpPr>
              <a:spLocks noChangeArrowheads="1"/>
            </p:cNvSpPr>
            <p:nvPr/>
          </p:nvSpPr>
          <p:spPr bwMode="auto">
            <a:xfrm>
              <a:off x="0" y="2688"/>
              <a:ext cx="5760" cy="864"/>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6" name="Rectangle 38"/>
            <p:cNvSpPr>
              <a:spLocks noChangeArrowheads="1"/>
            </p:cNvSpPr>
            <p:nvPr/>
          </p:nvSpPr>
          <p:spPr bwMode="black">
            <a:xfrm>
              <a:off x="0" y="3483"/>
              <a:ext cx="5760" cy="69"/>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grpSp>
      <p:pic>
        <p:nvPicPr>
          <p:cNvPr id="7" name="Picture 9" descr="SLF_F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34213" y="5811838"/>
            <a:ext cx="1828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spTree>
    <p:extLst>
      <p:ext uri="{BB962C8B-B14F-4D97-AF65-F5344CB8AC3E}">
        <p14:creationId xmlns:p14="http://schemas.microsoft.com/office/powerpoint/2010/main" val="146858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07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89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89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17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a:p>
        </p:txBody>
      </p:sp>
    </p:spTree>
    <p:extLst>
      <p:ext uri="{BB962C8B-B14F-4D97-AF65-F5344CB8AC3E}">
        <p14:creationId xmlns:p14="http://schemas.microsoft.com/office/powerpoint/2010/main" val="421778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21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6431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4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74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636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71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600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053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1143000"/>
            <a:ext cx="9144000" cy="4800600"/>
          </a:xfrm>
          <a:prstGeom prst="rect">
            <a:avLst/>
          </a:prstGeom>
          <a:solidFill>
            <a:srgbClr val="EAAB00">
              <a:alpha val="2000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Rectangle 9"/>
          <p:cNvSpPr>
            <a:spLocks noChangeArrowheads="1"/>
          </p:cNvSpPr>
          <p:nvPr/>
        </p:nvSpPr>
        <p:spPr bwMode="auto">
          <a:xfrm>
            <a:off x="0" y="0"/>
            <a:ext cx="9144000" cy="1508125"/>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8" name="Rectangle 2"/>
          <p:cNvSpPr>
            <a:spLocks noGrp="1" noChangeArrowheads="1"/>
          </p:cNvSpPr>
          <p:nvPr>
            <p:ph type="title"/>
          </p:nvPr>
        </p:nvSpPr>
        <p:spPr bwMode="white">
          <a:xfrm>
            <a:off x="685800" y="0"/>
            <a:ext cx="7772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85800" y="1827213"/>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my savings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black">
          <a:xfrm>
            <a:off x="746125" y="6172200"/>
            <a:ext cx="137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0"/>
          <p:cNvSpPr>
            <a:spLocks noChangeArrowheads="1"/>
          </p:cNvSpPr>
          <p:nvPr/>
        </p:nvSpPr>
        <p:spPr bwMode="black">
          <a:xfrm>
            <a:off x="0" y="1398588"/>
            <a:ext cx="9144000" cy="109537"/>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3200">
          <a:solidFill>
            <a:srgbClr val="614D7D"/>
          </a:solidFill>
          <a:latin typeface="+mj-lt"/>
          <a:ea typeface="+mj-ea"/>
          <a:cs typeface="+mj-cs"/>
        </a:defRPr>
      </a:lvl1pPr>
      <a:lvl2pPr algn="l" rtl="0" eaLnBrk="0" fontAlgn="base" hangingPunct="0">
        <a:spcBef>
          <a:spcPct val="0"/>
        </a:spcBef>
        <a:spcAft>
          <a:spcPct val="0"/>
        </a:spcAft>
        <a:defRPr sz="3200">
          <a:solidFill>
            <a:srgbClr val="614D7D"/>
          </a:solidFill>
          <a:latin typeface="Arial" charset="0"/>
          <a:ea typeface="ＭＳ Ｐゴシック" pitchFamily="1" charset="-128"/>
        </a:defRPr>
      </a:lvl2pPr>
      <a:lvl3pPr algn="l" rtl="0" eaLnBrk="0" fontAlgn="base" hangingPunct="0">
        <a:spcBef>
          <a:spcPct val="0"/>
        </a:spcBef>
        <a:spcAft>
          <a:spcPct val="0"/>
        </a:spcAft>
        <a:defRPr sz="3200">
          <a:solidFill>
            <a:srgbClr val="614D7D"/>
          </a:solidFill>
          <a:latin typeface="Arial" charset="0"/>
          <a:ea typeface="ＭＳ Ｐゴシック" pitchFamily="1" charset="-128"/>
        </a:defRPr>
      </a:lvl3pPr>
      <a:lvl4pPr algn="l" rtl="0" eaLnBrk="0" fontAlgn="base" hangingPunct="0">
        <a:spcBef>
          <a:spcPct val="0"/>
        </a:spcBef>
        <a:spcAft>
          <a:spcPct val="0"/>
        </a:spcAft>
        <a:defRPr sz="3200">
          <a:solidFill>
            <a:srgbClr val="614D7D"/>
          </a:solidFill>
          <a:latin typeface="Arial" charset="0"/>
          <a:ea typeface="ＭＳ Ｐゴシック" pitchFamily="1" charset="-128"/>
        </a:defRPr>
      </a:lvl4pPr>
      <a:lvl5pPr algn="l" rtl="0" eaLnBrk="0" fontAlgn="base" hangingPunct="0">
        <a:spcBef>
          <a:spcPct val="0"/>
        </a:spcBef>
        <a:spcAft>
          <a:spcPct val="0"/>
        </a:spcAft>
        <a:defRPr sz="3200">
          <a:solidFill>
            <a:srgbClr val="614D7D"/>
          </a:solidFill>
          <a:latin typeface="Arial" charset="0"/>
          <a:ea typeface="ＭＳ Ｐゴシック" pitchFamily="1" charset="-128"/>
        </a:defRPr>
      </a:lvl5pPr>
      <a:lvl6pPr marL="457200" algn="l" rtl="0" fontAlgn="base">
        <a:spcBef>
          <a:spcPct val="0"/>
        </a:spcBef>
        <a:spcAft>
          <a:spcPct val="0"/>
        </a:spcAft>
        <a:defRPr sz="3200">
          <a:solidFill>
            <a:srgbClr val="614D7D"/>
          </a:solidFill>
          <a:latin typeface="Arial" charset="0"/>
          <a:ea typeface="ＭＳ Ｐゴシック" pitchFamily="1" charset="-128"/>
        </a:defRPr>
      </a:lvl6pPr>
      <a:lvl7pPr marL="914400" algn="l" rtl="0" fontAlgn="base">
        <a:spcBef>
          <a:spcPct val="0"/>
        </a:spcBef>
        <a:spcAft>
          <a:spcPct val="0"/>
        </a:spcAft>
        <a:defRPr sz="3200">
          <a:solidFill>
            <a:srgbClr val="614D7D"/>
          </a:solidFill>
          <a:latin typeface="Arial" charset="0"/>
          <a:ea typeface="ＭＳ Ｐゴシック" pitchFamily="1" charset="-128"/>
        </a:defRPr>
      </a:lvl7pPr>
      <a:lvl8pPr marL="1371600" algn="l" rtl="0" fontAlgn="base">
        <a:spcBef>
          <a:spcPct val="0"/>
        </a:spcBef>
        <a:spcAft>
          <a:spcPct val="0"/>
        </a:spcAft>
        <a:defRPr sz="3200">
          <a:solidFill>
            <a:srgbClr val="614D7D"/>
          </a:solidFill>
          <a:latin typeface="Arial" charset="0"/>
          <a:ea typeface="ＭＳ Ｐゴシック" pitchFamily="1" charset="-128"/>
        </a:defRPr>
      </a:lvl8pPr>
      <a:lvl9pPr marL="1828800" algn="l" rtl="0" fontAlgn="base">
        <a:spcBef>
          <a:spcPct val="0"/>
        </a:spcBef>
        <a:spcAft>
          <a:spcPct val="0"/>
        </a:spcAft>
        <a:defRPr sz="3200">
          <a:solidFill>
            <a:srgbClr val="614D7D"/>
          </a:solidFill>
          <a:latin typeface="Arial" charset="0"/>
          <a:ea typeface="ＭＳ Ｐゴシック" pitchFamily="1" charset="-128"/>
        </a:defRPr>
      </a:lvl9pPr>
    </p:titleStyle>
    <p:body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slideLayout" Target="../slideLayouts/slideLayout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6.png"/><Relationship Id="rId10" Type="http://schemas.openxmlformats.org/officeDocument/2006/relationships/tags" Target="../tags/tag101.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12.jpe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notesSlide" Target="../notesSlides/notesSlide11.xml"/><Relationship Id="rId5" Type="http://schemas.openxmlformats.org/officeDocument/2006/relationships/tags" Target="../tags/tag116.xml"/><Relationship Id="rId10" Type="http://schemas.openxmlformats.org/officeDocument/2006/relationships/slideLayout" Target="../slideLayouts/slideLayout2.xml"/><Relationship Id="rId4" Type="http://schemas.openxmlformats.org/officeDocument/2006/relationships/tags" Target="../tags/tag115.xml"/><Relationship Id="rId9" Type="http://schemas.openxmlformats.org/officeDocument/2006/relationships/tags" Target="../tags/tag120.xml"/></Relationships>
</file>

<file path=ppt/slides/_rels/slide12.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3" Type="http://schemas.openxmlformats.org/officeDocument/2006/relationships/tags" Target="../tags/tag123.xml"/><Relationship Id="rId21" Type="http://schemas.openxmlformats.org/officeDocument/2006/relationships/notesSlide" Target="../notesSlides/notesSlide12.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slideLayout" Target="../slideLayouts/slideLayout1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tags" Target="../tags/tag135.xml"/><Relationship Id="rId10" Type="http://schemas.openxmlformats.org/officeDocument/2006/relationships/tags" Target="../tags/tag130.xml"/><Relationship Id="rId19" Type="http://schemas.openxmlformats.org/officeDocument/2006/relationships/tags" Target="../tags/tag139.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tags" Target="../tags/tag142.xml"/><Relationship Id="rId21" Type="http://schemas.openxmlformats.org/officeDocument/2006/relationships/image" Target="../media/image6.png"/><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notesSlide" Target="../notesSlides/notesSlide13.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19" Type="http://schemas.openxmlformats.org/officeDocument/2006/relationships/slideLayout" Target="../slideLayouts/slideLayout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1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6.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notesSlide" Target="../notesSlides/notesSlide1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slideLayout" Target="../slideLayouts/slideLayout2.xml"/><Relationship Id="rId5" Type="http://schemas.openxmlformats.org/officeDocument/2006/relationships/tags" Target="../tags/tag16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8.xml"/><Relationship Id="rId5" Type="http://schemas.openxmlformats.org/officeDocument/2006/relationships/image" Target="../media/image5.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image" Target="../media/image6.pn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notesSlide" Target="../notesSlides/notesSlide16.xml"/><Relationship Id="rId2" Type="http://schemas.openxmlformats.org/officeDocument/2006/relationships/tags" Target="../tags/tag170.xml"/><Relationship Id="rId16" Type="http://schemas.openxmlformats.org/officeDocument/2006/relationships/slideLayout" Target="../slideLayouts/slideLayout2.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17.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3" Type="http://schemas.openxmlformats.org/officeDocument/2006/relationships/tags" Target="../tags/tag186.xml"/><Relationship Id="rId21" Type="http://schemas.openxmlformats.org/officeDocument/2006/relationships/image" Target="../media/image6.png"/><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notesSlide" Target="../notesSlides/notesSlide17.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tags" Target="../tags/tag198.xml"/><Relationship Id="rId10" Type="http://schemas.openxmlformats.org/officeDocument/2006/relationships/tags" Target="../tags/tag193.xml"/><Relationship Id="rId19" Type="http://schemas.openxmlformats.org/officeDocument/2006/relationships/slideLayout" Target="../slideLayouts/slideLayout2.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s>
</file>

<file path=ppt/slides/_rels/slide18.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13.jpe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6.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notesSlide" Target="../notesSlides/notesSlide18.xml"/><Relationship Id="rId5" Type="http://schemas.openxmlformats.org/officeDocument/2006/relationships/tags" Target="../tags/tag206.xml"/><Relationship Id="rId10" Type="http://schemas.openxmlformats.org/officeDocument/2006/relationships/slideLayout" Target="../slideLayouts/slideLayout2.xml"/><Relationship Id="rId4" Type="http://schemas.openxmlformats.org/officeDocument/2006/relationships/tags" Target="../tags/tag205.xml"/><Relationship Id="rId9" Type="http://schemas.openxmlformats.org/officeDocument/2006/relationships/tags" Target="../tags/tag210.xml"/></Relationships>
</file>

<file path=ppt/slides/_rels/slide19.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image" Target="../media/image14.png"/><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notesSlide" Target="../notesSlides/notesSlide19.xml"/><Relationship Id="rId2" Type="http://schemas.openxmlformats.org/officeDocument/2006/relationships/tags" Target="../tags/tag212.xml"/><Relationship Id="rId16" Type="http://schemas.openxmlformats.org/officeDocument/2006/relationships/slideLayout" Target="../slideLayouts/slideLayout7.xml"/><Relationship Id="rId20" Type="http://schemas.openxmlformats.org/officeDocument/2006/relationships/image" Target="../media/image5.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tags" Target="../tags/tag225.xml"/><Relationship Id="rId10" Type="http://schemas.openxmlformats.org/officeDocument/2006/relationships/tags" Target="../tags/tag220.xml"/><Relationship Id="rId19" Type="http://schemas.openxmlformats.org/officeDocument/2006/relationships/image" Target="../media/image15.jpeg"/><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6.png"/><Relationship Id="rId4" Type="http://schemas.openxmlformats.org/officeDocument/2006/relationships/tags" Target="../tags/tag10.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10" Type="http://schemas.openxmlformats.org/officeDocument/2006/relationships/image" Target="../media/image6.png"/><Relationship Id="rId4" Type="http://schemas.openxmlformats.org/officeDocument/2006/relationships/tags" Target="../tags/tag229.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sunlife.ca/monepargneSunAvantage"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8.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0" Type="http://schemas.openxmlformats.org/officeDocument/2006/relationships/slideLayout" Target="../slideLayouts/slideLayout7.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6.png"/><Relationship Id="rId4" Type="http://schemas.openxmlformats.org/officeDocument/2006/relationships/tags" Target="../tags/tag2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image" Target="../media/image6.png"/><Relationship Id="rId4" Type="http://schemas.openxmlformats.org/officeDocument/2006/relationships/tags" Target="../tags/tag33.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notesSlide" Target="../notesSlides/notesSlide6.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Layout" Target="../slideLayouts/slideLayout7.xml"/><Relationship Id="rId2" Type="http://schemas.openxmlformats.org/officeDocument/2006/relationships/tags" Target="../tags/tag38.xml"/><Relationship Id="rId16" Type="http://schemas.openxmlformats.org/officeDocument/2006/relationships/image" Target="../media/image5.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10.jpe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6.png"/><Relationship Id="rId4" Type="http://schemas.openxmlformats.org/officeDocument/2006/relationships/tags" Target="../tags/tag5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slideLayout" Target="../slideLayouts/slideLayout12.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image" Target="../media/image6.pn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11.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notesSlide" Target="../notesSlides/notesSlide9.xml"/><Relationship Id="rId5" Type="http://schemas.openxmlformats.org/officeDocument/2006/relationships/tags" Target="../tags/tag87.xml"/><Relationship Id="rId10" Type="http://schemas.openxmlformats.org/officeDocument/2006/relationships/slideLayout" Target="../slideLayouts/slideLayout2.xml"/><Relationship Id="rId4" Type="http://schemas.openxmlformats.org/officeDocument/2006/relationships/tags" Target="../tags/tag86.xml"/><Relationship Id="rId9"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1"/>
            </p:custDataLst>
          </p:nvPr>
        </p:nvSpPr>
        <p:spPr/>
        <p:txBody>
          <a:bodyPr/>
          <a:lstStyle/>
          <a:p>
            <a:pPr eaLnBrk="1" hangingPunct="1"/>
            <a:r>
              <a:rPr lang="fr-CA" altLang="en-US" sz="4800" b="1" dirty="0">
                <a:solidFill>
                  <a:srgbClr val="89779E"/>
                </a:solidFill>
              </a:rPr>
              <a:t>Votre régime</a:t>
            </a:r>
            <a:br>
              <a:rPr lang="fr-CA" altLang="en-US" sz="4800" b="1" dirty="0">
                <a:solidFill>
                  <a:srgbClr val="89779E"/>
                </a:solidFill>
              </a:rPr>
            </a:br>
            <a:r>
              <a:rPr lang="fr-CA" altLang="en-US" sz="4800" b="1" dirty="0">
                <a:solidFill>
                  <a:srgbClr val="89779E"/>
                </a:solidFill>
              </a:rPr>
              <a:t>collectif</a:t>
            </a:r>
            <a:br>
              <a:rPr lang="fr-CA" altLang="en-US" sz="4800" b="1" dirty="0">
                <a:solidFill>
                  <a:srgbClr val="89779E"/>
                </a:solidFill>
              </a:rPr>
            </a:br>
            <a:r>
              <a:rPr lang="fr-CA" altLang="en-US" sz="4800" b="1" dirty="0">
                <a:solidFill>
                  <a:srgbClr val="89779E"/>
                </a:solidFill>
              </a:rPr>
              <a:t>au travail</a:t>
            </a:r>
          </a:p>
        </p:txBody>
      </p:sp>
      <p:sp>
        <p:nvSpPr>
          <p:cNvPr id="3075" name="Text Box 4"/>
          <p:cNvSpPr txBox="1">
            <a:spLocks noChangeArrowheads="1"/>
          </p:cNvSpPr>
          <p:nvPr>
            <p:custDataLst>
              <p:tags r:id="rId2"/>
            </p:custDataLst>
          </p:nvPr>
        </p:nvSpPr>
        <p:spPr bwMode="auto">
          <a:xfrm>
            <a:off x="609600" y="4283075"/>
            <a:ext cx="8534400" cy="830997"/>
          </a:xfrm>
          <a:prstGeom prst="rect">
            <a:avLst/>
          </a:prstGeom>
          <a:noFill/>
          <a:ln>
            <a:noFill/>
          </a:ln>
          <a:extLst>
            <a:ext uri="{909E8E84-426E-40DD-AFC4-6F175D3DCCD1}">
              <a14:hiddenFill xmlns:a14="http://schemas.microsoft.com/office/drawing/2010/main">
                <a:solidFill>
                  <a:srgbClr val="F0C04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b="1" dirty="0">
                <a:solidFill>
                  <a:srgbClr val="89779E"/>
                </a:solidFill>
                <a:latin typeface="Agenda Tabular Medium" pitchFamily="2" charset="0"/>
              </a:rPr>
              <a:t>Un régime de conservation de l'effectif abordable destiné à vos employés. </a:t>
            </a:r>
            <a:r>
              <a:rPr lang="fr-CA" altLang="en-US" b="1" dirty="0">
                <a:solidFill>
                  <a:schemeClr val="bg1"/>
                </a:solidFill>
                <a:latin typeface="+mn-lt"/>
              </a:rPr>
              <a:t>	</a:t>
            </a:r>
            <a:r>
              <a:rPr lang="fr-CA" altLang="en-US" b="1" dirty="0">
                <a:solidFill>
                  <a:schemeClr val="bg1"/>
                </a:solidFill>
                <a:latin typeface="Agenda Tabular Medium" pitchFamily="2" charset="0"/>
              </a:rPr>
              <a:t>	</a:t>
            </a:r>
            <a:endParaRPr lang="fr-CA" altLang="en-US" sz="1600" b="1" dirty="0">
              <a:solidFill>
                <a:schemeClr val="bg1"/>
              </a:solidFill>
              <a:latin typeface="Agenda Tabular Medium" pitchFamily="2" charset="0"/>
            </a:endParaRPr>
          </a:p>
        </p:txBody>
      </p:sp>
      <p:pic>
        <p:nvPicPr>
          <p:cNvPr id="3076" name="Picture 5" descr="my savings 2"/>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black">
          <a:xfrm>
            <a:off x="304800" y="6096000"/>
            <a:ext cx="17922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1"/>
          <p:cNvSpPr>
            <a:spLocks noChangeArrowheads="1"/>
          </p:cNvSpPr>
          <p:nvPr>
            <p:custDataLst>
              <p:tags r:id="rId4"/>
            </p:custDataLst>
          </p:nvPr>
        </p:nvSpPr>
        <p:spPr bwMode="auto">
          <a:xfrm>
            <a:off x="0" y="5257800"/>
            <a:ext cx="9144000" cy="228600"/>
          </a:xfrm>
          <a:prstGeom prst="rect">
            <a:avLst/>
          </a:prstGeom>
          <a:gradFill rotWithShape="1">
            <a:gsLst>
              <a:gs pos="0">
                <a:srgbClr val="89779E"/>
              </a:gs>
              <a:gs pos="50000">
                <a:srgbClr val="4D4A86"/>
              </a:gs>
              <a:gs pos="100000">
                <a:srgbClr val="14132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grpSp>
        <p:nvGrpSpPr>
          <p:cNvPr id="3078" name="Group 6"/>
          <p:cNvGrpSpPr>
            <a:grpSpLocks/>
          </p:cNvGrpSpPr>
          <p:nvPr/>
        </p:nvGrpSpPr>
        <p:grpSpPr bwMode="auto">
          <a:xfrm>
            <a:off x="304800" y="5943600"/>
            <a:ext cx="2438400" cy="812800"/>
            <a:chOff x="288" y="3696"/>
            <a:chExt cx="1392" cy="480"/>
          </a:xfrm>
        </p:grpSpPr>
        <p:sp>
          <p:nvSpPr>
            <p:cNvPr id="307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b="1" dirty="0"/>
            </a:p>
          </p:txBody>
        </p:sp>
        <p:pic>
          <p:nvPicPr>
            <p:cNvPr id="3080" name="Picture 8" descr="my_savings™_FR"/>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4"/>
          <p:cNvSpPr txBox="1">
            <a:spLocks noChangeArrowheads="1"/>
          </p:cNvSpPr>
          <p:nvPr/>
        </p:nvSpPr>
        <p:spPr bwMode="auto">
          <a:xfrm>
            <a:off x="0" y="4114800"/>
            <a:ext cx="9144000" cy="954107"/>
          </a:xfrm>
          <a:prstGeom prst="rect">
            <a:avLst/>
          </a:prstGeom>
          <a:solidFill>
            <a:srgbClr val="F0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2800" b="1" dirty="0">
                <a:solidFill>
                  <a:srgbClr val="89779E"/>
                </a:solidFill>
                <a:latin typeface="Agenda Tabular Medium" pitchFamily="2" charset="0"/>
              </a:rPr>
              <a:t>Un régime de conservation de l'effectif abordable destiné à vos employés.</a:t>
            </a:r>
            <a:r>
              <a:rPr lang="fr-CA" dirty="0"/>
              <a:t>		</a:t>
            </a:r>
            <a:endParaRPr lang="fr-CA" altLang="en-US" sz="1600" b="1" dirty="0">
              <a:solidFill>
                <a:srgbClr val="614D7D"/>
              </a:solidFill>
              <a:latin typeface="Agenda Tabular Medium"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2291"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2292"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2293" name="Rectangle 11"/>
          <p:cNvPicPr>
            <a:picLocks noChangeArrowheads="1"/>
          </p:cNvPicPr>
          <p:nvPr>
            <p:custDataLst>
              <p:tags r:id="rId4"/>
            </p:custDataLst>
          </p:nvPr>
        </p:nvPicPr>
        <p:blipFill>
          <a:blip r:embed="rId23">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2295" name="Rectangle 5"/>
          <p:cNvSpPr>
            <a:spLocks noGrp="1" noChangeArrowheads="1"/>
          </p:cNvSpPr>
          <p:nvPr>
            <p:ph type="title"/>
            <p:custDataLst>
              <p:tags r:id="rId6"/>
            </p:custDataLst>
          </p:nvPr>
        </p:nvSpPr>
        <p:spPr/>
        <p:txBody>
          <a:bodyPr/>
          <a:lstStyle/>
          <a:p>
            <a:pPr eaLnBrk="1" hangingPunct="1"/>
            <a:r>
              <a:rPr lang="fr-CA" altLang="en-US" sz="3600" dirty="0">
                <a:solidFill>
                  <a:schemeClr val="bg1"/>
                </a:solidFill>
              </a:rPr>
              <a:t>Services offerts au </a:t>
            </a:r>
            <a:r>
              <a:rPr lang="fr-CA" altLang="en-US" sz="3600" b="1" dirty="0">
                <a:solidFill>
                  <a:srgbClr val="4D4A86"/>
                </a:solidFill>
              </a:rPr>
              <a:t>promoteur</a:t>
            </a:r>
          </a:p>
        </p:txBody>
      </p:sp>
      <p:sp>
        <p:nvSpPr>
          <p:cNvPr id="12296" name="AutoShape 28"/>
          <p:cNvSpPr>
            <a:spLocks noChangeArrowheads="1"/>
          </p:cNvSpPr>
          <p:nvPr>
            <p:custDataLst>
              <p:tags r:id="rId7"/>
            </p:custDataLst>
          </p:nvPr>
        </p:nvSpPr>
        <p:spPr bwMode="auto">
          <a:xfrm>
            <a:off x="1371600" y="2438400"/>
            <a:ext cx="3781425" cy="5334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2297" name="Text Box 29"/>
          <p:cNvSpPr txBox="1">
            <a:spLocks noChangeArrowheads="1"/>
          </p:cNvSpPr>
          <p:nvPr>
            <p:custDataLst>
              <p:tags r:id="rId8"/>
            </p:custDataLst>
          </p:nvPr>
        </p:nvSpPr>
        <p:spPr bwMode="auto">
          <a:xfrm>
            <a:off x="1371600" y="25146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800" b="1" dirty="0"/>
              <a:t>    Établissement du régime</a:t>
            </a:r>
          </a:p>
        </p:txBody>
      </p:sp>
      <p:sp>
        <p:nvSpPr>
          <p:cNvPr id="12298" name="AutoShape 30"/>
          <p:cNvSpPr>
            <a:spLocks noChangeArrowheads="1"/>
          </p:cNvSpPr>
          <p:nvPr>
            <p:custDataLst>
              <p:tags r:id="rId9"/>
            </p:custDataLst>
          </p:nvPr>
        </p:nvSpPr>
        <p:spPr bwMode="auto">
          <a:xfrm>
            <a:off x="2819400" y="3276600"/>
            <a:ext cx="4419600" cy="5334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2299" name="Text Box 31"/>
          <p:cNvSpPr txBox="1">
            <a:spLocks noChangeArrowheads="1"/>
          </p:cNvSpPr>
          <p:nvPr>
            <p:custDataLst>
              <p:tags r:id="rId10"/>
            </p:custDataLst>
          </p:nvPr>
        </p:nvSpPr>
        <p:spPr bwMode="auto">
          <a:xfrm>
            <a:off x="2743200" y="3367088"/>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b="1"/>
              <a:t>Mode de versement des cotisations</a:t>
            </a:r>
          </a:p>
        </p:txBody>
      </p:sp>
      <p:sp>
        <p:nvSpPr>
          <p:cNvPr id="12300" name="Freeform 32"/>
          <p:cNvSpPr>
            <a:spLocks/>
          </p:cNvSpPr>
          <p:nvPr>
            <p:custDataLst>
              <p:tags r:id="rId11"/>
            </p:custDataLst>
          </p:nvPr>
        </p:nvSpPr>
        <p:spPr bwMode="auto">
          <a:xfrm>
            <a:off x="2082800" y="3505200"/>
            <a:ext cx="749300" cy="1588"/>
          </a:xfrm>
          <a:custGeom>
            <a:avLst/>
            <a:gdLst>
              <a:gd name="T0" fmla="*/ 0 w 472"/>
              <a:gd name="T1" fmla="*/ 0 h 1"/>
              <a:gd name="T2" fmla="*/ 2147483647 w 472"/>
              <a:gd name="T3" fmla="*/ 2147483647 h 1"/>
              <a:gd name="T4" fmla="*/ 0 60000 65536"/>
              <a:gd name="T5" fmla="*/ 0 60000 65536"/>
            </a:gdLst>
            <a:ahLst/>
            <a:cxnLst>
              <a:cxn ang="T4">
                <a:pos x="T0" y="T1"/>
              </a:cxn>
              <a:cxn ang="T5">
                <a:pos x="T2" y="T3"/>
              </a:cxn>
            </a:cxnLst>
            <a:rect l="0" t="0" r="r" b="b"/>
            <a:pathLst>
              <a:path w="472" h="1">
                <a:moveTo>
                  <a:pt x="0" y="0"/>
                </a:moveTo>
                <a:lnTo>
                  <a:pt x="472" y="1"/>
                </a:lnTo>
              </a:path>
            </a:pathLst>
          </a:custGeom>
          <a:noFill/>
          <a:ln w="571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2301" name="Freeform 33"/>
          <p:cNvSpPr>
            <a:spLocks/>
          </p:cNvSpPr>
          <p:nvPr>
            <p:custDataLst>
              <p:tags r:id="rId12"/>
            </p:custDataLst>
          </p:nvPr>
        </p:nvSpPr>
        <p:spPr bwMode="auto">
          <a:xfrm>
            <a:off x="2057400" y="2971800"/>
            <a:ext cx="1588" cy="566738"/>
          </a:xfrm>
          <a:custGeom>
            <a:avLst/>
            <a:gdLst>
              <a:gd name="T0" fmla="*/ 0 w 1"/>
              <a:gd name="T1" fmla="*/ 0 h 368"/>
              <a:gd name="T2" fmla="*/ 0 w 1"/>
              <a:gd name="T3" fmla="*/ 2147483647 h 368"/>
              <a:gd name="T4" fmla="*/ 0 60000 65536"/>
              <a:gd name="T5" fmla="*/ 0 60000 65536"/>
            </a:gdLst>
            <a:ahLst/>
            <a:cxnLst>
              <a:cxn ang="T4">
                <a:pos x="T0" y="T1"/>
              </a:cxn>
              <a:cxn ang="T5">
                <a:pos x="T2" y="T3"/>
              </a:cxn>
            </a:cxnLst>
            <a:rect l="0" t="0" r="r" b="b"/>
            <a:pathLst>
              <a:path w="1" h="368">
                <a:moveTo>
                  <a:pt x="0" y="0"/>
                </a:moveTo>
                <a:lnTo>
                  <a:pt x="0" y="368"/>
                </a:lnTo>
              </a:path>
            </a:pathLst>
          </a:custGeom>
          <a:noFill/>
          <a:ln w="571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2302" name="AutoShape 34"/>
          <p:cNvSpPr>
            <a:spLocks noChangeArrowheads="1"/>
          </p:cNvSpPr>
          <p:nvPr>
            <p:custDataLst>
              <p:tags r:id="rId13"/>
            </p:custDataLst>
          </p:nvPr>
        </p:nvSpPr>
        <p:spPr bwMode="auto">
          <a:xfrm>
            <a:off x="4038600" y="4114800"/>
            <a:ext cx="3094038" cy="6858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2303" name="Text Box 35"/>
          <p:cNvSpPr txBox="1">
            <a:spLocks noChangeArrowheads="1"/>
          </p:cNvSpPr>
          <p:nvPr>
            <p:custDataLst>
              <p:tags r:id="rId14"/>
            </p:custDataLst>
          </p:nvPr>
        </p:nvSpPr>
        <p:spPr bwMode="auto">
          <a:xfrm>
            <a:off x="3962400" y="41148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b="1"/>
              <a:t>Rapports et relevés destinés au promoteur</a:t>
            </a:r>
          </a:p>
        </p:txBody>
      </p:sp>
      <p:sp>
        <p:nvSpPr>
          <p:cNvPr id="12304" name="Freeform 36"/>
          <p:cNvSpPr>
            <a:spLocks/>
          </p:cNvSpPr>
          <p:nvPr>
            <p:custDataLst>
              <p:tags r:id="rId15"/>
            </p:custDataLst>
          </p:nvPr>
        </p:nvSpPr>
        <p:spPr bwMode="auto">
          <a:xfrm>
            <a:off x="2070100" y="4419600"/>
            <a:ext cx="1981200" cy="1588"/>
          </a:xfrm>
          <a:custGeom>
            <a:avLst/>
            <a:gdLst>
              <a:gd name="T0" fmla="*/ 0 w 1248"/>
              <a:gd name="T1" fmla="*/ 0 h 1"/>
              <a:gd name="T2" fmla="*/ 2147483647 w 1248"/>
              <a:gd name="T3" fmla="*/ 2147483647 h 1"/>
              <a:gd name="T4" fmla="*/ 0 60000 65536"/>
              <a:gd name="T5" fmla="*/ 0 60000 65536"/>
            </a:gdLst>
            <a:ahLst/>
            <a:cxnLst>
              <a:cxn ang="T4">
                <a:pos x="T0" y="T1"/>
              </a:cxn>
              <a:cxn ang="T5">
                <a:pos x="T2" y="T3"/>
              </a:cxn>
            </a:cxnLst>
            <a:rect l="0" t="0" r="r" b="b"/>
            <a:pathLst>
              <a:path w="1248" h="1">
                <a:moveTo>
                  <a:pt x="0" y="0"/>
                </a:moveTo>
                <a:lnTo>
                  <a:pt x="1248" y="1"/>
                </a:lnTo>
              </a:path>
            </a:pathLst>
          </a:custGeom>
          <a:noFill/>
          <a:ln w="571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2305" name="Freeform 37"/>
          <p:cNvSpPr>
            <a:spLocks/>
          </p:cNvSpPr>
          <p:nvPr>
            <p:custDataLst>
              <p:tags r:id="rId16"/>
            </p:custDataLst>
          </p:nvPr>
        </p:nvSpPr>
        <p:spPr bwMode="auto">
          <a:xfrm>
            <a:off x="2057400" y="2971800"/>
            <a:ext cx="1588" cy="1481138"/>
          </a:xfrm>
          <a:custGeom>
            <a:avLst/>
            <a:gdLst>
              <a:gd name="T0" fmla="*/ 0 w 1"/>
              <a:gd name="T1" fmla="*/ 0 h 920"/>
              <a:gd name="T2" fmla="*/ 0 w 1"/>
              <a:gd name="T3" fmla="*/ 2147483647 h 920"/>
              <a:gd name="T4" fmla="*/ 0 60000 65536"/>
              <a:gd name="T5" fmla="*/ 0 60000 65536"/>
            </a:gdLst>
            <a:ahLst/>
            <a:cxnLst>
              <a:cxn ang="T4">
                <a:pos x="T0" y="T1"/>
              </a:cxn>
              <a:cxn ang="T5">
                <a:pos x="T2" y="T3"/>
              </a:cxn>
            </a:cxnLst>
            <a:rect l="0" t="0" r="r" b="b"/>
            <a:pathLst>
              <a:path w="1" h="920">
                <a:moveTo>
                  <a:pt x="0" y="0"/>
                </a:moveTo>
                <a:lnTo>
                  <a:pt x="0" y="920"/>
                </a:lnTo>
              </a:path>
            </a:pathLst>
          </a:custGeom>
          <a:noFill/>
          <a:ln w="571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2306" name="Freeform 38"/>
          <p:cNvSpPr>
            <a:spLocks/>
          </p:cNvSpPr>
          <p:nvPr>
            <p:custDataLst>
              <p:tags r:id="rId17"/>
            </p:custDataLst>
          </p:nvPr>
        </p:nvSpPr>
        <p:spPr bwMode="auto">
          <a:xfrm>
            <a:off x="2057400" y="5335588"/>
            <a:ext cx="3517900" cy="11112"/>
          </a:xfrm>
          <a:custGeom>
            <a:avLst/>
            <a:gdLst>
              <a:gd name="T0" fmla="*/ 0 w 2216"/>
              <a:gd name="T1" fmla="*/ 2147483647 h 7"/>
              <a:gd name="T2" fmla="*/ 2147483647 w 2216"/>
              <a:gd name="T3" fmla="*/ 0 h 7"/>
              <a:gd name="T4" fmla="*/ 0 60000 65536"/>
              <a:gd name="T5" fmla="*/ 0 60000 65536"/>
            </a:gdLst>
            <a:ahLst/>
            <a:cxnLst>
              <a:cxn ang="T4">
                <a:pos x="T0" y="T1"/>
              </a:cxn>
              <a:cxn ang="T5">
                <a:pos x="T2" y="T3"/>
              </a:cxn>
            </a:cxnLst>
            <a:rect l="0" t="0" r="r" b="b"/>
            <a:pathLst>
              <a:path w="2216" h="7">
                <a:moveTo>
                  <a:pt x="0" y="7"/>
                </a:moveTo>
                <a:lnTo>
                  <a:pt x="2216" y="0"/>
                </a:lnTo>
              </a:path>
            </a:pathLst>
          </a:custGeom>
          <a:noFill/>
          <a:ln w="571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2307" name="AutoShape 39"/>
          <p:cNvSpPr>
            <a:spLocks noChangeArrowheads="1"/>
          </p:cNvSpPr>
          <p:nvPr>
            <p:custDataLst>
              <p:tags r:id="rId18"/>
            </p:custDataLst>
          </p:nvPr>
        </p:nvSpPr>
        <p:spPr bwMode="auto">
          <a:xfrm>
            <a:off x="5562600" y="5105400"/>
            <a:ext cx="2949575" cy="5334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2308" name="Text Box 40"/>
          <p:cNvSpPr txBox="1">
            <a:spLocks noChangeArrowheads="1"/>
          </p:cNvSpPr>
          <p:nvPr>
            <p:custDataLst>
              <p:tags r:id="rId19"/>
            </p:custDataLst>
          </p:nvPr>
        </p:nvSpPr>
        <p:spPr bwMode="auto">
          <a:xfrm>
            <a:off x="5562600" y="5181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b="1"/>
              <a:t>Gestion administrative</a:t>
            </a:r>
          </a:p>
        </p:txBody>
      </p:sp>
      <p:sp>
        <p:nvSpPr>
          <p:cNvPr id="12309" name="Freeform 41"/>
          <p:cNvSpPr>
            <a:spLocks/>
          </p:cNvSpPr>
          <p:nvPr>
            <p:custDataLst>
              <p:tags r:id="rId20"/>
            </p:custDataLst>
          </p:nvPr>
        </p:nvSpPr>
        <p:spPr bwMode="auto">
          <a:xfrm>
            <a:off x="2057400" y="2971800"/>
            <a:ext cx="1588" cy="2395538"/>
          </a:xfrm>
          <a:custGeom>
            <a:avLst/>
            <a:gdLst>
              <a:gd name="T0" fmla="*/ 0 w 1"/>
              <a:gd name="T1" fmla="*/ 0 h 1504"/>
              <a:gd name="T2" fmla="*/ 0 w 1"/>
              <a:gd name="T3" fmla="*/ 2147483647 h 1504"/>
              <a:gd name="T4" fmla="*/ 0 60000 65536"/>
              <a:gd name="T5" fmla="*/ 0 60000 65536"/>
            </a:gdLst>
            <a:ahLst/>
            <a:cxnLst>
              <a:cxn ang="T4">
                <a:pos x="T0" y="T1"/>
              </a:cxn>
              <a:cxn ang="T5">
                <a:pos x="T2" y="T3"/>
              </a:cxn>
            </a:cxnLst>
            <a:rect l="0" t="0" r="r" b="b"/>
            <a:pathLst>
              <a:path w="1" h="1504">
                <a:moveTo>
                  <a:pt x="0" y="0"/>
                </a:moveTo>
                <a:lnTo>
                  <a:pt x="0" y="1504"/>
                </a:lnTo>
              </a:path>
            </a:pathLst>
          </a:custGeom>
          <a:noFill/>
          <a:ln w="571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custDataLst>
              <p:tags r:id="rId1"/>
            </p:custDataLst>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3315"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3316" name="Rectangle 10"/>
          <p:cNvSpPr>
            <a:spLocks noChangeArrowheads="1"/>
          </p:cNvSpPr>
          <p:nvPr>
            <p:custDataLst>
              <p:tags r:id="rId3"/>
            </p:custDataLst>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3317" name="Rectangle 11"/>
          <p:cNvPicPr>
            <a:picLocks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3319" name="Rectangle 8"/>
          <p:cNvSpPr>
            <a:spLocks noGrp="1" noChangeArrowheads="1"/>
          </p:cNvSpPr>
          <p:nvPr>
            <p:ph type="title"/>
            <p:custDataLst>
              <p:tags r:id="rId6"/>
            </p:custDataLst>
          </p:nvPr>
        </p:nvSpPr>
        <p:spPr>
          <a:xfrm>
            <a:off x="381000" y="0"/>
            <a:ext cx="8534400" cy="1243013"/>
          </a:xfrm>
        </p:spPr>
        <p:txBody>
          <a:bodyPr/>
          <a:lstStyle/>
          <a:p>
            <a:pPr eaLnBrk="1" hangingPunct="1"/>
            <a:r>
              <a:rPr lang="fr-CA" altLang="en-US" sz="3600" dirty="0">
                <a:solidFill>
                  <a:schemeClr val="bg1"/>
                </a:solidFill>
              </a:rPr>
              <a:t>Valeur pour le </a:t>
            </a:r>
            <a:r>
              <a:rPr lang="fr-CA" altLang="en-US" sz="3600" b="1" dirty="0">
                <a:solidFill>
                  <a:srgbClr val="4D4A86"/>
                </a:solidFill>
                <a:latin typeface="Agenda Tabular Medium" pitchFamily="2" charset="0"/>
              </a:rPr>
              <a:t>participant</a:t>
            </a:r>
          </a:p>
        </p:txBody>
      </p:sp>
      <p:sp>
        <p:nvSpPr>
          <p:cNvPr id="110601" name="Rectangle 9"/>
          <p:cNvSpPr>
            <a:spLocks noGrp="1" noChangeArrowheads="1"/>
          </p:cNvSpPr>
          <p:nvPr>
            <p:ph type="body" idx="1"/>
            <p:custDataLst>
              <p:tags r:id="rId7"/>
            </p:custDataLst>
          </p:nvPr>
        </p:nvSpPr>
        <p:spPr>
          <a:xfrm>
            <a:off x="0" y="1828800"/>
            <a:ext cx="5410200" cy="4876800"/>
          </a:xfrm>
          <a:noFill/>
        </p:spPr>
        <p:txBody>
          <a:bodyPr/>
          <a:lstStyle/>
          <a:p>
            <a:pPr eaLnBrk="1" hangingPunct="1">
              <a:lnSpc>
                <a:spcPct val="90000"/>
              </a:lnSpc>
              <a:buClr>
                <a:srgbClr val="720829"/>
              </a:buClr>
              <a:buFont typeface="Times" pitchFamily="18" charset="0"/>
              <a:buNone/>
            </a:pPr>
            <a:r>
              <a:rPr lang="fr-CA" altLang="en-US" dirty="0"/>
              <a:t>       Accès en tout temps à son compte :</a:t>
            </a:r>
          </a:p>
          <a:p>
            <a:pPr lvl="1" eaLnBrk="1" hangingPunct="1">
              <a:lnSpc>
                <a:spcPct val="90000"/>
              </a:lnSpc>
              <a:buClr>
                <a:schemeClr val="accent2"/>
              </a:buClr>
            </a:pPr>
            <a:r>
              <a:rPr lang="fr-CA" altLang="en-US" dirty="0"/>
              <a:t>Par téléphone, au 1 866 733-8613</a:t>
            </a:r>
          </a:p>
          <a:p>
            <a:pPr lvl="1" eaLnBrk="1" hangingPunct="1">
              <a:lnSpc>
                <a:spcPct val="90000"/>
              </a:lnSpc>
              <a:buClr>
                <a:schemeClr val="accent2"/>
              </a:buClr>
            </a:pPr>
            <a:r>
              <a:rPr lang="fr-CA" altLang="en-US" dirty="0"/>
              <a:t>Par le site Web interactif, au </a:t>
            </a:r>
            <a:r>
              <a:rPr lang="fr-CA" altLang="en-US" b="1" dirty="0"/>
              <a:t>www.masunlife.ca</a:t>
            </a:r>
            <a:r>
              <a:rPr lang="fr-CA" altLang="en-US" dirty="0"/>
              <a:t> </a:t>
            </a:r>
          </a:p>
          <a:p>
            <a:pPr lvl="2" eaLnBrk="1" hangingPunct="1">
              <a:lnSpc>
                <a:spcPct val="90000"/>
              </a:lnSpc>
              <a:buClr>
                <a:schemeClr val="accent2"/>
              </a:buClr>
              <a:buFont typeface="Wingdings" pitchFamily="2" charset="2"/>
              <a:buChar char="Ø"/>
            </a:pPr>
            <a:r>
              <a:rPr lang="fr-CA" altLang="en-US" sz="1600" dirty="0"/>
              <a:t>Connaître le solde des comptes</a:t>
            </a:r>
          </a:p>
          <a:p>
            <a:pPr lvl="2" eaLnBrk="1" hangingPunct="1">
              <a:lnSpc>
                <a:spcPct val="90000"/>
              </a:lnSpc>
              <a:buClr>
                <a:schemeClr val="accent2"/>
              </a:buClr>
              <a:buFont typeface="Wingdings" pitchFamily="2" charset="2"/>
              <a:buChar char="Ø"/>
            </a:pPr>
            <a:r>
              <a:rPr lang="fr-CA" altLang="en-US" sz="1600" dirty="0"/>
              <a:t>Effectuer des transferts entre les fonds</a:t>
            </a:r>
          </a:p>
          <a:p>
            <a:pPr lvl="2" eaLnBrk="1" hangingPunct="1">
              <a:lnSpc>
                <a:spcPct val="90000"/>
              </a:lnSpc>
              <a:buClr>
                <a:schemeClr val="accent2"/>
              </a:buClr>
              <a:buFont typeface="Wingdings" pitchFamily="2" charset="2"/>
              <a:buChar char="Ø"/>
            </a:pPr>
            <a:r>
              <a:rPr lang="fr-CA" altLang="en-US" sz="1600" dirty="0"/>
              <a:t>Affichez fes feuillets et reçus fiscaux</a:t>
            </a:r>
          </a:p>
          <a:p>
            <a:pPr lvl="2" eaLnBrk="1" hangingPunct="1">
              <a:lnSpc>
                <a:spcPct val="90000"/>
              </a:lnSpc>
              <a:buClr>
                <a:schemeClr val="accent2"/>
              </a:buClr>
              <a:buFont typeface="Wingdings" pitchFamily="2" charset="2"/>
              <a:buChar char="Ø"/>
            </a:pPr>
            <a:r>
              <a:rPr lang="fr-CA" altLang="en-US" sz="1600" dirty="0"/>
              <a:t>Modifier les directives de placement</a:t>
            </a:r>
          </a:p>
          <a:p>
            <a:pPr lvl="2" eaLnBrk="1" hangingPunct="1">
              <a:lnSpc>
                <a:spcPct val="90000"/>
              </a:lnSpc>
              <a:buClr>
                <a:schemeClr val="accent2"/>
              </a:buClr>
              <a:buFont typeface="Wingdings" pitchFamily="2" charset="2"/>
              <a:buChar char="Ø"/>
            </a:pPr>
            <a:r>
              <a:rPr lang="fr-CA" altLang="en-US" sz="1600" dirty="0"/>
              <a:t>Obtenir des renseignements détaillés sur les fonds</a:t>
            </a:r>
          </a:p>
          <a:p>
            <a:pPr lvl="2" eaLnBrk="1" hangingPunct="1">
              <a:lnSpc>
                <a:spcPct val="90000"/>
              </a:lnSpc>
              <a:buClr>
                <a:schemeClr val="accent2"/>
              </a:buClr>
              <a:buFont typeface="Wingdings" pitchFamily="2" charset="2"/>
              <a:buChar char="Ø"/>
            </a:pPr>
            <a:r>
              <a:rPr lang="fr-CA" altLang="en-US" sz="1600" dirty="0"/>
              <a:t>Mettre à jour leur désignation de bénéficiaire</a:t>
            </a:r>
          </a:p>
          <a:p>
            <a:pPr lvl="2" eaLnBrk="1" hangingPunct="1">
              <a:lnSpc>
                <a:spcPct val="90000"/>
              </a:lnSpc>
              <a:buClr>
                <a:schemeClr val="accent2"/>
              </a:buClr>
              <a:buFont typeface="Wingdings" pitchFamily="2" charset="2"/>
              <a:buChar char="Ø"/>
            </a:pPr>
            <a:r>
              <a:rPr lang="fr-CA" altLang="en-US" sz="1600" dirty="0"/>
              <a:t>Utiliser l'un des nombreux outils de planification financière en ligne</a:t>
            </a:r>
          </a:p>
          <a:p>
            <a:pPr lvl="2" eaLnBrk="1" hangingPunct="1">
              <a:lnSpc>
                <a:spcPct val="90000"/>
              </a:lnSpc>
              <a:buClr>
                <a:schemeClr val="accent2"/>
              </a:buClr>
              <a:buFont typeface="Wingdings" pitchFamily="2" charset="2"/>
              <a:buChar char="Ø"/>
            </a:pPr>
            <a:r>
              <a:rPr lang="fr-CA" altLang="en-US" sz="1600" dirty="0"/>
              <a:t>Et plus encore…</a:t>
            </a:r>
          </a:p>
          <a:p>
            <a:pPr eaLnBrk="1" hangingPunct="1">
              <a:lnSpc>
                <a:spcPct val="90000"/>
              </a:lnSpc>
              <a:buClr>
                <a:schemeClr val="bg2"/>
              </a:buClr>
            </a:pPr>
            <a:endParaRPr lang="fr-CA" altLang="en-US" sz="2000" dirty="0"/>
          </a:p>
        </p:txBody>
      </p:sp>
      <p:pic>
        <p:nvPicPr>
          <p:cNvPr id="13321" name="Picture 10" descr="memberbrochure"/>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5562600" y="1905000"/>
            <a:ext cx="3397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1"/>
          <p:cNvSpPr>
            <a:spLocks noChangeArrowheads="1"/>
          </p:cNvSpPr>
          <p:nvPr>
            <p:custDataLst>
              <p:tags r:id="rId9"/>
            </p:custDataLst>
          </p:nvPr>
        </p:nvSpPr>
        <p:spPr bwMode="auto">
          <a:xfrm>
            <a:off x="5562600" y="1905000"/>
            <a:ext cx="3409950" cy="386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10601">
                                            <p:txEl>
                                              <p:pRg st="0" end="0"/>
                                            </p:txEl>
                                          </p:spTgt>
                                        </p:tgtEl>
                                        <p:attrNameLst>
                                          <p:attrName>style.visibility</p:attrName>
                                        </p:attrNameLst>
                                      </p:cBhvr>
                                      <p:to>
                                        <p:strVal val="visible"/>
                                      </p:to>
                                    </p:set>
                                    <p:anim calcmode="lin" valueType="num">
                                      <p:cBhvr additive="base">
                                        <p:cTn id="7" dur="500" fill="hold"/>
                                        <p:tgtEl>
                                          <p:spTgt spid="1106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60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stCondLst>
                                    <p:cond delay="0"/>
                                  </p:stCondLst>
                                  <p:childTnLst>
                                    <p:set>
                                      <p:cBhvr>
                                        <p:cTn id="10" dur="1" fill="hold">
                                          <p:stCondLst>
                                            <p:cond delay="0"/>
                                          </p:stCondLst>
                                        </p:cTn>
                                        <p:tgtEl>
                                          <p:spTgt spid="110601">
                                            <p:txEl>
                                              <p:pRg st="1" end="1"/>
                                            </p:txEl>
                                          </p:spTgt>
                                        </p:tgtEl>
                                        <p:attrNameLst>
                                          <p:attrName>style.visibility</p:attrName>
                                        </p:attrNameLst>
                                      </p:cBhvr>
                                      <p:to>
                                        <p:strVal val="visible"/>
                                      </p:to>
                                    </p:set>
                                    <p:anim calcmode="lin" valueType="num">
                                      <p:cBhvr additive="base">
                                        <p:cTn id="11" dur="500" fill="hold"/>
                                        <p:tgtEl>
                                          <p:spTgt spid="11060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060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stCondLst>
                                    <p:cond delay="0"/>
                                  </p:stCondLst>
                                  <p:childTnLst>
                                    <p:set>
                                      <p:cBhvr>
                                        <p:cTn id="14" dur="1" fill="hold">
                                          <p:stCondLst>
                                            <p:cond delay="0"/>
                                          </p:stCondLst>
                                        </p:cTn>
                                        <p:tgtEl>
                                          <p:spTgt spid="110601">
                                            <p:txEl>
                                              <p:pRg st="2" end="2"/>
                                            </p:txEl>
                                          </p:spTgt>
                                        </p:tgtEl>
                                        <p:attrNameLst>
                                          <p:attrName>style.visibility</p:attrName>
                                        </p:attrNameLst>
                                      </p:cBhvr>
                                      <p:to>
                                        <p:strVal val="visible"/>
                                      </p:to>
                                    </p:set>
                                    <p:anim calcmode="lin" valueType="num">
                                      <p:cBhvr additive="base">
                                        <p:cTn id="15" dur="500" fill="hold"/>
                                        <p:tgtEl>
                                          <p:spTgt spid="11060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060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fill="hold" grpId="0" nodeType="withEffect">
                                  <p:stCondLst>
                                    <p:cond delay="0"/>
                                  </p:stCondLst>
                                  <p:childTnLst>
                                    <p:set>
                                      <p:cBhvr>
                                        <p:cTn id="18" dur="1" fill="hold">
                                          <p:stCondLst>
                                            <p:cond delay="0"/>
                                          </p:stCondLst>
                                        </p:cTn>
                                        <p:tgtEl>
                                          <p:spTgt spid="110601">
                                            <p:txEl>
                                              <p:pRg st="3" end="3"/>
                                            </p:txEl>
                                          </p:spTgt>
                                        </p:tgtEl>
                                        <p:attrNameLst>
                                          <p:attrName>style.visibility</p:attrName>
                                        </p:attrNameLst>
                                      </p:cBhvr>
                                      <p:to>
                                        <p:strVal val="visible"/>
                                      </p:to>
                                    </p:set>
                                    <p:anim calcmode="lin" valueType="num">
                                      <p:cBhvr additive="base">
                                        <p:cTn id="19" dur="500" fill="hold"/>
                                        <p:tgtEl>
                                          <p:spTgt spid="11060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60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fill="hold" grpId="0" nodeType="withEffect">
                                  <p:stCondLst>
                                    <p:cond delay="0"/>
                                  </p:stCondLst>
                                  <p:childTnLst>
                                    <p:set>
                                      <p:cBhvr>
                                        <p:cTn id="22" dur="1" fill="hold">
                                          <p:stCondLst>
                                            <p:cond delay="0"/>
                                          </p:stCondLst>
                                        </p:cTn>
                                        <p:tgtEl>
                                          <p:spTgt spid="110601">
                                            <p:txEl>
                                              <p:pRg st="4" end="4"/>
                                            </p:txEl>
                                          </p:spTgt>
                                        </p:tgtEl>
                                        <p:attrNameLst>
                                          <p:attrName>style.visibility</p:attrName>
                                        </p:attrNameLst>
                                      </p:cBhvr>
                                      <p:to>
                                        <p:strVal val="visible"/>
                                      </p:to>
                                    </p:set>
                                    <p:anim calcmode="lin" valueType="num">
                                      <p:cBhvr additive="base">
                                        <p:cTn id="23" dur="500" fill="hold"/>
                                        <p:tgtEl>
                                          <p:spTgt spid="11060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060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accel="50000" fill="hold" grpId="0" nodeType="withEffect">
                                  <p:stCondLst>
                                    <p:cond delay="0"/>
                                  </p:stCondLst>
                                  <p:childTnLst>
                                    <p:set>
                                      <p:cBhvr>
                                        <p:cTn id="26" dur="1" fill="hold">
                                          <p:stCondLst>
                                            <p:cond delay="0"/>
                                          </p:stCondLst>
                                        </p:cTn>
                                        <p:tgtEl>
                                          <p:spTgt spid="110601">
                                            <p:txEl>
                                              <p:pRg st="5" end="5"/>
                                            </p:txEl>
                                          </p:spTgt>
                                        </p:tgtEl>
                                        <p:attrNameLst>
                                          <p:attrName>style.visibility</p:attrName>
                                        </p:attrNameLst>
                                      </p:cBhvr>
                                      <p:to>
                                        <p:strVal val="visible"/>
                                      </p:to>
                                    </p:set>
                                    <p:anim calcmode="lin" valueType="num">
                                      <p:cBhvr additive="base">
                                        <p:cTn id="27" dur="500" fill="hold"/>
                                        <p:tgtEl>
                                          <p:spTgt spid="11060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060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accel="50000" fill="hold" grpId="0" nodeType="withEffect">
                                  <p:stCondLst>
                                    <p:cond delay="0"/>
                                  </p:stCondLst>
                                  <p:childTnLst>
                                    <p:set>
                                      <p:cBhvr>
                                        <p:cTn id="30" dur="1" fill="hold">
                                          <p:stCondLst>
                                            <p:cond delay="0"/>
                                          </p:stCondLst>
                                        </p:cTn>
                                        <p:tgtEl>
                                          <p:spTgt spid="110601">
                                            <p:txEl>
                                              <p:pRg st="6" end="6"/>
                                            </p:txEl>
                                          </p:spTgt>
                                        </p:tgtEl>
                                        <p:attrNameLst>
                                          <p:attrName>style.visibility</p:attrName>
                                        </p:attrNameLst>
                                      </p:cBhvr>
                                      <p:to>
                                        <p:strVal val="visible"/>
                                      </p:to>
                                    </p:set>
                                    <p:anim calcmode="lin" valueType="num">
                                      <p:cBhvr additive="base">
                                        <p:cTn id="31" dur="500" fill="hold"/>
                                        <p:tgtEl>
                                          <p:spTgt spid="11060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0601">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accel="50000" fill="hold" grpId="0" nodeType="withEffect">
                                  <p:stCondLst>
                                    <p:cond delay="0"/>
                                  </p:stCondLst>
                                  <p:childTnLst>
                                    <p:set>
                                      <p:cBhvr>
                                        <p:cTn id="34" dur="1" fill="hold">
                                          <p:stCondLst>
                                            <p:cond delay="0"/>
                                          </p:stCondLst>
                                        </p:cTn>
                                        <p:tgtEl>
                                          <p:spTgt spid="110601">
                                            <p:txEl>
                                              <p:pRg st="7" end="7"/>
                                            </p:txEl>
                                          </p:spTgt>
                                        </p:tgtEl>
                                        <p:attrNameLst>
                                          <p:attrName>style.visibility</p:attrName>
                                        </p:attrNameLst>
                                      </p:cBhvr>
                                      <p:to>
                                        <p:strVal val="visible"/>
                                      </p:to>
                                    </p:set>
                                    <p:anim calcmode="lin" valueType="num">
                                      <p:cBhvr additive="base">
                                        <p:cTn id="35" dur="500" fill="hold"/>
                                        <p:tgtEl>
                                          <p:spTgt spid="11060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060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accel="50000" fill="hold" grpId="0" nodeType="withEffect">
                                  <p:stCondLst>
                                    <p:cond delay="0"/>
                                  </p:stCondLst>
                                  <p:childTnLst>
                                    <p:set>
                                      <p:cBhvr>
                                        <p:cTn id="38" dur="1" fill="hold">
                                          <p:stCondLst>
                                            <p:cond delay="0"/>
                                          </p:stCondLst>
                                        </p:cTn>
                                        <p:tgtEl>
                                          <p:spTgt spid="110601">
                                            <p:txEl>
                                              <p:pRg st="8" end="8"/>
                                            </p:txEl>
                                          </p:spTgt>
                                        </p:tgtEl>
                                        <p:attrNameLst>
                                          <p:attrName>style.visibility</p:attrName>
                                        </p:attrNameLst>
                                      </p:cBhvr>
                                      <p:to>
                                        <p:strVal val="visible"/>
                                      </p:to>
                                    </p:set>
                                    <p:anim calcmode="lin" valueType="num">
                                      <p:cBhvr additive="base">
                                        <p:cTn id="39" dur="500" fill="hold"/>
                                        <p:tgtEl>
                                          <p:spTgt spid="110601">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0601">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accel="50000" fill="hold" grpId="0" nodeType="withEffect">
                                  <p:stCondLst>
                                    <p:cond delay="0"/>
                                  </p:stCondLst>
                                  <p:childTnLst>
                                    <p:set>
                                      <p:cBhvr>
                                        <p:cTn id="42" dur="1" fill="hold">
                                          <p:stCondLst>
                                            <p:cond delay="0"/>
                                          </p:stCondLst>
                                        </p:cTn>
                                        <p:tgtEl>
                                          <p:spTgt spid="110601">
                                            <p:txEl>
                                              <p:pRg st="9" end="9"/>
                                            </p:txEl>
                                          </p:spTgt>
                                        </p:tgtEl>
                                        <p:attrNameLst>
                                          <p:attrName>style.visibility</p:attrName>
                                        </p:attrNameLst>
                                      </p:cBhvr>
                                      <p:to>
                                        <p:strVal val="visible"/>
                                      </p:to>
                                    </p:set>
                                    <p:anim calcmode="lin" valueType="num">
                                      <p:cBhvr additive="base">
                                        <p:cTn id="43" dur="500" fill="hold"/>
                                        <p:tgtEl>
                                          <p:spTgt spid="110601">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0601">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accel="50000" fill="hold" grpId="0" nodeType="withEffect">
                                  <p:stCondLst>
                                    <p:cond delay="0"/>
                                  </p:stCondLst>
                                  <p:childTnLst>
                                    <p:set>
                                      <p:cBhvr>
                                        <p:cTn id="46" dur="1" fill="hold">
                                          <p:stCondLst>
                                            <p:cond delay="0"/>
                                          </p:stCondLst>
                                        </p:cTn>
                                        <p:tgtEl>
                                          <p:spTgt spid="110601">
                                            <p:txEl>
                                              <p:pRg st="10" end="10"/>
                                            </p:txEl>
                                          </p:spTgt>
                                        </p:tgtEl>
                                        <p:attrNameLst>
                                          <p:attrName>style.visibility</p:attrName>
                                        </p:attrNameLst>
                                      </p:cBhvr>
                                      <p:to>
                                        <p:strVal val="visible"/>
                                      </p:to>
                                    </p:set>
                                    <p:anim calcmode="lin" valueType="num">
                                      <p:cBhvr additive="base">
                                        <p:cTn id="47" dur="500" fill="hold"/>
                                        <p:tgtEl>
                                          <p:spTgt spid="110601">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060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custDataLst>
              <p:tags r:id="rId1"/>
            </p:custDataLst>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4339"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4340" name="Rectangle 11"/>
          <p:cNvPicPr>
            <a:picLocks noChangeArrowheads="1"/>
          </p:cNvPicPr>
          <p:nvPr>
            <p:custDataLst>
              <p:tags r:id="rId3"/>
            </p:custDataLst>
          </p:nvPr>
        </p:nvPicPr>
        <p:blipFill>
          <a:blip r:embed="rId22">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custDataLst>
              <p:tags r:id="rId4"/>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4342" name="Rectangle 6"/>
          <p:cNvSpPr>
            <a:spLocks noGrp="1" noChangeArrowheads="1"/>
          </p:cNvSpPr>
          <p:nvPr>
            <p:ph type="title"/>
            <p:custDataLst>
              <p:tags r:id="rId5"/>
            </p:custDataLst>
          </p:nvPr>
        </p:nvSpPr>
        <p:spPr>
          <a:xfrm>
            <a:off x="685800" y="0"/>
            <a:ext cx="8153400" cy="1243013"/>
          </a:xfrm>
        </p:spPr>
        <p:txBody>
          <a:bodyPr/>
          <a:lstStyle/>
          <a:p>
            <a:pPr eaLnBrk="1" hangingPunct="1"/>
            <a:r>
              <a:rPr lang="fr-CA" altLang="en-US" sz="3600" dirty="0">
                <a:solidFill>
                  <a:schemeClr val="bg1"/>
                </a:solidFill>
              </a:rPr>
              <a:t>Services offerts aux </a:t>
            </a:r>
            <a:r>
              <a:rPr lang="fr-CA" altLang="en-US" sz="3600" b="1" dirty="0">
                <a:solidFill>
                  <a:srgbClr val="4D4A86"/>
                </a:solidFill>
                <a:latin typeface="Agenda Tabular Medium" pitchFamily="2" charset="0"/>
              </a:rPr>
              <a:t>participants</a:t>
            </a:r>
          </a:p>
        </p:txBody>
      </p:sp>
      <p:sp>
        <p:nvSpPr>
          <p:cNvPr id="14343" name="AutoShape 9"/>
          <p:cNvSpPr>
            <a:spLocks noChangeArrowheads="1"/>
          </p:cNvSpPr>
          <p:nvPr>
            <p:custDataLst>
              <p:tags r:id="rId6"/>
            </p:custDataLst>
          </p:nvPr>
        </p:nvSpPr>
        <p:spPr bwMode="auto">
          <a:xfrm>
            <a:off x="990600" y="1981200"/>
            <a:ext cx="2949575" cy="99695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4344" name="Text Box 10"/>
          <p:cNvSpPr txBox="1">
            <a:spLocks noChangeArrowheads="1"/>
          </p:cNvSpPr>
          <p:nvPr>
            <p:custDataLst>
              <p:tags r:id="rId7"/>
            </p:custDataLst>
          </p:nvPr>
        </p:nvSpPr>
        <p:spPr bwMode="auto">
          <a:xfrm>
            <a:off x="990600" y="21336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dirty="0"/>
              <a:t>Inscription express</a:t>
            </a:r>
            <a:br>
              <a:rPr lang="fr-CA" altLang="en-US" sz="1800" dirty="0"/>
            </a:br>
            <a:r>
              <a:rPr lang="fr-CA" altLang="en-US" sz="1800" dirty="0"/>
              <a:t>des participants</a:t>
            </a:r>
          </a:p>
        </p:txBody>
      </p:sp>
      <p:sp>
        <p:nvSpPr>
          <p:cNvPr id="14345" name="AutoShape 12"/>
          <p:cNvSpPr>
            <a:spLocks noChangeArrowheads="1"/>
          </p:cNvSpPr>
          <p:nvPr>
            <p:custDataLst>
              <p:tags r:id="rId8"/>
            </p:custDataLst>
          </p:nvPr>
        </p:nvSpPr>
        <p:spPr bwMode="auto">
          <a:xfrm>
            <a:off x="5410200" y="5181600"/>
            <a:ext cx="24384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4346" name="Text Box 13"/>
          <p:cNvSpPr txBox="1">
            <a:spLocks noChangeArrowheads="1"/>
          </p:cNvSpPr>
          <p:nvPr>
            <p:custDataLst>
              <p:tags r:id="rId9"/>
            </p:custDataLst>
          </p:nvPr>
        </p:nvSpPr>
        <p:spPr bwMode="auto">
          <a:xfrm>
            <a:off x="5410200" y="5257800"/>
            <a:ext cx="250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b="1" dirty="0"/>
              <a:t> </a:t>
            </a:r>
            <a:r>
              <a:rPr lang="fr-CA" altLang="en-US" sz="1800" dirty="0"/>
              <a:t>Accès en tout temps</a:t>
            </a:r>
          </a:p>
        </p:txBody>
      </p:sp>
      <p:sp>
        <p:nvSpPr>
          <p:cNvPr id="14347" name="Freeform 14"/>
          <p:cNvSpPr>
            <a:spLocks/>
          </p:cNvSpPr>
          <p:nvPr>
            <p:custDataLst>
              <p:tags r:id="rId10"/>
            </p:custDataLst>
          </p:nvPr>
        </p:nvSpPr>
        <p:spPr bwMode="auto">
          <a:xfrm>
            <a:off x="1828800" y="5384800"/>
            <a:ext cx="3606800" cy="26988"/>
          </a:xfrm>
          <a:custGeom>
            <a:avLst/>
            <a:gdLst>
              <a:gd name="T0" fmla="*/ 0 w 2272"/>
              <a:gd name="T1" fmla="*/ 0 h 17"/>
              <a:gd name="T2" fmla="*/ 2147483647 w 2272"/>
              <a:gd name="T3" fmla="*/ 2147483647 h 17"/>
              <a:gd name="T4" fmla="*/ 0 60000 65536"/>
              <a:gd name="T5" fmla="*/ 0 60000 65536"/>
              <a:gd name="T6" fmla="*/ 0 w 2272"/>
              <a:gd name="T7" fmla="*/ 0 h 17"/>
              <a:gd name="T8" fmla="*/ 2272 w 2272"/>
              <a:gd name="T9" fmla="*/ 17 h 17"/>
            </a:gdLst>
            <a:ahLst/>
            <a:cxnLst>
              <a:cxn ang="T4">
                <a:pos x="T0" y="T1"/>
              </a:cxn>
              <a:cxn ang="T5">
                <a:pos x="T2" y="T3"/>
              </a:cxn>
            </a:cxnLst>
            <a:rect l="T6" t="T7" r="T8" b="T9"/>
            <a:pathLst>
              <a:path w="2272" h="17">
                <a:moveTo>
                  <a:pt x="0" y="0"/>
                </a:moveTo>
                <a:lnTo>
                  <a:pt x="2272" y="17"/>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48" name="Line 15"/>
          <p:cNvSpPr>
            <a:spLocks noChangeShapeType="1"/>
          </p:cNvSpPr>
          <p:nvPr>
            <p:custDataLst>
              <p:tags r:id="rId11"/>
            </p:custDataLst>
          </p:nvPr>
        </p:nvSpPr>
        <p:spPr bwMode="auto">
          <a:xfrm flipV="1">
            <a:off x="1841500" y="2971800"/>
            <a:ext cx="0" cy="2438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14349" name="AutoShape 18"/>
          <p:cNvSpPr>
            <a:spLocks noChangeArrowheads="1"/>
          </p:cNvSpPr>
          <p:nvPr>
            <p:custDataLst>
              <p:tags r:id="rId12"/>
            </p:custDataLst>
          </p:nvPr>
        </p:nvSpPr>
        <p:spPr bwMode="auto">
          <a:xfrm>
            <a:off x="3429000" y="4114800"/>
            <a:ext cx="2949575"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4350" name="Text Box 19"/>
          <p:cNvSpPr txBox="1">
            <a:spLocks noChangeArrowheads="1"/>
          </p:cNvSpPr>
          <p:nvPr>
            <p:custDataLst>
              <p:tags r:id="rId13"/>
            </p:custDataLst>
          </p:nvPr>
        </p:nvSpPr>
        <p:spPr bwMode="auto">
          <a:xfrm>
            <a:off x="3352800" y="41910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a:t>Relevés des participants</a:t>
            </a:r>
          </a:p>
        </p:txBody>
      </p:sp>
      <p:sp>
        <p:nvSpPr>
          <p:cNvPr id="14351" name="Freeform 20"/>
          <p:cNvSpPr>
            <a:spLocks/>
          </p:cNvSpPr>
          <p:nvPr>
            <p:custDataLst>
              <p:tags r:id="rId14"/>
            </p:custDataLst>
          </p:nvPr>
        </p:nvSpPr>
        <p:spPr bwMode="auto">
          <a:xfrm>
            <a:off x="1828800" y="4343400"/>
            <a:ext cx="1587500" cy="1588"/>
          </a:xfrm>
          <a:custGeom>
            <a:avLst/>
            <a:gdLst>
              <a:gd name="T0" fmla="*/ 0 w 1000"/>
              <a:gd name="T1" fmla="*/ 0 h 1"/>
              <a:gd name="T2" fmla="*/ 2147483647 w 1000"/>
              <a:gd name="T3" fmla="*/ 2147483647 h 1"/>
              <a:gd name="T4" fmla="*/ 0 60000 65536"/>
              <a:gd name="T5" fmla="*/ 0 60000 65536"/>
              <a:gd name="T6" fmla="*/ 0 w 1000"/>
              <a:gd name="T7" fmla="*/ 0 h 1"/>
              <a:gd name="T8" fmla="*/ 1000 w 1000"/>
              <a:gd name="T9" fmla="*/ 1 h 1"/>
            </a:gdLst>
            <a:ahLst/>
            <a:cxnLst>
              <a:cxn ang="T4">
                <a:pos x="T0" y="T1"/>
              </a:cxn>
              <a:cxn ang="T5">
                <a:pos x="T2" y="T3"/>
              </a:cxn>
            </a:cxnLst>
            <a:rect l="T6" t="T7" r="T8" b="T9"/>
            <a:pathLst>
              <a:path w="1000" h="1">
                <a:moveTo>
                  <a:pt x="0" y="0"/>
                </a:moveTo>
                <a:lnTo>
                  <a:pt x="1000"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2" name="Freeform 21"/>
          <p:cNvSpPr>
            <a:spLocks/>
          </p:cNvSpPr>
          <p:nvPr>
            <p:custDataLst>
              <p:tags r:id="rId15"/>
            </p:custDataLst>
          </p:nvPr>
        </p:nvSpPr>
        <p:spPr bwMode="auto">
          <a:xfrm>
            <a:off x="1841500" y="2971800"/>
            <a:ext cx="12700" cy="1358900"/>
          </a:xfrm>
          <a:custGeom>
            <a:avLst/>
            <a:gdLst>
              <a:gd name="T0" fmla="*/ 0 w 8"/>
              <a:gd name="T1" fmla="*/ 0 h 856"/>
              <a:gd name="T2" fmla="*/ 2147483647 w 8"/>
              <a:gd name="T3" fmla="*/ 2147483647 h 856"/>
              <a:gd name="T4" fmla="*/ 0 60000 65536"/>
              <a:gd name="T5" fmla="*/ 0 60000 65536"/>
              <a:gd name="T6" fmla="*/ 0 w 8"/>
              <a:gd name="T7" fmla="*/ 0 h 856"/>
              <a:gd name="T8" fmla="*/ 8 w 8"/>
              <a:gd name="T9" fmla="*/ 856 h 856"/>
            </a:gdLst>
            <a:ahLst/>
            <a:cxnLst>
              <a:cxn ang="T4">
                <a:pos x="T0" y="T1"/>
              </a:cxn>
              <a:cxn ang="T5">
                <a:pos x="T2" y="T3"/>
              </a:cxn>
            </a:cxnLst>
            <a:rect l="T6" t="T7" r="T8" b="T9"/>
            <a:pathLst>
              <a:path w="8" h="856">
                <a:moveTo>
                  <a:pt x="0" y="0"/>
                </a:moveTo>
                <a:lnTo>
                  <a:pt x="8" y="85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3" name="AutoShape 23"/>
          <p:cNvSpPr>
            <a:spLocks noChangeArrowheads="1"/>
          </p:cNvSpPr>
          <p:nvPr>
            <p:custDataLst>
              <p:tags r:id="rId16"/>
            </p:custDataLst>
          </p:nvPr>
        </p:nvSpPr>
        <p:spPr bwMode="auto">
          <a:xfrm>
            <a:off x="2286000" y="3276600"/>
            <a:ext cx="324485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4354" name="Text Box 24"/>
          <p:cNvSpPr txBox="1">
            <a:spLocks noChangeArrowheads="1"/>
          </p:cNvSpPr>
          <p:nvPr>
            <p:custDataLst>
              <p:tags r:id="rId17"/>
            </p:custDataLst>
          </p:nvPr>
        </p:nvSpPr>
        <p:spPr bwMode="auto">
          <a:xfrm>
            <a:off x="2286000" y="33528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800" b="1"/>
              <a:t>   </a:t>
            </a:r>
            <a:r>
              <a:rPr lang="fr-CA" altLang="en-US" sz="1800"/>
              <a:t>Bienvenue à</a:t>
            </a:r>
            <a:r>
              <a:rPr lang="fr-CA" altLang="en-US" sz="1800" b="1"/>
              <a:t> mon épargne!</a:t>
            </a:r>
          </a:p>
        </p:txBody>
      </p:sp>
      <p:sp>
        <p:nvSpPr>
          <p:cNvPr id="14355" name="Freeform 25"/>
          <p:cNvSpPr>
            <a:spLocks/>
          </p:cNvSpPr>
          <p:nvPr>
            <p:custDataLst>
              <p:tags r:id="rId18"/>
            </p:custDataLst>
          </p:nvPr>
        </p:nvSpPr>
        <p:spPr bwMode="auto">
          <a:xfrm>
            <a:off x="1828800" y="3429000"/>
            <a:ext cx="469900" cy="1588"/>
          </a:xfrm>
          <a:custGeom>
            <a:avLst/>
            <a:gdLst>
              <a:gd name="T0" fmla="*/ 0 w 296"/>
              <a:gd name="T1" fmla="*/ 0 h 1"/>
              <a:gd name="T2" fmla="*/ 2147483647 w 296"/>
              <a:gd name="T3" fmla="*/ 2147483647 h 1"/>
              <a:gd name="T4" fmla="*/ 0 60000 65536"/>
              <a:gd name="T5" fmla="*/ 0 60000 65536"/>
              <a:gd name="T6" fmla="*/ 0 w 296"/>
              <a:gd name="T7" fmla="*/ 0 h 1"/>
              <a:gd name="T8" fmla="*/ 296 w 296"/>
              <a:gd name="T9" fmla="*/ 1 h 1"/>
            </a:gdLst>
            <a:ahLst/>
            <a:cxnLst>
              <a:cxn ang="T4">
                <a:pos x="T0" y="T1"/>
              </a:cxn>
              <a:cxn ang="T5">
                <a:pos x="T2" y="T3"/>
              </a:cxn>
            </a:cxnLst>
            <a:rect l="T6" t="T7" r="T8" b="T9"/>
            <a:pathLst>
              <a:path w="296" h="1">
                <a:moveTo>
                  <a:pt x="0" y="0"/>
                </a:moveTo>
                <a:lnTo>
                  <a:pt x="296"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6" name="Freeform 26"/>
          <p:cNvSpPr>
            <a:spLocks/>
          </p:cNvSpPr>
          <p:nvPr>
            <p:custDataLst>
              <p:tags r:id="rId19"/>
            </p:custDataLst>
          </p:nvPr>
        </p:nvSpPr>
        <p:spPr bwMode="auto">
          <a:xfrm>
            <a:off x="1828800" y="2971800"/>
            <a:ext cx="12700" cy="474663"/>
          </a:xfrm>
          <a:custGeom>
            <a:avLst/>
            <a:gdLst>
              <a:gd name="T0" fmla="*/ 0 w 8"/>
              <a:gd name="T1" fmla="*/ 0 h 296"/>
              <a:gd name="T2" fmla="*/ 2147483647 w 8"/>
              <a:gd name="T3" fmla="*/ 2147483647 h 296"/>
              <a:gd name="T4" fmla="*/ 0 60000 65536"/>
              <a:gd name="T5" fmla="*/ 0 60000 65536"/>
              <a:gd name="T6" fmla="*/ 0 w 8"/>
              <a:gd name="T7" fmla="*/ 0 h 296"/>
              <a:gd name="T8" fmla="*/ 8 w 8"/>
              <a:gd name="T9" fmla="*/ 296 h 296"/>
            </a:gdLst>
            <a:ahLst/>
            <a:cxnLst>
              <a:cxn ang="T4">
                <a:pos x="T0" y="T1"/>
              </a:cxn>
              <a:cxn ang="T5">
                <a:pos x="T2" y="T3"/>
              </a:cxn>
            </a:cxnLst>
            <a:rect l="T6" t="T7" r="T8" b="T9"/>
            <a:pathLst>
              <a:path w="8" h="296">
                <a:moveTo>
                  <a:pt x="0" y="0"/>
                </a:moveTo>
                <a:lnTo>
                  <a:pt x="8" y="29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5363"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5364"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5365" name="Rectangle 11"/>
          <p:cNvPicPr>
            <a:picLocks noChangeArrowheads="1"/>
          </p:cNvPicPr>
          <p:nvPr>
            <p:custDataLst>
              <p:tags r:id="rId4"/>
            </p:custDataLst>
          </p:nvPr>
        </p:nvPicPr>
        <p:blipFill>
          <a:blip r:embed="rId21">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5367" name="Rectangle 6"/>
          <p:cNvSpPr>
            <a:spLocks noGrp="1" noChangeArrowheads="1"/>
          </p:cNvSpPr>
          <p:nvPr>
            <p:ph type="title"/>
            <p:custDataLst>
              <p:tags r:id="rId6"/>
            </p:custDataLst>
          </p:nvPr>
        </p:nvSpPr>
        <p:spPr>
          <a:xfrm>
            <a:off x="304800" y="0"/>
            <a:ext cx="7772400" cy="1243013"/>
          </a:xfrm>
        </p:spPr>
        <p:txBody>
          <a:bodyPr/>
          <a:lstStyle/>
          <a:p>
            <a:pPr eaLnBrk="1" hangingPunct="1"/>
            <a:r>
              <a:rPr lang="fr-CA" altLang="en-US" sz="3600" dirty="0">
                <a:solidFill>
                  <a:schemeClr val="bg1"/>
                </a:solidFill>
              </a:rPr>
              <a:t>Le participant a le choix</a:t>
            </a:r>
            <a:br>
              <a:rPr lang="fr-CA" altLang="en-US" sz="3600" dirty="0">
                <a:solidFill>
                  <a:schemeClr val="bg1"/>
                </a:solidFill>
              </a:rPr>
            </a:br>
            <a:r>
              <a:rPr lang="fr-CA" altLang="en-US" sz="3600" dirty="0">
                <a:solidFill>
                  <a:schemeClr val="bg1"/>
                </a:solidFill>
              </a:rPr>
              <a:t>entre deux</a:t>
            </a:r>
            <a:r>
              <a:rPr lang="fr-CA" altLang="en-US" sz="3600" b="1" dirty="0">
                <a:solidFill>
                  <a:srgbClr val="4D4A86"/>
                </a:solidFill>
              </a:rPr>
              <a:t> comptes</a:t>
            </a:r>
          </a:p>
        </p:txBody>
      </p:sp>
      <p:sp>
        <p:nvSpPr>
          <p:cNvPr id="15368" name="AutoShape 29"/>
          <p:cNvSpPr>
            <a:spLocks noChangeArrowheads="1"/>
          </p:cNvSpPr>
          <p:nvPr>
            <p:custDataLst>
              <p:tags r:id="rId7"/>
            </p:custDataLst>
          </p:nvPr>
        </p:nvSpPr>
        <p:spPr bwMode="auto">
          <a:xfrm>
            <a:off x="6400800" y="1905000"/>
            <a:ext cx="228600" cy="685800"/>
          </a:xfrm>
          <a:prstGeom prst="downArrow">
            <a:avLst>
              <a:gd name="adj1" fmla="val 50000"/>
              <a:gd name="adj2" fmla="val 7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69" name="AutoShape 30"/>
          <p:cNvSpPr>
            <a:spLocks noChangeArrowheads="1"/>
          </p:cNvSpPr>
          <p:nvPr>
            <p:custDataLst>
              <p:tags r:id="rId8"/>
            </p:custDataLst>
          </p:nvPr>
        </p:nvSpPr>
        <p:spPr bwMode="auto">
          <a:xfrm>
            <a:off x="7086600" y="1905000"/>
            <a:ext cx="228600" cy="685800"/>
          </a:xfrm>
          <a:prstGeom prst="downArrow">
            <a:avLst>
              <a:gd name="adj1" fmla="val 50000"/>
              <a:gd name="adj2" fmla="val 7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70" name="AutoShape 31"/>
          <p:cNvSpPr>
            <a:spLocks noChangeArrowheads="1"/>
          </p:cNvSpPr>
          <p:nvPr>
            <p:custDataLst>
              <p:tags r:id="rId9"/>
            </p:custDataLst>
          </p:nvPr>
        </p:nvSpPr>
        <p:spPr bwMode="auto">
          <a:xfrm>
            <a:off x="5105400" y="2590800"/>
            <a:ext cx="3429000" cy="34290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71" name="Text Box 32"/>
          <p:cNvSpPr txBox="1">
            <a:spLocks noChangeArrowheads="1"/>
          </p:cNvSpPr>
          <p:nvPr>
            <p:custDataLst>
              <p:tags r:id="rId10"/>
            </p:custDataLst>
          </p:nvPr>
        </p:nvSpPr>
        <p:spPr bwMode="auto">
          <a:xfrm>
            <a:off x="5181600" y="2667000"/>
            <a:ext cx="3429000" cy="336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Char char="•"/>
            </a:pPr>
            <a:r>
              <a:rPr lang="fr-CA" altLang="en-US" sz="1700" dirty="0"/>
              <a:t>Les cotisations ne sont pas déductibles du revenu, mais l'épargne est à l'abri de l'impôt</a:t>
            </a:r>
          </a:p>
          <a:p>
            <a:pPr>
              <a:spcBef>
                <a:spcPct val="50000"/>
              </a:spcBef>
              <a:spcAft>
                <a:spcPct val="0"/>
              </a:spcAft>
              <a:buClrTx/>
              <a:buSzTx/>
              <a:buFontTx/>
              <a:buChar char="•"/>
            </a:pPr>
            <a:r>
              <a:rPr lang="fr-CA" altLang="en-US" sz="1700" dirty="0"/>
              <a:t>Possibilité de cotiser jusqu'à</a:t>
            </a:r>
            <a:br>
              <a:rPr lang="fr-CA" altLang="en-US" sz="1700" dirty="0"/>
            </a:br>
            <a:r>
              <a:rPr lang="fr-CA" altLang="en-US" sz="1700" dirty="0"/>
              <a:t>concurrence du plafond de cotisation au CELI</a:t>
            </a:r>
          </a:p>
          <a:p>
            <a:pPr>
              <a:spcBef>
                <a:spcPct val="50000"/>
              </a:spcBef>
              <a:spcAft>
                <a:spcPct val="0"/>
              </a:spcAft>
              <a:buClrTx/>
              <a:buSzTx/>
              <a:buFontTx/>
              <a:buChar char="•"/>
            </a:pPr>
            <a:r>
              <a:rPr lang="fr-CA" altLang="en-US" sz="1700" dirty="0"/>
              <a:t>Retraits non imposables et possibilité de verser de nouveau les sommes retirées </a:t>
            </a:r>
          </a:p>
          <a:p>
            <a:pPr>
              <a:spcBef>
                <a:spcPct val="50000"/>
              </a:spcBef>
              <a:spcAft>
                <a:spcPct val="0"/>
              </a:spcAft>
              <a:buClrTx/>
              <a:buSzTx/>
              <a:buFontTx/>
              <a:buChar char="•"/>
            </a:pPr>
            <a:r>
              <a:rPr lang="fr-CA" altLang="en-US" sz="1700" dirty="0"/>
              <a:t>Idéal pour tous les objectifs d'épargne</a:t>
            </a:r>
          </a:p>
        </p:txBody>
      </p:sp>
      <p:sp>
        <p:nvSpPr>
          <p:cNvPr id="15372" name="AutoShape 33"/>
          <p:cNvSpPr>
            <a:spLocks noChangeArrowheads="1"/>
          </p:cNvSpPr>
          <p:nvPr>
            <p:custDataLst>
              <p:tags r:id="rId11"/>
            </p:custDataLst>
          </p:nvPr>
        </p:nvSpPr>
        <p:spPr bwMode="auto">
          <a:xfrm>
            <a:off x="6096000" y="1676400"/>
            <a:ext cx="1447800" cy="6096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73" name="Text Box 34"/>
          <p:cNvSpPr txBox="1">
            <a:spLocks noChangeArrowheads="1"/>
          </p:cNvSpPr>
          <p:nvPr>
            <p:custDataLst>
              <p:tags r:id="rId12"/>
            </p:custDataLst>
          </p:nvPr>
        </p:nvSpPr>
        <p:spPr bwMode="auto">
          <a:xfrm>
            <a:off x="6096000" y="1752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b="1"/>
              <a:t>CELI</a:t>
            </a:r>
          </a:p>
        </p:txBody>
      </p:sp>
      <p:sp>
        <p:nvSpPr>
          <p:cNvPr id="15374" name="AutoShape 35"/>
          <p:cNvSpPr>
            <a:spLocks noChangeArrowheads="1"/>
          </p:cNvSpPr>
          <p:nvPr>
            <p:custDataLst>
              <p:tags r:id="rId13"/>
            </p:custDataLst>
          </p:nvPr>
        </p:nvSpPr>
        <p:spPr bwMode="auto">
          <a:xfrm>
            <a:off x="1524000" y="1676400"/>
            <a:ext cx="2667000" cy="6096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75" name="Text Box 36"/>
          <p:cNvSpPr txBox="1">
            <a:spLocks noChangeArrowheads="1"/>
          </p:cNvSpPr>
          <p:nvPr>
            <p:custDataLst>
              <p:tags r:id="rId14"/>
            </p:custDataLst>
          </p:nvPr>
        </p:nvSpPr>
        <p:spPr bwMode="auto">
          <a:xfrm>
            <a:off x="1524000" y="17526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b="1" dirty="0"/>
              <a:t>REER collectif</a:t>
            </a:r>
          </a:p>
        </p:txBody>
      </p:sp>
      <p:sp>
        <p:nvSpPr>
          <p:cNvPr id="15376" name="AutoShape 37"/>
          <p:cNvSpPr>
            <a:spLocks noChangeArrowheads="1"/>
          </p:cNvSpPr>
          <p:nvPr>
            <p:custDataLst>
              <p:tags r:id="rId15"/>
            </p:custDataLst>
          </p:nvPr>
        </p:nvSpPr>
        <p:spPr bwMode="auto">
          <a:xfrm>
            <a:off x="1295400" y="3124200"/>
            <a:ext cx="3276600" cy="32766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77" name="Text Box 38"/>
          <p:cNvSpPr txBox="1">
            <a:spLocks noChangeArrowheads="1"/>
          </p:cNvSpPr>
          <p:nvPr>
            <p:custDataLst>
              <p:tags r:id="rId16"/>
            </p:custDataLst>
          </p:nvPr>
        </p:nvSpPr>
        <p:spPr bwMode="auto">
          <a:xfrm>
            <a:off x="1295400" y="3276600"/>
            <a:ext cx="3276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ts val="800"/>
              </a:spcBef>
              <a:spcAft>
                <a:spcPct val="0"/>
              </a:spcAft>
              <a:buClrTx/>
              <a:buSzTx/>
              <a:buFontTx/>
              <a:buChar char="•"/>
            </a:pPr>
            <a:r>
              <a:rPr lang="fr-CA" altLang="en-US" sz="1700" dirty="0"/>
              <a:t>Épargne déductible du revenu</a:t>
            </a:r>
          </a:p>
          <a:p>
            <a:pPr>
              <a:spcBef>
                <a:spcPts val="800"/>
              </a:spcBef>
              <a:spcAft>
                <a:spcPct val="0"/>
              </a:spcAft>
              <a:buClrTx/>
              <a:buSzTx/>
              <a:buFontTx/>
              <a:buChar char="•"/>
            </a:pPr>
            <a:r>
              <a:rPr lang="fr-CA" altLang="en-US" sz="1700" dirty="0"/>
              <a:t>Revenus de placement à l'abri de l'impôt</a:t>
            </a:r>
          </a:p>
          <a:p>
            <a:pPr>
              <a:spcBef>
                <a:spcPts val="800"/>
              </a:spcBef>
              <a:spcAft>
                <a:spcPct val="0"/>
              </a:spcAft>
              <a:buClrTx/>
              <a:buSzTx/>
              <a:buFontTx/>
              <a:buChar char="•"/>
            </a:pPr>
            <a:r>
              <a:rPr lang="fr-CA" altLang="en-US" sz="1700" dirty="0"/>
              <a:t>Possibilité de cotiser jusqu'à concurrence du plafond de cotisation au REER</a:t>
            </a:r>
          </a:p>
          <a:p>
            <a:pPr>
              <a:spcBef>
                <a:spcPts val="800"/>
              </a:spcBef>
              <a:spcAft>
                <a:spcPct val="0"/>
              </a:spcAft>
              <a:buClrTx/>
              <a:buSzTx/>
              <a:buFontTx/>
              <a:buChar char="•"/>
            </a:pPr>
            <a:r>
              <a:rPr lang="fr-CA" altLang="en-US" sz="1700" dirty="0"/>
              <a:t>Les retraits sont assujettis à des retenues à la source</a:t>
            </a:r>
          </a:p>
          <a:p>
            <a:pPr>
              <a:spcBef>
                <a:spcPts val="800"/>
              </a:spcBef>
              <a:spcAft>
                <a:spcPct val="0"/>
              </a:spcAft>
              <a:buClrTx/>
              <a:buSzTx/>
              <a:buFontTx/>
              <a:buChar char="•"/>
            </a:pPr>
            <a:r>
              <a:rPr lang="fr-CA" altLang="en-US" sz="1700" dirty="0"/>
              <a:t>Idéal pour épargner en vue de la retraite</a:t>
            </a:r>
          </a:p>
        </p:txBody>
      </p:sp>
      <p:sp>
        <p:nvSpPr>
          <p:cNvPr id="15378" name="AutoShape 39"/>
          <p:cNvSpPr>
            <a:spLocks noChangeArrowheads="1"/>
          </p:cNvSpPr>
          <p:nvPr>
            <p:custDataLst>
              <p:tags r:id="rId17"/>
            </p:custDataLst>
          </p:nvPr>
        </p:nvSpPr>
        <p:spPr bwMode="auto">
          <a:xfrm>
            <a:off x="2057400" y="2286000"/>
            <a:ext cx="228600" cy="838200"/>
          </a:xfrm>
          <a:prstGeom prst="downArrow">
            <a:avLst>
              <a:gd name="adj1" fmla="val 50000"/>
              <a:gd name="adj2" fmla="val 91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5379" name="AutoShape 40"/>
          <p:cNvSpPr>
            <a:spLocks noChangeArrowheads="1"/>
          </p:cNvSpPr>
          <p:nvPr>
            <p:custDataLst>
              <p:tags r:id="rId18"/>
            </p:custDataLst>
          </p:nvPr>
        </p:nvSpPr>
        <p:spPr bwMode="auto">
          <a:xfrm>
            <a:off x="3429000" y="2286000"/>
            <a:ext cx="228600" cy="838200"/>
          </a:xfrm>
          <a:prstGeom prst="downArrow">
            <a:avLst>
              <a:gd name="adj1" fmla="val 50000"/>
              <a:gd name="adj2" fmla="val 91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6387"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6388"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6389" name="Rectangle 11"/>
          <p:cNvPicPr>
            <a:picLocks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6391" name="Rectangle 6"/>
          <p:cNvSpPr>
            <a:spLocks noGrp="1" noChangeArrowheads="1"/>
          </p:cNvSpPr>
          <p:nvPr>
            <p:ph type="title"/>
            <p:custDataLst>
              <p:tags r:id="rId6"/>
            </p:custDataLst>
          </p:nvPr>
        </p:nvSpPr>
        <p:spPr>
          <a:xfrm>
            <a:off x="381000" y="0"/>
            <a:ext cx="7772400" cy="1243013"/>
          </a:xfrm>
        </p:spPr>
        <p:txBody>
          <a:bodyPr/>
          <a:lstStyle/>
          <a:p>
            <a:pPr eaLnBrk="1" hangingPunct="1"/>
            <a:r>
              <a:rPr lang="fr-CA" altLang="en-US" sz="3600" b="1" dirty="0">
                <a:solidFill>
                  <a:srgbClr val="4D4A86"/>
                </a:solidFill>
              </a:rPr>
              <a:t>Frais </a:t>
            </a:r>
            <a:r>
              <a:rPr lang="fr-CA" altLang="en-US" sz="3600" dirty="0">
                <a:solidFill>
                  <a:schemeClr val="bg1"/>
                </a:solidFill>
              </a:rPr>
              <a:t>modiques</a:t>
            </a:r>
          </a:p>
        </p:txBody>
      </p:sp>
      <p:sp>
        <p:nvSpPr>
          <p:cNvPr id="16392" name="AutoShape 17"/>
          <p:cNvSpPr>
            <a:spLocks noChangeArrowheads="1"/>
          </p:cNvSpPr>
          <p:nvPr>
            <p:custDataLst>
              <p:tags r:id="rId7"/>
            </p:custDataLst>
          </p:nvPr>
        </p:nvSpPr>
        <p:spPr bwMode="auto">
          <a:xfrm>
            <a:off x="1447800" y="2286000"/>
            <a:ext cx="6858000" cy="852488"/>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6393" name="AutoShape 18"/>
          <p:cNvSpPr>
            <a:spLocks noChangeArrowheads="1"/>
          </p:cNvSpPr>
          <p:nvPr>
            <p:custDataLst>
              <p:tags r:id="rId8"/>
            </p:custDataLst>
          </p:nvPr>
        </p:nvSpPr>
        <p:spPr bwMode="auto">
          <a:xfrm>
            <a:off x="1447800" y="3429000"/>
            <a:ext cx="6858000" cy="852488"/>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6394" name="AutoShape 19"/>
          <p:cNvSpPr>
            <a:spLocks noChangeArrowheads="1"/>
          </p:cNvSpPr>
          <p:nvPr>
            <p:custDataLst>
              <p:tags r:id="rId9"/>
            </p:custDataLst>
          </p:nvPr>
        </p:nvSpPr>
        <p:spPr bwMode="auto">
          <a:xfrm>
            <a:off x="1447800" y="4648200"/>
            <a:ext cx="6859588" cy="852488"/>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6395" name="Rectangle 20"/>
          <p:cNvSpPr>
            <a:spLocks noChangeArrowheads="1"/>
          </p:cNvSpPr>
          <p:nvPr>
            <p:custDataLst>
              <p:tags r:id="rId10"/>
            </p:custDataLst>
          </p:nvPr>
        </p:nvSpPr>
        <p:spPr bwMode="auto">
          <a:xfrm>
            <a:off x="1447800" y="1828800"/>
            <a:ext cx="6705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684213" indent="-227013">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nSpc>
                <a:spcPct val="95000"/>
              </a:lnSpc>
              <a:spcAft>
                <a:spcPct val="70000"/>
              </a:spcAft>
            </a:pPr>
            <a:endParaRPr lang="fr-CA" altLang="en-US" sz="1800" dirty="0"/>
          </a:p>
          <a:p>
            <a:pPr>
              <a:lnSpc>
                <a:spcPct val="95000"/>
              </a:lnSpc>
              <a:spcAft>
                <a:spcPct val="70000"/>
              </a:spcAft>
              <a:buClr>
                <a:schemeClr val="accent2"/>
              </a:buClr>
            </a:pPr>
            <a:r>
              <a:rPr lang="fr-CA" altLang="en-US" sz="1800" dirty="0"/>
              <a:t>L'achat en bloc par l'entremise d'un régime collectif permet de réaliser des économies d'échelle sur les frais de gestion des fonds</a:t>
            </a:r>
            <a:br>
              <a:rPr lang="fr-CA" altLang="en-US" sz="1800" dirty="0"/>
            </a:br>
            <a:endParaRPr lang="fr-CA" altLang="en-US" sz="1800" dirty="0"/>
          </a:p>
          <a:p>
            <a:pPr>
              <a:spcAft>
                <a:spcPct val="70000"/>
              </a:spcAft>
              <a:buClr>
                <a:schemeClr val="accent2"/>
              </a:buClr>
            </a:pPr>
            <a:r>
              <a:rPr lang="fr-FR" altLang="en-US" sz="1800" dirty="0"/>
              <a:t>Des frais de gestion des fonds souvent inférieurs à ceux qui sont offerts aux épargnants individuels.</a:t>
            </a:r>
          </a:p>
          <a:p>
            <a:pPr>
              <a:spcAft>
                <a:spcPct val="70000"/>
              </a:spcAft>
              <a:buClr>
                <a:schemeClr val="accent2"/>
              </a:buClr>
            </a:pPr>
            <a:endParaRPr lang="fr-FR" altLang="en-US" sz="1800" dirty="0"/>
          </a:p>
          <a:p>
            <a:pPr>
              <a:spcAft>
                <a:spcPct val="70000"/>
              </a:spcAft>
              <a:buClr>
                <a:schemeClr val="accent2"/>
              </a:buClr>
            </a:pPr>
            <a:endParaRPr lang="fr-CA" altLang="en-US" sz="500" dirty="0"/>
          </a:p>
          <a:p>
            <a:pPr>
              <a:spcAft>
                <a:spcPct val="70000"/>
              </a:spcAft>
              <a:buClr>
                <a:schemeClr val="accent2"/>
              </a:buClr>
            </a:pPr>
            <a:r>
              <a:rPr lang="fr-CA" altLang="en-US" sz="1800" dirty="0"/>
              <a:t>L'épargne peut vraiment fructifier avec le temps </a:t>
            </a:r>
          </a:p>
          <a:p>
            <a:pPr>
              <a:spcAft>
                <a:spcPct val="70000"/>
              </a:spcAft>
            </a:pPr>
            <a:endParaRPr lang="fr-CA"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741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741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28" name="Rectangle 11"/>
          <p:cNvSpPr>
            <a:spLocks noChangeArrowheads="1"/>
          </p:cNvSpPr>
          <p:nvPr/>
        </p:nvSpPr>
        <p:spPr bwMode="auto">
          <a:xfrm>
            <a:off x="-18288" y="1371600"/>
            <a:ext cx="9162288" cy="5334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17417" name="Rectangle 6"/>
          <p:cNvSpPr>
            <a:spLocks noGrp="1" noChangeArrowheads="1"/>
          </p:cNvSpPr>
          <p:nvPr>
            <p:ph type="title"/>
          </p:nvPr>
        </p:nvSpPr>
        <p:spPr>
          <a:xfrm>
            <a:off x="381000" y="0"/>
            <a:ext cx="7772400" cy="1243013"/>
          </a:xfrm>
        </p:spPr>
        <p:txBody>
          <a:bodyPr/>
          <a:lstStyle/>
          <a:p>
            <a:pPr eaLnBrk="1" hangingPunct="1"/>
            <a:r>
              <a:rPr lang="fr-CA" altLang="en-US" sz="4000" b="1" dirty="0">
                <a:solidFill>
                  <a:srgbClr val="4D4A86"/>
                </a:solidFill>
              </a:rPr>
              <a:t>Frais </a:t>
            </a:r>
            <a:r>
              <a:rPr lang="fr-CA" altLang="en-US" sz="4000" dirty="0">
                <a:solidFill>
                  <a:schemeClr val="bg1"/>
                </a:solidFill>
              </a:rPr>
              <a:t>modiques </a:t>
            </a:r>
          </a:p>
        </p:txBody>
      </p:sp>
      <p:sp>
        <p:nvSpPr>
          <p:cNvPr id="17419" name="Text Box 24"/>
          <p:cNvSpPr txBox="1">
            <a:spLocks noChangeArrowheads="1"/>
          </p:cNvSpPr>
          <p:nvPr/>
        </p:nvSpPr>
        <p:spPr bwMode="auto">
          <a:xfrm>
            <a:off x="685800" y="1371600"/>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800" dirty="0">
                <a:solidFill>
                  <a:schemeClr val="bg1"/>
                </a:solidFill>
              </a:rPr>
              <a:t>Croissance d'un placement de 50 000 $ à un taux de 5,75 %</a:t>
            </a:r>
            <a:endParaRPr lang="fr-CA" altLang="en-US" sz="1400" dirty="0">
              <a:solidFill>
                <a:srgbClr val="000000"/>
              </a:solidFill>
            </a:endParaRPr>
          </a:p>
        </p:txBody>
      </p:sp>
      <p:graphicFrame>
        <p:nvGraphicFramePr>
          <p:cNvPr id="24" name="Chart 23"/>
          <p:cNvGraphicFramePr>
            <a:graphicFrameLocks noGrp="1"/>
          </p:cNvGraphicFramePr>
          <p:nvPr>
            <p:extLst>
              <p:ext uri="{D42A27DB-BD31-4B8C-83A1-F6EECF244321}">
                <p14:modId xmlns:p14="http://schemas.microsoft.com/office/powerpoint/2010/main" val="1131076290"/>
              </p:ext>
            </p:extLst>
          </p:nvPr>
        </p:nvGraphicFramePr>
        <p:xfrm>
          <a:off x="983673" y="1683110"/>
          <a:ext cx="7644788" cy="4265438"/>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3"/>
          <p:cNvGrpSpPr>
            <a:grpSpLocks/>
          </p:cNvGrpSpPr>
          <p:nvPr/>
        </p:nvGrpSpPr>
        <p:grpSpPr bwMode="auto">
          <a:xfrm>
            <a:off x="4856117" y="3093720"/>
            <a:ext cx="1629480" cy="228600"/>
            <a:chOff x="2688" y="1973"/>
            <a:chExt cx="1056" cy="144"/>
          </a:xfrm>
        </p:grpSpPr>
        <p:sp>
          <p:nvSpPr>
            <p:cNvPr id="26" name="AutoShape 24"/>
            <p:cNvSpPr>
              <a:spLocks noChangeArrowheads="1"/>
            </p:cNvSpPr>
            <p:nvPr/>
          </p:nvSpPr>
          <p:spPr bwMode="auto">
            <a:xfrm>
              <a:off x="2688" y="1973"/>
              <a:ext cx="1056" cy="144"/>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27"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900" dirty="0">
                  <a:solidFill>
                    <a:schemeClr val="bg1"/>
                  </a:solidFill>
                </a:rPr>
                <a:t>Frais de gestion de 1,70 %</a:t>
              </a:r>
            </a:p>
          </p:txBody>
        </p:sp>
      </p:grpSp>
      <p:grpSp>
        <p:nvGrpSpPr>
          <p:cNvPr id="29" name="Group 23"/>
          <p:cNvGrpSpPr>
            <a:grpSpLocks/>
          </p:cNvGrpSpPr>
          <p:nvPr/>
        </p:nvGrpSpPr>
        <p:grpSpPr bwMode="auto">
          <a:xfrm>
            <a:off x="6019800" y="4191000"/>
            <a:ext cx="1629480" cy="228600"/>
            <a:chOff x="2688" y="1973"/>
            <a:chExt cx="1056" cy="144"/>
          </a:xfrm>
        </p:grpSpPr>
        <p:sp>
          <p:nvSpPr>
            <p:cNvPr id="30" name="AutoShape 24"/>
            <p:cNvSpPr>
              <a:spLocks noChangeArrowheads="1"/>
            </p:cNvSpPr>
            <p:nvPr/>
          </p:nvSpPr>
          <p:spPr bwMode="auto">
            <a:xfrm>
              <a:off x="2688" y="1973"/>
              <a:ext cx="1056" cy="14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31"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900" dirty="0">
                  <a:solidFill>
                    <a:schemeClr val="bg1"/>
                  </a:solidFill>
                </a:rPr>
                <a:t>Frais de gestion de 2,20 %</a:t>
              </a:r>
            </a:p>
          </p:txBody>
        </p:sp>
      </p:grpSp>
      <p:grpSp>
        <p:nvGrpSpPr>
          <p:cNvPr id="16" name="Group 6"/>
          <p:cNvGrpSpPr>
            <a:grpSpLocks/>
          </p:cNvGrpSpPr>
          <p:nvPr/>
        </p:nvGrpSpPr>
        <p:grpSpPr bwMode="auto">
          <a:xfrm>
            <a:off x="6477000" y="5943600"/>
            <a:ext cx="2438400" cy="812800"/>
            <a:chOff x="288" y="3696"/>
            <a:chExt cx="1392" cy="480"/>
          </a:xfrm>
        </p:grpSpPr>
        <p:sp>
          <p:nvSpPr>
            <p:cNvPr id="17"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8" name="Picture 8" descr="my_savings™_F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079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35"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36"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8437" name="Rectangle 11"/>
          <p:cNvPicPr>
            <a:picLocks noChangeArrowheads="1"/>
          </p:cNvPicPr>
          <p:nvPr>
            <p:custDataLst>
              <p:tags r:id="rId4"/>
            </p:custDataLst>
          </p:nvPr>
        </p:nvPicPr>
        <p:blipFill>
          <a:blip r:embed="rId18">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39" name="Rectangle 6"/>
          <p:cNvSpPr>
            <a:spLocks noGrp="1" noChangeArrowheads="1"/>
          </p:cNvSpPr>
          <p:nvPr>
            <p:ph type="title"/>
            <p:custDataLst>
              <p:tags r:id="rId6"/>
            </p:custDataLst>
          </p:nvPr>
        </p:nvSpPr>
        <p:spPr>
          <a:xfrm>
            <a:off x="381000" y="0"/>
            <a:ext cx="8534400" cy="1243013"/>
          </a:xfrm>
        </p:spPr>
        <p:txBody>
          <a:bodyPr/>
          <a:lstStyle/>
          <a:p>
            <a:pPr eaLnBrk="1" hangingPunct="1"/>
            <a:r>
              <a:rPr lang="fr-CA" altLang="en-US" sz="3600" dirty="0">
                <a:solidFill>
                  <a:schemeClr val="bg1"/>
                </a:solidFill>
              </a:rPr>
              <a:t>Vaste gamme</a:t>
            </a:r>
            <a:br>
              <a:rPr lang="fr-CA" altLang="en-US" sz="3600" dirty="0">
                <a:solidFill>
                  <a:schemeClr val="bg1"/>
                </a:solidFill>
              </a:rPr>
            </a:br>
            <a:r>
              <a:rPr lang="fr-CA" altLang="en-US" sz="3600" dirty="0">
                <a:solidFill>
                  <a:schemeClr val="bg1"/>
                </a:solidFill>
              </a:rPr>
              <a:t>d'</a:t>
            </a:r>
            <a:r>
              <a:rPr lang="fr-CA" altLang="en-US" sz="3600" b="1" dirty="0">
                <a:solidFill>
                  <a:srgbClr val="4D4A86"/>
                </a:solidFill>
              </a:rPr>
              <a:t>options de placement</a:t>
            </a:r>
          </a:p>
        </p:txBody>
      </p:sp>
      <p:sp>
        <p:nvSpPr>
          <p:cNvPr id="18440" name="AutoShape 9"/>
          <p:cNvSpPr>
            <a:spLocks noChangeArrowheads="1"/>
          </p:cNvSpPr>
          <p:nvPr>
            <p:custDataLst>
              <p:tags r:id="rId7"/>
            </p:custDataLst>
          </p:nvPr>
        </p:nvSpPr>
        <p:spPr bwMode="auto">
          <a:xfrm>
            <a:off x="53340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41" name="AutoShape 10"/>
          <p:cNvSpPr>
            <a:spLocks noChangeArrowheads="1"/>
          </p:cNvSpPr>
          <p:nvPr>
            <p:custDataLst>
              <p:tags r:id="rId8"/>
            </p:custDataLst>
          </p:nvPr>
        </p:nvSpPr>
        <p:spPr bwMode="auto">
          <a:xfrm flipH="1">
            <a:off x="29718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42" name="Rectangle 11"/>
          <p:cNvSpPr>
            <a:spLocks noChangeArrowheads="1"/>
          </p:cNvSpPr>
          <p:nvPr>
            <p:custDataLst>
              <p:tags r:id="rId9"/>
            </p:custDataLst>
          </p:nvPr>
        </p:nvSpPr>
        <p:spPr bwMode="auto">
          <a:xfrm flipH="1">
            <a:off x="3962400" y="3048000"/>
            <a:ext cx="19050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43" name="AutoShape 12"/>
          <p:cNvSpPr>
            <a:spLocks noChangeArrowheads="1"/>
          </p:cNvSpPr>
          <p:nvPr>
            <p:custDataLst>
              <p:tags r:id="rId10"/>
            </p:custDataLst>
          </p:nvPr>
        </p:nvSpPr>
        <p:spPr bwMode="auto">
          <a:xfrm>
            <a:off x="3733800" y="2438400"/>
            <a:ext cx="2286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44" name="Text Box 13"/>
          <p:cNvSpPr txBox="1">
            <a:spLocks noChangeArrowheads="1"/>
          </p:cNvSpPr>
          <p:nvPr>
            <p:custDataLst>
              <p:tags r:id="rId11"/>
            </p:custDataLst>
          </p:nvPr>
        </p:nvSpPr>
        <p:spPr bwMode="auto">
          <a:xfrm>
            <a:off x="3810000" y="2438400"/>
            <a:ext cx="2133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lnSpc>
                <a:spcPct val="90000"/>
              </a:lnSpc>
              <a:spcBef>
                <a:spcPct val="50000"/>
              </a:spcBef>
              <a:spcAft>
                <a:spcPct val="0"/>
              </a:spcAft>
              <a:buClrTx/>
              <a:buSzTx/>
              <a:buFontTx/>
              <a:buNone/>
            </a:pPr>
            <a:r>
              <a:rPr lang="fr-CA" altLang="en-US" sz="1800" b="1"/>
              <a:t>Gestionnaires de placements réputés</a:t>
            </a:r>
          </a:p>
        </p:txBody>
      </p:sp>
      <p:sp>
        <p:nvSpPr>
          <p:cNvPr id="18445" name="AutoShape 14"/>
          <p:cNvSpPr>
            <a:spLocks noChangeArrowheads="1"/>
          </p:cNvSpPr>
          <p:nvPr>
            <p:custDataLst>
              <p:tags r:id="rId12"/>
            </p:custDataLst>
          </p:nvPr>
        </p:nvSpPr>
        <p:spPr bwMode="auto">
          <a:xfrm>
            <a:off x="5029200" y="4267200"/>
            <a:ext cx="3429000" cy="13716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46" name="Text Box 15"/>
          <p:cNvSpPr txBox="1">
            <a:spLocks noChangeArrowheads="1"/>
          </p:cNvSpPr>
          <p:nvPr>
            <p:custDataLst>
              <p:tags r:id="rId13"/>
            </p:custDataLst>
          </p:nvPr>
        </p:nvSpPr>
        <p:spPr bwMode="auto">
          <a:xfrm>
            <a:off x="5029200" y="4495800"/>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dirty="0"/>
              <a:t>Séries de portefeuilles préétablis OU option Constituez votre propre portefeuille</a:t>
            </a:r>
          </a:p>
        </p:txBody>
      </p:sp>
      <p:sp>
        <p:nvSpPr>
          <p:cNvPr id="18447" name="AutoShape 16"/>
          <p:cNvSpPr>
            <a:spLocks noChangeArrowheads="1"/>
          </p:cNvSpPr>
          <p:nvPr>
            <p:custDataLst>
              <p:tags r:id="rId14"/>
            </p:custDataLst>
          </p:nvPr>
        </p:nvSpPr>
        <p:spPr bwMode="auto">
          <a:xfrm>
            <a:off x="1295400" y="4267200"/>
            <a:ext cx="3429000" cy="13716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8448" name="Text Box 17"/>
          <p:cNvSpPr txBox="1">
            <a:spLocks noChangeArrowheads="1"/>
          </p:cNvSpPr>
          <p:nvPr>
            <p:custDataLst>
              <p:tags r:id="rId15"/>
            </p:custDataLst>
          </p:nvPr>
        </p:nvSpPr>
        <p:spPr bwMode="auto">
          <a:xfrm>
            <a:off x="1295400" y="43434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dirty="0"/>
              <a:t>Beaucoup de fonds sont offerts exclusivement aux participants  des régimes collectifs de la Financière Sun Life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9459"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9460"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9461" name="Rectangle 11"/>
          <p:cNvPicPr>
            <a:picLocks noChangeArrowheads="1"/>
          </p:cNvPicPr>
          <p:nvPr>
            <p:custDataLst>
              <p:tags r:id="rId4"/>
            </p:custDataLst>
          </p:nvPr>
        </p:nvPicPr>
        <p:blipFill>
          <a:blip r:embed="rId21">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9463" name="Rectangle 6"/>
          <p:cNvSpPr>
            <a:spLocks noGrp="1" noChangeArrowheads="1"/>
          </p:cNvSpPr>
          <p:nvPr>
            <p:ph type="title"/>
            <p:custDataLst>
              <p:tags r:id="rId6"/>
            </p:custDataLst>
          </p:nvPr>
        </p:nvSpPr>
        <p:spPr>
          <a:xfrm>
            <a:off x="381000" y="0"/>
            <a:ext cx="7772400" cy="1243013"/>
          </a:xfrm>
        </p:spPr>
        <p:txBody>
          <a:bodyPr/>
          <a:lstStyle/>
          <a:p>
            <a:pPr eaLnBrk="1" hangingPunct="1"/>
            <a:r>
              <a:rPr lang="fr-CA" altLang="en-US" sz="3600" dirty="0">
                <a:solidFill>
                  <a:schemeClr val="bg1"/>
                </a:solidFill>
              </a:rPr>
              <a:t>Vaste gamme</a:t>
            </a:r>
            <a:br>
              <a:rPr lang="fr-CA" altLang="en-US" sz="3600" dirty="0">
                <a:solidFill>
                  <a:schemeClr val="bg1"/>
                </a:solidFill>
              </a:rPr>
            </a:br>
            <a:r>
              <a:rPr lang="fr-CA" altLang="en-US" sz="3600" dirty="0">
                <a:solidFill>
                  <a:schemeClr val="bg1"/>
                </a:solidFill>
              </a:rPr>
              <a:t>d'</a:t>
            </a:r>
            <a:r>
              <a:rPr lang="fr-CA" altLang="en-US" sz="3600" b="1" dirty="0">
                <a:solidFill>
                  <a:srgbClr val="4D4A86"/>
                </a:solidFill>
              </a:rPr>
              <a:t>options de placement</a:t>
            </a:r>
          </a:p>
        </p:txBody>
      </p:sp>
      <p:sp>
        <p:nvSpPr>
          <p:cNvPr id="19464" name="AutoShape 28"/>
          <p:cNvSpPr>
            <a:spLocks noChangeArrowheads="1"/>
          </p:cNvSpPr>
          <p:nvPr>
            <p:custDataLst>
              <p:tags r:id="rId7"/>
            </p:custDataLst>
          </p:nvPr>
        </p:nvSpPr>
        <p:spPr bwMode="auto">
          <a:xfrm>
            <a:off x="5334000" y="1935163"/>
            <a:ext cx="2819400" cy="1112837"/>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9465" name="Text Box 29"/>
          <p:cNvSpPr txBox="1">
            <a:spLocks noChangeArrowheads="1"/>
          </p:cNvSpPr>
          <p:nvPr>
            <p:custDataLst>
              <p:tags r:id="rId8"/>
            </p:custDataLst>
          </p:nvPr>
        </p:nvSpPr>
        <p:spPr bwMode="auto">
          <a:xfrm>
            <a:off x="5334000" y="1981200"/>
            <a:ext cx="281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2000" b="1"/>
              <a:t>Solutions «portefeuille préétabli» exclusives</a:t>
            </a:r>
          </a:p>
        </p:txBody>
      </p:sp>
      <p:sp>
        <p:nvSpPr>
          <p:cNvPr id="19466" name="AutoShape 30"/>
          <p:cNvSpPr>
            <a:spLocks noChangeArrowheads="1"/>
          </p:cNvSpPr>
          <p:nvPr>
            <p:custDataLst>
              <p:tags r:id="rId9"/>
            </p:custDataLst>
          </p:nvPr>
        </p:nvSpPr>
        <p:spPr bwMode="auto">
          <a:xfrm>
            <a:off x="1524000" y="3721100"/>
            <a:ext cx="2819400" cy="28194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9467" name="Text Box 31"/>
          <p:cNvSpPr txBox="1">
            <a:spLocks noChangeArrowheads="1"/>
          </p:cNvSpPr>
          <p:nvPr>
            <p:custDataLst>
              <p:tags r:id="rId10"/>
            </p:custDataLst>
          </p:nvPr>
        </p:nvSpPr>
        <p:spPr bwMode="auto">
          <a:xfrm>
            <a:off x="1676400" y="3733800"/>
            <a:ext cx="2667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fr-CA" altLang="en-US" sz="1800" dirty="0"/>
              <a:t>CIQG</a:t>
            </a:r>
          </a:p>
          <a:p>
            <a:pPr>
              <a:spcAft>
                <a:spcPct val="0"/>
              </a:spcAft>
              <a:buClrTx/>
              <a:buSzTx/>
              <a:buFontTx/>
              <a:buChar char="•"/>
            </a:pPr>
            <a:r>
              <a:rPr lang="fr-CA" altLang="en-US" sz="1800" dirty="0"/>
              <a:t>Fonds garantis</a:t>
            </a:r>
          </a:p>
          <a:p>
            <a:pPr>
              <a:spcAft>
                <a:spcPct val="0"/>
              </a:spcAft>
              <a:buClrTx/>
              <a:buSzTx/>
              <a:buFontTx/>
              <a:buNone/>
            </a:pPr>
            <a:r>
              <a:rPr lang="fr-CA" altLang="en-US" sz="1800" dirty="0"/>
              <a:t>(1 an, 3 ans, et 5 ans)</a:t>
            </a:r>
          </a:p>
          <a:p>
            <a:pPr>
              <a:spcAft>
                <a:spcPct val="0"/>
              </a:spcAft>
              <a:buClrTx/>
              <a:buSzTx/>
              <a:buFontTx/>
              <a:buChar char="•"/>
            </a:pPr>
            <a:r>
              <a:rPr lang="fr-CA" altLang="en-US" sz="1800" dirty="0"/>
              <a:t>Titres à revenu fixe</a:t>
            </a:r>
          </a:p>
          <a:p>
            <a:pPr>
              <a:spcAft>
                <a:spcPct val="0"/>
              </a:spcAft>
              <a:buClrTx/>
              <a:buSzTx/>
              <a:buFontTx/>
              <a:buChar char="•"/>
            </a:pPr>
            <a:r>
              <a:rPr lang="fr-CA" altLang="en-US" sz="1800" dirty="0"/>
              <a:t> Actions canadiennes</a:t>
            </a:r>
          </a:p>
          <a:p>
            <a:pPr>
              <a:spcAft>
                <a:spcPct val="0"/>
              </a:spcAft>
              <a:buClrTx/>
              <a:buSzTx/>
              <a:buFontTx/>
              <a:buChar char="•"/>
            </a:pPr>
            <a:r>
              <a:rPr lang="fr-CA" altLang="en-US" sz="1800" dirty="0"/>
              <a:t> Actions américaines </a:t>
            </a:r>
          </a:p>
          <a:p>
            <a:pPr>
              <a:spcAft>
                <a:spcPct val="0"/>
              </a:spcAft>
              <a:buClrTx/>
              <a:buSzTx/>
              <a:buFontTx/>
              <a:buChar char="•"/>
            </a:pPr>
            <a:r>
              <a:rPr lang="fr-CA" altLang="en-US" sz="1800" dirty="0"/>
              <a:t> Actions internationales</a:t>
            </a:r>
          </a:p>
          <a:p>
            <a:pPr>
              <a:spcAft>
                <a:spcPct val="0"/>
              </a:spcAft>
              <a:buClrTx/>
              <a:buSzTx/>
              <a:buFontTx/>
              <a:buChar char="•"/>
            </a:pPr>
            <a:r>
              <a:rPr lang="fr-CA" altLang="en-US" sz="1800" dirty="0"/>
              <a:t> Actions mondiales</a:t>
            </a:r>
          </a:p>
          <a:p>
            <a:pPr>
              <a:spcAft>
                <a:spcPct val="0"/>
              </a:spcAft>
              <a:buClrTx/>
              <a:buSzTx/>
              <a:buFontTx/>
              <a:buChar char="•"/>
            </a:pPr>
            <a:r>
              <a:rPr lang="en-CA" sz="1800" dirty="0"/>
              <a:t> Fonds </a:t>
            </a:r>
            <a:r>
              <a:rPr lang="en-CA" sz="1800" dirty="0" err="1"/>
              <a:t>d’actifs</a:t>
            </a:r>
            <a:r>
              <a:rPr lang="en-CA" sz="1800" dirty="0"/>
              <a:t> </a:t>
            </a:r>
            <a:r>
              <a:rPr lang="en-CA" sz="1800" dirty="0" err="1"/>
              <a:t>réels</a:t>
            </a:r>
            <a:endParaRPr lang="fr-CA" altLang="en-US" sz="1800" dirty="0"/>
          </a:p>
        </p:txBody>
      </p:sp>
      <p:sp>
        <p:nvSpPr>
          <p:cNvPr id="19468" name="AutoShape 32"/>
          <p:cNvSpPr>
            <a:spLocks noChangeArrowheads="1"/>
          </p:cNvSpPr>
          <p:nvPr>
            <p:custDataLst>
              <p:tags r:id="rId11"/>
            </p:custDataLst>
          </p:nvPr>
        </p:nvSpPr>
        <p:spPr bwMode="auto">
          <a:xfrm>
            <a:off x="2057400" y="2895600"/>
            <a:ext cx="304800" cy="838200"/>
          </a:xfrm>
          <a:prstGeom prst="downArrow">
            <a:avLst>
              <a:gd name="adj1" fmla="val 50000"/>
              <a:gd name="adj2" fmla="val 68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9469" name="AutoShape 33"/>
          <p:cNvSpPr>
            <a:spLocks noChangeArrowheads="1"/>
          </p:cNvSpPr>
          <p:nvPr>
            <p:custDataLst>
              <p:tags r:id="rId12"/>
            </p:custDataLst>
          </p:nvPr>
        </p:nvSpPr>
        <p:spPr bwMode="auto">
          <a:xfrm>
            <a:off x="3505200" y="2895600"/>
            <a:ext cx="304800" cy="838200"/>
          </a:xfrm>
          <a:prstGeom prst="downArrow">
            <a:avLst>
              <a:gd name="adj1" fmla="val 50000"/>
              <a:gd name="adj2" fmla="val 68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9470" name="AutoShape 34"/>
          <p:cNvSpPr>
            <a:spLocks noChangeArrowheads="1"/>
          </p:cNvSpPr>
          <p:nvPr>
            <p:custDataLst>
              <p:tags r:id="rId13"/>
            </p:custDataLst>
          </p:nvPr>
        </p:nvSpPr>
        <p:spPr bwMode="auto">
          <a:xfrm>
            <a:off x="1295400" y="1828800"/>
            <a:ext cx="3276600" cy="1371600"/>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0000"/>
              </a:lnSpc>
              <a:buFont typeface="Times" pitchFamily="18" charset="0"/>
              <a:buNone/>
            </a:pPr>
            <a:endParaRPr lang="fr-CA" altLang="en-US" sz="2000"/>
          </a:p>
          <a:p>
            <a:pPr algn="ctr" eaLnBrk="1" hangingPunct="1">
              <a:lnSpc>
                <a:spcPct val="90000"/>
              </a:lnSpc>
              <a:buFont typeface="Times" pitchFamily="18" charset="0"/>
              <a:buNone/>
            </a:pPr>
            <a:endParaRPr lang="fr-CA" altLang="en-US"/>
          </a:p>
          <a:p>
            <a:pPr algn="ctr">
              <a:spcAft>
                <a:spcPct val="0"/>
              </a:spcAft>
              <a:buClrTx/>
              <a:buSzTx/>
              <a:buFontTx/>
              <a:buNone/>
            </a:pPr>
            <a:endParaRPr lang="fr-CA" altLang="en-US"/>
          </a:p>
        </p:txBody>
      </p:sp>
      <p:sp>
        <p:nvSpPr>
          <p:cNvPr id="19471" name="Text Box 35"/>
          <p:cNvSpPr txBox="1">
            <a:spLocks noChangeArrowheads="1"/>
          </p:cNvSpPr>
          <p:nvPr>
            <p:custDataLst>
              <p:tags r:id="rId14"/>
            </p:custDataLst>
          </p:nvPr>
        </p:nvSpPr>
        <p:spPr bwMode="auto">
          <a:xfrm>
            <a:off x="1524000" y="1828800"/>
            <a:ext cx="2819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2000" b="1" dirty="0"/>
              <a:t>Choisissez votre portefeuille à partir des catégories d'actif suivantes :</a:t>
            </a:r>
          </a:p>
        </p:txBody>
      </p:sp>
      <p:sp>
        <p:nvSpPr>
          <p:cNvPr id="19472" name="AutoShape 36"/>
          <p:cNvSpPr>
            <a:spLocks noChangeArrowheads="1"/>
          </p:cNvSpPr>
          <p:nvPr>
            <p:custDataLst>
              <p:tags r:id="rId15"/>
            </p:custDataLst>
          </p:nvPr>
        </p:nvSpPr>
        <p:spPr bwMode="auto">
          <a:xfrm>
            <a:off x="4953000" y="3962400"/>
            <a:ext cx="3657600" cy="898525"/>
          </a:xfrm>
          <a:prstGeom prst="flowChartAlternateProcess">
            <a:avLst/>
          </a:prstGeom>
          <a:solidFill>
            <a:srgbClr val="FECD44"/>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9473" name="Text Box 37"/>
          <p:cNvSpPr txBox="1">
            <a:spLocks noChangeArrowheads="1"/>
          </p:cNvSpPr>
          <p:nvPr>
            <p:custDataLst>
              <p:tags r:id="rId16"/>
            </p:custDataLst>
          </p:nvPr>
        </p:nvSpPr>
        <p:spPr bwMode="auto">
          <a:xfrm>
            <a:off x="4953000" y="4116388"/>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fr-CA" altLang="en-US" sz="1800" dirty="0"/>
              <a:t> Fonds Granite axés sur une date</a:t>
            </a:r>
          </a:p>
          <a:p>
            <a:pPr>
              <a:spcAft>
                <a:spcPct val="0"/>
              </a:spcAft>
              <a:buClrTx/>
              <a:buSzTx/>
              <a:buNone/>
            </a:pPr>
            <a:r>
              <a:rPr lang="fr-CA" altLang="en-US" sz="1800" dirty="0"/>
              <a:t>  d'échéance</a:t>
            </a:r>
          </a:p>
          <a:p>
            <a:pPr marL="0" indent="0">
              <a:spcAft>
                <a:spcPct val="0"/>
              </a:spcAft>
              <a:buClrTx/>
              <a:buSzTx/>
              <a:buNone/>
            </a:pPr>
            <a:endParaRPr lang="fr-CA" altLang="en-US" sz="1800" dirty="0"/>
          </a:p>
          <a:p>
            <a:pPr>
              <a:spcAft>
                <a:spcPct val="0"/>
              </a:spcAft>
              <a:buClrTx/>
              <a:buSzTx/>
              <a:buFontTx/>
              <a:buChar char="•"/>
            </a:pPr>
            <a:endParaRPr lang="fr-CA" altLang="en-US" sz="1800" dirty="0"/>
          </a:p>
        </p:txBody>
      </p:sp>
      <p:sp>
        <p:nvSpPr>
          <p:cNvPr id="19474" name="AutoShape 38"/>
          <p:cNvSpPr>
            <a:spLocks noChangeArrowheads="1"/>
          </p:cNvSpPr>
          <p:nvPr>
            <p:custDataLst>
              <p:tags r:id="rId17"/>
            </p:custDataLst>
          </p:nvPr>
        </p:nvSpPr>
        <p:spPr bwMode="auto">
          <a:xfrm>
            <a:off x="5943600" y="3048000"/>
            <a:ext cx="276225" cy="898525"/>
          </a:xfrm>
          <a:prstGeom prst="downArrow">
            <a:avLst>
              <a:gd name="adj1" fmla="val 50000"/>
              <a:gd name="adj2" fmla="val 8132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
        <p:nvSpPr>
          <p:cNvPr id="19475" name="AutoShape 39"/>
          <p:cNvSpPr>
            <a:spLocks noChangeArrowheads="1"/>
          </p:cNvSpPr>
          <p:nvPr>
            <p:custDataLst>
              <p:tags r:id="rId18"/>
            </p:custDataLst>
          </p:nvPr>
        </p:nvSpPr>
        <p:spPr bwMode="auto">
          <a:xfrm>
            <a:off x="7467600" y="3048000"/>
            <a:ext cx="276225" cy="898525"/>
          </a:xfrm>
          <a:prstGeom prst="downArrow">
            <a:avLst>
              <a:gd name="adj1" fmla="val 50000"/>
              <a:gd name="adj2" fmla="val 8132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CA"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3555"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3556"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23557" name="Rectangle 11"/>
          <p:cNvPicPr>
            <a:picLocks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3559" name="Rectangle 2"/>
          <p:cNvSpPr>
            <a:spLocks noChangeArrowheads="1"/>
          </p:cNvSpPr>
          <p:nvPr>
            <p:custDataLst>
              <p:tags r:id="rId6"/>
            </p:custDataLst>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3560" name="Rectangle 6"/>
          <p:cNvSpPr>
            <a:spLocks noGrp="1" noChangeArrowheads="1"/>
          </p:cNvSpPr>
          <p:nvPr>
            <p:ph type="title"/>
            <p:custDataLst>
              <p:tags r:id="rId7"/>
            </p:custDataLst>
          </p:nvPr>
        </p:nvSpPr>
        <p:spPr>
          <a:xfrm>
            <a:off x="381000" y="204788"/>
            <a:ext cx="7772400" cy="1243012"/>
          </a:xfrm>
        </p:spPr>
        <p:txBody>
          <a:bodyPr/>
          <a:lstStyle/>
          <a:p>
            <a:pPr eaLnBrk="1" hangingPunct="1"/>
            <a:r>
              <a:rPr lang="fr-CA" altLang="en-US" sz="4400" b="1" dirty="0">
                <a:solidFill>
                  <a:srgbClr val="4D4A86"/>
                </a:solidFill>
              </a:rPr>
              <a:t>Fonds Granite</a:t>
            </a:r>
            <a:r>
              <a:rPr lang="fr-CA" altLang="en-US" sz="4000" b="1" baseline="30000" dirty="0">
                <a:solidFill>
                  <a:srgbClr val="4D4A86"/>
                </a:solidFill>
              </a:rPr>
              <a:t>MD</a:t>
            </a:r>
            <a:r>
              <a:rPr lang="fr-CA" altLang="en-US" sz="4000" baseline="30000" dirty="0">
                <a:solidFill>
                  <a:schemeClr val="bg1"/>
                </a:solidFill>
              </a:rPr>
              <a:t> - </a:t>
            </a:r>
            <a:r>
              <a:rPr lang="fr-CA" altLang="en-US" sz="4400" dirty="0">
                <a:solidFill>
                  <a:schemeClr val="bg1"/>
                </a:solidFill>
              </a:rPr>
              <a:t>axés sur une date d'échéance </a:t>
            </a:r>
            <a:endParaRPr lang="fr-CA" altLang="en-US" sz="4000" i="1" baseline="30000" dirty="0">
              <a:solidFill>
                <a:schemeClr val="bg1"/>
              </a:solidFill>
            </a:endParaRPr>
          </a:p>
        </p:txBody>
      </p:sp>
      <p:sp>
        <p:nvSpPr>
          <p:cNvPr id="131080" name="Rectangle 8"/>
          <p:cNvSpPr>
            <a:spLocks noGrp="1" noChangeArrowheads="1"/>
          </p:cNvSpPr>
          <p:nvPr>
            <p:ph type="body" idx="1"/>
            <p:custDataLst>
              <p:tags r:id="rId8"/>
            </p:custDataLst>
          </p:nvPr>
        </p:nvSpPr>
        <p:spPr>
          <a:xfrm>
            <a:off x="4191000" y="1752600"/>
            <a:ext cx="4648200" cy="4419600"/>
          </a:xfrm>
          <a:noFill/>
        </p:spPr>
        <p:txBody>
          <a:bodyPr/>
          <a:lstStyle/>
          <a:p>
            <a:pPr marL="0" indent="0" eaLnBrk="1" hangingPunct="1">
              <a:buFont typeface="Times" pitchFamily="18" charset="0"/>
              <a:buNone/>
              <a:tabLst>
                <a:tab pos="190500" algn="l"/>
              </a:tabLst>
            </a:pPr>
            <a:r>
              <a:rPr lang="fr-CA" altLang="en-US" b="1" dirty="0"/>
              <a:t>Quand le participant a-t-il besoin</a:t>
            </a:r>
            <a:br>
              <a:rPr lang="fr-CA" altLang="en-US" b="1" dirty="0"/>
            </a:br>
            <a:r>
              <a:rPr lang="fr-CA" altLang="en-US" b="1" dirty="0"/>
              <a:t>de son argent?</a:t>
            </a:r>
            <a:r>
              <a:rPr lang="fr-CA" altLang="en-US" dirty="0"/>
              <a:t> </a:t>
            </a:r>
          </a:p>
          <a:p>
            <a:pPr marL="0" indent="0" eaLnBrk="1" hangingPunct="1">
              <a:buClr>
                <a:schemeClr val="accent2"/>
              </a:buClr>
              <a:tabLst>
                <a:tab pos="190500" algn="l"/>
              </a:tabLst>
            </a:pPr>
            <a:r>
              <a:rPr lang="fr-CA" altLang="en-US" dirty="0"/>
              <a:t>	Solutions préétablies – la répartition</a:t>
            </a:r>
            <a:br>
              <a:rPr lang="fr-CA" altLang="en-US" dirty="0"/>
            </a:br>
            <a:r>
              <a:rPr lang="fr-CA" altLang="en-US" dirty="0"/>
              <a:t>	du fonds est rééquilibrée au fil du temps. </a:t>
            </a:r>
          </a:p>
          <a:p>
            <a:pPr marL="0" indent="0" eaLnBrk="1" hangingPunct="1">
              <a:buClr>
                <a:schemeClr val="accent2"/>
              </a:buClr>
              <a:tabLst>
                <a:tab pos="190500" algn="l"/>
              </a:tabLst>
            </a:pPr>
            <a:r>
              <a:rPr lang="fr-CA" altLang="en-US" dirty="0"/>
              <a:t>	Solution multigestionnaire</a:t>
            </a:r>
          </a:p>
          <a:p>
            <a:pPr marL="0" indent="0" eaLnBrk="1" hangingPunct="1">
              <a:buClr>
                <a:schemeClr val="accent2"/>
              </a:buClr>
              <a:tabLst>
                <a:tab pos="190500" algn="l"/>
              </a:tabLst>
            </a:pPr>
            <a:r>
              <a:rPr lang="fr-CA" altLang="en-US" dirty="0"/>
              <a:t>	Frais</a:t>
            </a:r>
          </a:p>
          <a:p>
            <a:pPr marL="0" indent="0" eaLnBrk="1" hangingPunct="1">
              <a:buClr>
                <a:schemeClr val="accent2"/>
              </a:buClr>
              <a:tabLst>
                <a:tab pos="190500" algn="l"/>
              </a:tabLst>
            </a:pPr>
            <a:r>
              <a:rPr lang="fr-CA" altLang="en-US" dirty="0"/>
              <a:t>	Les gestionnaires sélectionnés :</a:t>
            </a:r>
          </a:p>
          <a:p>
            <a:pPr marL="819150" lvl="1" indent="-342900" eaLnBrk="1" hangingPunct="1">
              <a:buClr>
                <a:schemeClr val="accent2"/>
              </a:buClr>
              <a:buFont typeface="Wingdings" pitchFamily="2" charset="2"/>
              <a:buChar char="Ø"/>
              <a:tabLst>
                <a:tab pos="190500" algn="l"/>
              </a:tabLst>
            </a:pPr>
            <a:r>
              <a:rPr lang="fr-CA" altLang="en-US" sz="1600" dirty="0"/>
              <a:t>affichent un rendement supérieur à long terme;</a:t>
            </a:r>
          </a:p>
          <a:p>
            <a:pPr marL="819150" lvl="1" indent="-342900" eaLnBrk="1" hangingPunct="1">
              <a:buClr>
                <a:schemeClr val="accent2"/>
              </a:buClr>
              <a:buFont typeface="Wingdings" pitchFamily="2" charset="2"/>
              <a:buChar char="Ø"/>
              <a:tabLst>
                <a:tab pos="190500" algn="l"/>
              </a:tabLst>
            </a:pPr>
            <a:r>
              <a:rPr lang="fr-CA" altLang="en-US" sz="1600" dirty="0"/>
              <a:t>ont des compétences reconnues en ce qui touche leur catégorie d'actif ou leur style de placement.</a:t>
            </a:r>
          </a:p>
        </p:txBody>
      </p:sp>
      <p:pic>
        <p:nvPicPr>
          <p:cNvPr id="23562" name="Picture 10" descr="granitetargetdatesponsor"/>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0" y="1524000"/>
            <a:ext cx="39687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31080">
                                            <p:txEl>
                                              <p:pRg st="0" end="0"/>
                                            </p:txEl>
                                          </p:spTgt>
                                        </p:tgtEl>
                                        <p:attrNameLst>
                                          <p:attrName>style.visibility</p:attrName>
                                        </p:attrNameLst>
                                      </p:cBhvr>
                                      <p:to>
                                        <p:strVal val="visible"/>
                                      </p:to>
                                    </p:set>
                                    <p:anim calcmode="lin" valueType="num">
                                      <p:cBhvr additive="base">
                                        <p:cTn id="7" dur="500" fill="hold"/>
                                        <p:tgtEl>
                                          <p:spTgt spid="13108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10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31080">
                                            <p:txEl>
                                              <p:pRg st="1" end="1"/>
                                            </p:txEl>
                                          </p:spTgt>
                                        </p:tgtEl>
                                        <p:attrNameLst>
                                          <p:attrName>style.visibility</p:attrName>
                                        </p:attrNameLst>
                                      </p:cBhvr>
                                      <p:to>
                                        <p:strVal val="visible"/>
                                      </p:to>
                                    </p:set>
                                    <p:anim calcmode="lin" valueType="num">
                                      <p:cBhvr additive="base">
                                        <p:cTn id="13" dur="500" fill="hold"/>
                                        <p:tgtEl>
                                          <p:spTgt spid="13108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10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31080">
                                            <p:txEl>
                                              <p:pRg st="2" end="2"/>
                                            </p:txEl>
                                          </p:spTgt>
                                        </p:tgtEl>
                                        <p:attrNameLst>
                                          <p:attrName>style.visibility</p:attrName>
                                        </p:attrNameLst>
                                      </p:cBhvr>
                                      <p:to>
                                        <p:strVal val="visible"/>
                                      </p:to>
                                    </p:set>
                                    <p:anim calcmode="lin" valueType="num">
                                      <p:cBhvr additive="base">
                                        <p:cTn id="19" dur="500" fill="hold"/>
                                        <p:tgtEl>
                                          <p:spTgt spid="13108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10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fill="hold" grpId="0" nodeType="clickEffect">
                                  <p:stCondLst>
                                    <p:cond delay="0"/>
                                  </p:stCondLst>
                                  <p:childTnLst>
                                    <p:set>
                                      <p:cBhvr>
                                        <p:cTn id="24" dur="1" fill="hold">
                                          <p:stCondLst>
                                            <p:cond delay="0"/>
                                          </p:stCondLst>
                                        </p:cTn>
                                        <p:tgtEl>
                                          <p:spTgt spid="131080">
                                            <p:txEl>
                                              <p:pRg st="3" end="3"/>
                                            </p:txEl>
                                          </p:spTgt>
                                        </p:tgtEl>
                                        <p:attrNameLst>
                                          <p:attrName>style.visibility</p:attrName>
                                        </p:attrNameLst>
                                      </p:cBhvr>
                                      <p:to>
                                        <p:strVal val="visible"/>
                                      </p:to>
                                    </p:set>
                                    <p:anim calcmode="lin" valueType="num">
                                      <p:cBhvr additive="base">
                                        <p:cTn id="25" dur="500" fill="hold"/>
                                        <p:tgtEl>
                                          <p:spTgt spid="13108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10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fill="hold" grpId="0" nodeType="clickEffect">
                                  <p:stCondLst>
                                    <p:cond delay="0"/>
                                  </p:stCondLst>
                                  <p:childTnLst>
                                    <p:set>
                                      <p:cBhvr>
                                        <p:cTn id="30" dur="1" fill="hold">
                                          <p:stCondLst>
                                            <p:cond delay="0"/>
                                          </p:stCondLst>
                                        </p:cTn>
                                        <p:tgtEl>
                                          <p:spTgt spid="131080">
                                            <p:txEl>
                                              <p:pRg st="4" end="4"/>
                                            </p:txEl>
                                          </p:spTgt>
                                        </p:tgtEl>
                                        <p:attrNameLst>
                                          <p:attrName>style.visibility</p:attrName>
                                        </p:attrNameLst>
                                      </p:cBhvr>
                                      <p:to>
                                        <p:strVal val="visible"/>
                                      </p:to>
                                    </p:set>
                                    <p:anim calcmode="lin" valueType="num">
                                      <p:cBhvr additive="base">
                                        <p:cTn id="31" dur="500" fill="hold"/>
                                        <p:tgtEl>
                                          <p:spTgt spid="13108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1080">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accel="50000" fill="hold" grpId="0" nodeType="withEffect">
                                  <p:stCondLst>
                                    <p:cond delay="0"/>
                                  </p:stCondLst>
                                  <p:childTnLst>
                                    <p:set>
                                      <p:cBhvr>
                                        <p:cTn id="34" dur="1" fill="hold">
                                          <p:stCondLst>
                                            <p:cond delay="0"/>
                                          </p:stCondLst>
                                        </p:cTn>
                                        <p:tgtEl>
                                          <p:spTgt spid="131080">
                                            <p:txEl>
                                              <p:pRg st="5" end="5"/>
                                            </p:txEl>
                                          </p:spTgt>
                                        </p:tgtEl>
                                        <p:attrNameLst>
                                          <p:attrName>style.visibility</p:attrName>
                                        </p:attrNameLst>
                                      </p:cBhvr>
                                      <p:to>
                                        <p:strVal val="visible"/>
                                      </p:to>
                                    </p:set>
                                    <p:anim calcmode="lin" valueType="num">
                                      <p:cBhvr additive="base">
                                        <p:cTn id="35" dur="500" fill="hold"/>
                                        <p:tgtEl>
                                          <p:spTgt spid="131080">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31080">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accel="50000" fill="hold" grpId="0" nodeType="withEffect">
                                  <p:stCondLst>
                                    <p:cond delay="0"/>
                                  </p:stCondLst>
                                  <p:childTnLst>
                                    <p:set>
                                      <p:cBhvr>
                                        <p:cTn id="38" dur="1" fill="hold">
                                          <p:stCondLst>
                                            <p:cond delay="0"/>
                                          </p:stCondLst>
                                        </p:cTn>
                                        <p:tgtEl>
                                          <p:spTgt spid="131080">
                                            <p:txEl>
                                              <p:pRg st="6" end="6"/>
                                            </p:txEl>
                                          </p:spTgt>
                                        </p:tgtEl>
                                        <p:attrNameLst>
                                          <p:attrName>style.visibility</p:attrName>
                                        </p:attrNameLst>
                                      </p:cBhvr>
                                      <p:to>
                                        <p:strVal val="visible"/>
                                      </p:to>
                                    </p:set>
                                    <p:anim calcmode="lin" valueType="num">
                                      <p:cBhvr additive="base">
                                        <p:cTn id="39" dur="500" fill="hold"/>
                                        <p:tgtEl>
                                          <p:spTgt spid="131080">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3108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custDataLst>
              <p:tags r:id="rId1"/>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24579" name="Rectangle 3"/>
          <p:cNvPicPr>
            <a:picLocks noChangeArrowheads="1"/>
          </p:cNvPicPr>
          <p:nvPr>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black">
          <a:xfrm>
            <a:off x="-6350" y="2206625"/>
            <a:ext cx="9156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custDataLst>
              <p:tags r:id="rId3"/>
            </p:custDataLst>
          </p:nvPr>
        </p:nvSpPr>
        <p:spPr bwMode="auto">
          <a:xfrm>
            <a:off x="0" y="22098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fr-CA" altLang="en-US">
              <a:solidFill>
                <a:srgbClr val="720829"/>
              </a:solidFill>
            </a:endParaRPr>
          </a:p>
        </p:txBody>
      </p:sp>
      <p:sp>
        <p:nvSpPr>
          <p:cNvPr id="133124" name="Rectangle 4"/>
          <p:cNvSpPr>
            <a:spLocks noChangeArrowheads="1"/>
          </p:cNvSpPr>
          <p:nvPr>
            <p:custDataLst>
              <p:tags r:id="rId4"/>
            </p:custDataLst>
          </p:nvPr>
        </p:nvSpPr>
        <p:spPr bwMode="auto">
          <a:xfrm>
            <a:off x="0" y="2286000"/>
            <a:ext cx="624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5000"/>
              </a:lnSpc>
              <a:buFont typeface="Times" pitchFamily="18" charset="0"/>
              <a:buNone/>
            </a:pPr>
            <a:r>
              <a:rPr lang="fr-CA" altLang="en-US" sz="4400" dirty="0">
                <a:solidFill>
                  <a:schemeClr val="bg1"/>
                </a:solidFill>
              </a:rPr>
              <a:t>	</a:t>
            </a:r>
            <a:r>
              <a:rPr lang="fr-CA" altLang="en-US" sz="3600" dirty="0">
                <a:solidFill>
                  <a:schemeClr val="bg1"/>
                </a:solidFill>
              </a:rPr>
              <a:t>Tout le monde n’a</a:t>
            </a:r>
            <a:br>
              <a:rPr lang="fr-CA" altLang="en-US" sz="3600" dirty="0">
                <a:solidFill>
                  <a:schemeClr val="bg1"/>
                </a:solidFill>
              </a:rPr>
            </a:br>
            <a:r>
              <a:rPr lang="fr-CA" altLang="en-US" sz="3600" dirty="0">
                <a:solidFill>
                  <a:schemeClr val="bg1"/>
                </a:solidFill>
              </a:rPr>
              <a:t>pas la même tolérance</a:t>
            </a:r>
            <a:br>
              <a:rPr lang="fr-CA" altLang="en-US" sz="3600" dirty="0">
                <a:solidFill>
                  <a:schemeClr val="bg1"/>
                </a:solidFill>
              </a:rPr>
            </a:br>
            <a:r>
              <a:rPr lang="fr-CA" altLang="en-US" sz="3600" dirty="0">
                <a:solidFill>
                  <a:schemeClr val="bg1"/>
                </a:solidFill>
              </a:rPr>
              <a:t>au risque aux différentes étapes de sa vie…</a:t>
            </a:r>
          </a:p>
        </p:txBody>
      </p:sp>
      <p:sp>
        <p:nvSpPr>
          <p:cNvPr id="24582" name="Rectangle 5"/>
          <p:cNvSpPr>
            <a:spLocks noChangeArrowheads="1"/>
          </p:cNvSpPr>
          <p:nvPr>
            <p:custDataLst>
              <p:tags r:id="rId5"/>
            </p:custDataLst>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4583" name="Rectangle 6"/>
          <p:cNvSpPr>
            <a:spLocks noChangeArrowheads="1"/>
          </p:cNvSpPr>
          <p:nvPr>
            <p:custDataLst>
              <p:tags r:id="rId6"/>
            </p:custDataLst>
          </p:nvPr>
        </p:nvSpPr>
        <p:spPr bwMode="auto">
          <a:xfrm>
            <a:off x="0" y="4724400"/>
            <a:ext cx="9144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fr-CA" altLang="en-US"/>
          </a:p>
        </p:txBody>
      </p:sp>
      <p:sp>
        <p:nvSpPr>
          <p:cNvPr id="24584" name="Rectangle 8"/>
          <p:cNvSpPr>
            <a:spLocks noChangeArrowheads="1"/>
          </p:cNvSpPr>
          <p:nvPr>
            <p:custDataLst>
              <p:tags r:id="rId7"/>
            </p:custDataLst>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4585" name="Rectangle 9"/>
          <p:cNvSpPr>
            <a:spLocks noChangeArrowheads="1"/>
          </p:cNvSpPr>
          <p:nvPr>
            <p:custDataLst>
              <p:tags r:id="rId8"/>
            </p:custDataLst>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4586" name="Line 10"/>
          <p:cNvSpPr>
            <a:spLocks noChangeShapeType="1"/>
          </p:cNvSpPr>
          <p:nvPr>
            <p:custDataLst>
              <p:tags r:id="rId9"/>
            </p:custDataLst>
          </p:nvPr>
        </p:nvSpPr>
        <p:spPr bwMode="auto">
          <a:xfrm>
            <a:off x="0" y="220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24587" name="Line 11"/>
          <p:cNvSpPr>
            <a:spLocks noChangeShapeType="1"/>
          </p:cNvSpPr>
          <p:nvPr>
            <p:custDataLst>
              <p:tags r:id="rId10"/>
            </p:custDataLst>
          </p:nvPr>
        </p:nvSpPr>
        <p:spPr bwMode="auto">
          <a:xfrm>
            <a:off x="0" y="4724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24588" name="Picture 12" descr="hardhat"/>
          <p:cNvPicPr>
            <a:picLocks noChangeAspect="1" noChangeArrowheads="1"/>
          </p:cNvPicPr>
          <p:nvPr>
            <p:custDataLst>
              <p:tags r:id="rId11"/>
            </p:custDataLst>
          </p:nvPr>
        </p:nvPicPr>
        <p:blipFill>
          <a:blip r:embed="rId19">
            <a:extLst>
              <a:ext uri="{28A0092B-C50C-407E-A947-70E740481C1C}">
                <a14:useLocalDpi xmlns:a14="http://schemas.microsoft.com/office/drawing/2010/main" val="0"/>
              </a:ext>
            </a:extLst>
          </a:blip>
          <a:srcRect/>
          <a:stretch>
            <a:fillRect/>
          </a:stretch>
        </p:blipFill>
        <p:spPr bwMode="auto">
          <a:xfrm>
            <a:off x="6172200" y="2362200"/>
            <a:ext cx="2263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3"/>
          <p:cNvSpPr>
            <a:spLocks noChangeArrowheads="1"/>
          </p:cNvSpPr>
          <p:nvPr>
            <p:custDataLst>
              <p:tags r:id="rId12"/>
            </p:custDataLst>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4590" name="Rectangle 6"/>
          <p:cNvSpPr>
            <a:spLocks noChangeArrowheads="1"/>
          </p:cNvSpPr>
          <p:nvPr>
            <p:custDataLst>
              <p:tags r:id="rId13"/>
            </p:custDataLst>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4591" name="Rectangle 6"/>
          <p:cNvSpPr>
            <a:spLocks noChangeArrowheads="1"/>
          </p:cNvSpPr>
          <p:nvPr>
            <p:custDataLst>
              <p:tags r:id="rId14"/>
            </p:custDataLst>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grpSp>
        <p:nvGrpSpPr>
          <p:cNvPr id="24592" name="Group 6"/>
          <p:cNvGrpSpPr>
            <a:grpSpLocks/>
          </p:cNvGrpSpPr>
          <p:nvPr/>
        </p:nvGrpSpPr>
        <p:grpSpPr bwMode="auto">
          <a:xfrm>
            <a:off x="6324600" y="5638800"/>
            <a:ext cx="2438400" cy="812800"/>
            <a:chOff x="288" y="3696"/>
            <a:chExt cx="1392" cy="480"/>
          </a:xfrm>
        </p:grpSpPr>
        <p:sp>
          <p:nvSpPr>
            <p:cNvPr id="2459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b="1" dirty="0"/>
            </a:p>
          </p:txBody>
        </p:sp>
        <p:pic>
          <p:nvPicPr>
            <p:cNvPr id="24594" name="Picture 8" descr="my_savings™_FR"/>
            <p:cNvPicPr>
              <a:picLocks noChangeAspect="1" noChangeArrowheads="1"/>
            </p:cNvPicPr>
            <p:nvPr>
              <p:custDataLst>
                <p:tags r:id="rId15"/>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4099"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4100"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4101" name="Rectangle 11"/>
          <p:cNvPicPr>
            <a:picLocks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7"/>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4103" name="Rectangle 2"/>
          <p:cNvSpPr>
            <a:spLocks noGrp="1" noChangeArrowheads="1"/>
          </p:cNvSpPr>
          <p:nvPr>
            <p:ph type="title"/>
            <p:custDataLst>
              <p:tags r:id="rId6"/>
            </p:custDataLst>
          </p:nvPr>
        </p:nvSpPr>
        <p:spPr/>
        <p:txBody>
          <a:bodyPr/>
          <a:lstStyle/>
          <a:p>
            <a:pPr eaLnBrk="1" hangingPunct="1"/>
            <a:r>
              <a:rPr lang="fr-CA" altLang="en-US" sz="3600" b="1" dirty="0">
                <a:solidFill>
                  <a:schemeClr val="bg1"/>
                </a:solidFill>
              </a:rPr>
              <a:t>Ordre du jour</a:t>
            </a:r>
          </a:p>
        </p:txBody>
      </p:sp>
      <p:sp>
        <p:nvSpPr>
          <p:cNvPr id="60419" name="Rectangle 3"/>
          <p:cNvSpPr>
            <a:spLocks noGrp="1" noChangeArrowheads="1"/>
          </p:cNvSpPr>
          <p:nvPr>
            <p:ph type="body" idx="1"/>
            <p:custDataLst>
              <p:tags r:id="rId7"/>
            </p:custDataLst>
          </p:nvPr>
        </p:nvSpPr>
        <p:spPr>
          <a:xfrm>
            <a:off x="1371600" y="1828800"/>
            <a:ext cx="5943600" cy="3962400"/>
          </a:xfrm>
        </p:spPr>
        <p:txBody>
          <a:bodyPr/>
          <a:lstStyle/>
          <a:p>
            <a:pPr eaLnBrk="1" hangingPunct="1"/>
            <a:r>
              <a:rPr lang="fr-CA" altLang="en-US" dirty="0"/>
              <a:t>Pourquoi offrir un régime collectif d'épargne</a:t>
            </a:r>
          </a:p>
          <a:p>
            <a:pPr eaLnBrk="1" hangingPunct="1"/>
            <a:r>
              <a:rPr lang="fr-CA" altLang="en-US" dirty="0"/>
              <a:t>Pourquoi choisir la Financière Sun Life</a:t>
            </a:r>
          </a:p>
          <a:p>
            <a:pPr eaLnBrk="1" hangingPunct="1"/>
            <a:r>
              <a:rPr lang="fr-CA" altLang="en-US" dirty="0"/>
              <a:t>Présentation de «mon épargne»</a:t>
            </a:r>
          </a:p>
          <a:p>
            <a:pPr eaLnBrk="1" hangingPunct="1"/>
            <a:r>
              <a:rPr lang="fr-CA" altLang="en-US" dirty="0"/>
              <a:t>Valeur pour le promoteur de régime/le participant</a:t>
            </a:r>
          </a:p>
          <a:p>
            <a:pPr eaLnBrk="1" hangingPunct="1"/>
            <a:r>
              <a:rPr lang="fr-CA" altLang="en-US" dirty="0"/>
              <a:t>REER et CELI</a:t>
            </a:r>
          </a:p>
          <a:p>
            <a:pPr eaLnBrk="1" hangingPunct="1"/>
            <a:r>
              <a:rPr lang="fr-CA" altLang="en-US" dirty="0"/>
              <a:t>Fonds</a:t>
            </a:r>
          </a:p>
          <a:p>
            <a:pPr eaLnBrk="1" hangingPunct="1"/>
            <a:r>
              <a:rPr lang="fr-CA" altLang="en-US" dirty="0"/>
              <a:t>Options de placement</a:t>
            </a:r>
          </a:p>
          <a:p>
            <a:pPr eaLnBrk="1" hangingPunct="1"/>
            <a:r>
              <a:rPr lang="fr-CA" altLang="en-US" dirty="0"/>
              <a:t>Conclusion</a:t>
            </a:r>
          </a:p>
          <a:p>
            <a:pPr eaLnBrk="1" hangingPunct="1"/>
            <a:endParaRPr lang="fr-CA" altLang="en-US" dirty="0"/>
          </a:p>
          <a:p>
            <a:pPr eaLnBrk="1" hangingPunct="1"/>
            <a:endParaRPr lang="fr-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 calcmode="lin" valueType="num">
                                      <p:cBhvr additive="base">
                                        <p:cTn id="49"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6627"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6628"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26629" name="Rectangle 11"/>
          <p:cNvPicPr>
            <a:picLocks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6631" name="Rectangle 6"/>
          <p:cNvSpPr>
            <a:spLocks noGrp="1" noChangeArrowheads="1"/>
          </p:cNvSpPr>
          <p:nvPr>
            <p:ph type="title"/>
            <p:custDataLst>
              <p:tags r:id="rId6"/>
            </p:custDataLst>
          </p:nvPr>
        </p:nvSpPr>
        <p:spPr>
          <a:xfrm>
            <a:off x="381000" y="0"/>
            <a:ext cx="7772400" cy="1243013"/>
          </a:xfrm>
        </p:spPr>
        <p:txBody>
          <a:bodyPr/>
          <a:lstStyle/>
          <a:p>
            <a:pPr eaLnBrk="1" hangingPunct="1"/>
            <a:r>
              <a:rPr lang="fr-CA" altLang="en-US" sz="3600" b="1" dirty="0">
                <a:solidFill>
                  <a:srgbClr val="4D4A86"/>
                </a:solidFill>
              </a:rPr>
              <a:t>La diversification</a:t>
            </a:r>
          </a:p>
        </p:txBody>
      </p:sp>
      <p:sp>
        <p:nvSpPr>
          <p:cNvPr id="137225" name="Rectangle 9"/>
          <p:cNvSpPr>
            <a:spLocks noGrp="1" noChangeArrowheads="1"/>
          </p:cNvSpPr>
          <p:nvPr>
            <p:ph type="body" idx="1"/>
            <p:custDataLst>
              <p:tags r:id="rId7"/>
            </p:custDataLst>
          </p:nvPr>
        </p:nvSpPr>
        <p:spPr>
          <a:xfrm>
            <a:off x="1371600" y="2286000"/>
            <a:ext cx="7086600" cy="2895600"/>
          </a:xfrm>
          <a:noFill/>
        </p:spPr>
        <p:txBody>
          <a:bodyPr/>
          <a:lstStyle/>
          <a:p>
            <a:pPr eaLnBrk="1" hangingPunct="1">
              <a:buFont typeface="Times" pitchFamily="18" charset="0"/>
              <a:buNone/>
            </a:pPr>
            <a:r>
              <a:rPr lang="fr-CA" altLang="en-US" sz="2000" dirty="0"/>
              <a:t>L'actif des </a:t>
            </a:r>
            <a:r>
              <a:rPr lang="fr-CA" altLang="en-US" sz="2000"/>
              <a:t>fonds </a:t>
            </a:r>
            <a:r>
              <a:rPr lang="fr-CA" altLang="en-US" sz="2000" i="1"/>
              <a:t>Granite</a:t>
            </a:r>
            <a:r>
              <a:rPr lang="fr-CA" altLang="en-US" sz="2000"/>
              <a:t> </a:t>
            </a:r>
            <a:r>
              <a:rPr lang="fr-CA" altLang="en-US" sz="2000" dirty="0"/>
              <a:t>est diversifié selon</a:t>
            </a:r>
            <a:r>
              <a:rPr lang="fr-CA" altLang="en-US" dirty="0"/>
              <a:t> :</a:t>
            </a:r>
          </a:p>
          <a:p>
            <a:pPr lvl="1" eaLnBrk="1" hangingPunct="1">
              <a:buClr>
                <a:schemeClr val="accent2"/>
              </a:buClr>
            </a:pPr>
            <a:r>
              <a:rPr lang="fr-CA" altLang="en-US" b="1" dirty="0"/>
              <a:t>le style de gestion</a:t>
            </a:r>
            <a:r>
              <a:rPr lang="fr-CA" altLang="en-US" dirty="0"/>
              <a:t> – gestion axée sur la croissance et sur la valeur, gestion active et passive</a:t>
            </a:r>
          </a:p>
          <a:p>
            <a:pPr lvl="1" eaLnBrk="1" hangingPunct="1">
              <a:buClr>
                <a:schemeClr val="accent2"/>
              </a:buClr>
            </a:pPr>
            <a:r>
              <a:rPr lang="fr-CA" altLang="en-US" b="1" dirty="0"/>
              <a:t>la catégorie d'actif</a:t>
            </a:r>
            <a:r>
              <a:rPr lang="fr-CA" altLang="en-US" dirty="0"/>
              <a:t> – liquidités, titres à revenu fixe et actions</a:t>
            </a:r>
          </a:p>
          <a:p>
            <a:pPr lvl="1" eaLnBrk="1" hangingPunct="1">
              <a:buClr>
                <a:schemeClr val="accent2"/>
              </a:buClr>
            </a:pPr>
            <a:r>
              <a:rPr lang="fr-CA" altLang="en-US" b="1" dirty="0"/>
              <a:t>la répartition géographique</a:t>
            </a:r>
            <a:r>
              <a:rPr lang="fr-CA" altLang="en-US" dirty="0"/>
              <a:t> – actions canadiennes, américaines et internationales</a:t>
            </a:r>
          </a:p>
          <a:p>
            <a:pPr lvl="1" eaLnBrk="1" hangingPunct="1">
              <a:buClr>
                <a:schemeClr val="accent2"/>
              </a:buClr>
            </a:pPr>
            <a:r>
              <a:rPr lang="fr-CA" altLang="en-US" b="1" dirty="0"/>
              <a:t>la devise</a:t>
            </a:r>
            <a:r>
              <a:rPr lang="fr-CA" altLang="en-US" dirty="0"/>
              <a:t> – diminution du risque de change lié au dollar américain</a:t>
            </a:r>
          </a:p>
          <a:p>
            <a:pPr eaLnBrk="1" hangingPunct="1"/>
            <a:endParaRPr lang="fr-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7225">
                                            <p:txEl>
                                              <p:pRg st="0" end="0"/>
                                            </p:txEl>
                                          </p:spTgt>
                                        </p:tgtEl>
                                        <p:attrNameLst>
                                          <p:attrName>style.visibility</p:attrName>
                                        </p:attrNameLst>
                                      </p:cBhvr>
                                      <p:to>
                                        <p:strVal val="visible"/>
                                      </p:to>
                                    </p:set>
                                    <p:anim calcmode="lin" valueType="num">
                                      <p:cBhvr additive="base">
                                        <p:cTn id="7" dur="500" fill="hold"/>
                                        <p:tgtEl>
                                          <p:spTgt spid="1372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722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7225">
                                            <p:txEl>
                                              <p:pRg st="1" end="1"/>
                                            </p:txEl>
                                          </p:spTgt>
                                        </p:tgtEl>
                                        <p:attrNameLst>
                                          <p:attrName>style.visibility</p:attrName>
                                        </p:attrNameLst>
                                      </p:cBhvr>
                                      <p:to>
                                        <p:strVal val="visible"/>
                                      </p:to>
                                    </p:set>
                                    <p:anim calcmode="lin" valueType="num">
                                      <p:cBhvr additive="base">
                                        <p:cTn id="11" dur="500" fill="hold"/>
                                        <p:tgtEl>
                                          <p:spTgt spid="13722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722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7225">
                                            <p:txEl>
                                              <p:pRg st="2" end="2"/>
                                            </p:txEl>
                                          </p:spTgt>
                                        </p:tgtEl>
                                        <p:attrNameLst>
                                          <p:attrName>style.visibility</p:attrName>
                                        </p:attrNameLst>
                                      </p:cBhvr>
                                      <p:to>
                                        <p:strVal val="visible"/>
                                      </p:to>
                                    </p:set>
                                    <p:anim calcmode="lin" valueType="num">
                                      <p:cBhvr additive="base">
                                        <p:cTn id="15" dur="500" fill="hold"/>
                                        <p:tgtEl>
                                          <p:spTgt spid="13722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722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7225">
                                            <p:txEl>
                                              <p:pRg st="3" end="3"/>
                                            </p:txEl>
                                          </p:spTgt>
                                        </p:tgtEl>
                                        <p:attrNameLst>
                                          <p:attrName>style.visibility</p:attrName>
                                        </p:attrNameLst>
                                      </p:cBhvr>
                                      <p:to>
                                        <p:strVal val="visible"/>
                                      </p:to>
                                    </p:set>
                                    <p:anim calcmode="lin" valueType="num">
                                      <p:cBhvr additive="base">
                                        <p:cTn id="19" dur="500" fill="hold"/>
                                        <p:tgtEl>
                                          <p:spTgt spid="13722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722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7225">
                                            <p:txEl>
                                              <p:pRg st="4" end="4"/>
                                            </p:txEl>
                                          </p:spTgt>
                                        </p:tgtEl>
                                        <p:attrNameLst>
                                          <p:attrName>style.visibility</p:attrName>
                                        </p:attrNameLst>
                                      </p:cBhvr>
                                      <p:to>
                                        <p:strVal val="visible"/>
                                      </p:to>
                                    </p:set>
                                    <p:anim calcmode="lin" valueType="num">
                                      <p:cBhvr additive="base">
                                        <p:cTn id="23" dur="500" fill="hold"/>
                                        <p:tgtEl>
                                          <p:spTgt spid="13722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3722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12" t="40598" r="68633" b="39378"/>
          <a:stretch/>
        </p:blipFill>
        <p:spPr bwMode="auto">
          <a:xfrm>
            <a:off x="987967" y="1643953"/>
            <a:ext cx="7335296" cy="205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8" name="Rectangle 10"/>
          <p:cNvSpPr>
            <a:spLocks noChangeArrowheads="1"/>
          </p:cNvSpPr>
          <p:nvPr/>
        </p:nvSpPr>
        <p:spPr bwMode="auto">
          <a:xfrm>
            <a:off x="0" y="1524000"/>
            <a:ext cx="990600" cy="5334000"/>
          </a:xfrm>
          <a:prstGeom prst="rect">
            <a:avLst/>
          </a:prstGeom>
          <a:solidFill>
            <a:schemeClr val="bg1"/>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26633" name="Rectangle 6"/>
          <p:cNvSpPr>
            <a:spLocks noGrp="1" noChangeArrowheads="1"/>
          </p:cNvSpPr>
          <p:nvPr>
            <p:ph type="title"/>
          </p:nvPr>
        </p:nvSpPr>
        <p:spPr>
          <a:xfrm>
            <a:off x="381000" y="0"/>
            <a:ext cx="7772400" cy="1243013"/>
          </a:xfrm>
        </p:spPr>
        <p:txBody>
          <a:bodyPr/>
          <a:lstStyle/>
          <a:p>
            <a:pPr eaLnBrk="1" hangingPunct="1"/>
            <a:r>
              <a:rPr lang="fr-CA" altLang="en-US" sz="4000" b="1" dirty="0">
                <a:solidFill>
                  <a:srgbClr val="002060"/>
                </a:solidFill>
              </a:rPr>
              <a:t>Établissement </a:t>
            </a:r>
            <a:r>
              <a:rPr lang="fr-CA" altLang="en-US" sz="4000" dirty="0">
                <a:solidFill>
                  <a:schemeClr val="bg1"/>
                </a:solidFill>
              </a:rPr>
              <a:t>d’un régime</a:t>
            </a:r>
            <a:endParaRPr lang="en-US" altLang="en-US" sz="4000" b="1" dirty="0">
              <a:solidFill>
                <a:srgbClr val="4D4A86"/>
              </a:solidFill>
            </a:endParaRPr>
          </a:p>
        </p:txBody>
      </p:sp>
      <p:sp>
        <p:nvSpPr>
          <p:cNvPr id="13" name="Content Placeholder 2"/>
          <p:cNvSpPr>
            <a:spLocks noGrp="1"/>
          </p:cNvSpPr>
          <p:nvPr>
            <p:ph idx="1"/>
          </p:nvPr>
        </p:nvSpPr>
        <p:spPr>
          <a:xfrm>
            <a:off x="5257800" y="2068590"/>
            <a:ext cx="3276600" cy="2238375"/>
          </a:xfrm>
        </p:spPr>
        <p:txBody>
          <a:bodyPr/>
          <a:lstStyle/>
          <a:p>
            <a:r>
              <a:rPr lang="fr-CA" altLang="en-US" dirty="0"/>
              <a:t>Visitez le microsite SunAvantage pour obtenir du soutien et accéder aux ressources </a:t>
            </a:r>
            <a:r>
              <a:rPr lang="fr-CA" altLang="en-US" dirty="0">
                <a:hlinkClick r:id="rId4"/>
              </a:rPr>
              <a:t>www.sunlife.ca/monepargneSunAvantage</a:t>
            </a:r>
            <a:endParaRPr lang="fr-CA" altLang="en-US" dirty="0"/>
          </a:p>
          <a:p>
            <a:r>
              <a:rPr lang="fr-CA" altLang="en-US" dirty="0"/>
              <a:t>Documents pour l’établissement du régime : </a:t>
            </a:r>
          </a:p>
          <a:p>
            <a:pPr lvl="1"/>
            <a:r>
              <a:rPr lang="fr-CA" altLang="en-US" dirty="0"/>
              <a:t>Vous avez accès aux contrats et aux formulaires de proposition </a:t>
            </a:r>
          </a:p>
        </p:txBody>
      </p:sp>
      <p:pic>
        <p:nvPicPr>
          <p:cNvPr id="2" name="Image 1"/>
          <p:cNvPicPr>
            <a:picLocks noChangeAspect="1"/>
          </p:cNvPicPr>
          <p:nvPr/>
        </p:nvPicPr>
        <p:blipFill>
          <a:blip r:embed="rId5"/>
          <a:stretch>
            <a:fillRect/>
          </a:stretch>
        </p:blipFill>
        <p:spPr>
          <a:xfrm>
            <a:off x="758437" y="1870472"/>
            <a:ext cx="4157292" cy="4682728"/>
          </a:xfrm>
          <a:prstGeom prst="rect">
            <a:avLst/>
          </a:prstGeom>
          <a:ln w="19050">
            <a:solidFill>
              <a:srgbClr val="F0C040"/>
            </a:solidFill>
          </a:ln>
          <a:effectLst>
            <a:outerShdw blurRad="279400" dist="38100" dir="2700000" sx="101000" sy="101000" algn="tl" rotWithShape="0">
              <a:prstClr val="black">
                <a:alpha val="34000"/>
              </a:prstClr>
            </a:outerShdw>
          </a:effectLst>
        </p:spPr>
      </p:pic>
    </p:spTree>
    <p:extLst>
      <p:ext uri="{BB962C8B-B14F-4D97-AF65-F5344CB8AC3E}">
        <p14:creationId xmlns:p14="http://schemas.microsoft.com/office/powerpoint/2010/main" val="178414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4"/>
          <p:cNvSpPr>
            <a:spLocks noGrp="1" noChangeArrowheads="1"/>
          </p:cNvSpPr>
          <p:nvPr>
            <p:ph type="ctrTitle"/>
            <p:custDataLst>
              <p:tags r:id="rId1"/>
            </p:custDataLst>
          </p:nvPr>
        </p:nvSpPr>
        <p:spPr bwMode="white">
          <a:xfrm>
            <a:off x="0" y="4114800"/>
            <a:ext cx="9144000" cy="1295400"/>
          </a:xfrm>
          <a:gradFill rotWithShape="1">
            <a:gsLst>
              <a:gs pos="0">
                <a:srgbClr val="F0C040"/>
              </a:gs>
              <a:gs pos="100000">
                <a:srgbClr val="FFEEC2"/>
              </a:gs>
            </a:gsLst>
            <a:lin ang="0" scaled="1"/>
          </a:gradFill>
        </p:spPr>
        <p:txBody>
          <a:bodyPr/>
          <a:lstStyle/>
          <a:p>
            <a:pPr eaLnBrk="1" hangingPunct="1"/>
            <a:r>
              <a:rPr lang="fr-CA" altLang="en-US" sz="4000" dirty="0">
                <a:latin typeface="Agenda Tabular Medium" pitchFamily="2" charset="0"/>
              </a:rPr>
              <a:t>  </a:t>
            </a:r>
            <a:r>
              <a:rPr lang="fr-CA" altLang="en-US" sz="4000" dirty="0"/>
              <a:t>Obtenez un avantage concurrentiel.</a:t>
            </a:r>
          </a:p>
        </p:txBody>
      </p:sp>
      <p:grpSp>
        <p:nvGrpSpPr>
          <p:cNvPr id="27651" name="Group 6"/>
          <p:cNvGrpSpPr>
            <a:grpSpLocks/>
          </p:cNvGrpSpPr>
          <p:nvPr/>
        </p:nvGrpSpPr>
        <p:grpSpPr bwMode="auto">
          <a:xfrm>
            <a:off x="304800" y="5943600"/>
            <a:ext cx="2438400" cy="812800"/>
            <a:chOff x="288" y="3696"/>
            <a:chExt cx="1392" cy="480"/>
          </a:xfrm>
        </p:grpSpPr>
        <p:sp>
          <p:nvSpPr>
            <p:cNvPr id="2765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b="1" dirty="0"/>
            </a:p>
          </p:txBody>
        </p:sp>
        <p:pic>
          <p:nvPicPr>
            <p:cNvPr id="27653" name="Picture 8" descr="my_savings™_FR"/>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custDataLst>
              <p:tags r:id="rId1"/>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5123" name="Rectangle 5"/>
          <p:cNvPicPr>
            <a:picLocks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black">
          <a:xfrm>
            <a:off x="-6350" y="2127250"/>
            <a:ext cx="91567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custDataLst>
              <p:tags r:id="rId3"/>
            </p:custDataLst>
          </p:nvPr>
        </p:nvSpPr>
        <p:spPr bwMode="auto">
          <a:xfrm>
            <a:off x="0" y="21336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fr-CA" altLang="en-US">
              <a:solidFill>
                <a:srgbClr val="720829"/>
              </a:solidFill>
            </a:endParaRPr>
          </a:p>
        </p:txBody>
      </p:sp>
      <p:sp>
        <p:nvSpPr>
          <p:cNvPr id="5125" name="Rectangle 6"/>
          <p:cNvSpPr>
            <a:spLocks noChangeArrowheads="1"/>
          </p:cNvSpPr>
          <p:nvPr>
            <p:custDataLst>
              <p:tags r:id="rId4"/>
            </p:custDataLst>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92163" name="Rectangle 3"/>
          <p:cNvSpPr>
            <a:spLocks noChangeArrowheads="1"/>
          </p:cNvSpPr>
          <p:nvPr>
            <p:custDataLst>
              <p:tags r:id="rId5"/>
            </p:custDataLst>
          </p:nvPr>
        </p:nvSpPr>
        <p:spPr bwMode="auto">
          <a:xfrm>
            <a:off x="0" y="25146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fr-CA" altLang="en-US" sz="3600" i="1" dirty="0">
                <a:solidFill>
                  <a:srgbClr val="EAAB00"/>
                </a:solidFill>
                <a:latin typeface="Agenda Tabular Light" pitchFamily="2" charset="0"/>
              </a:rPr>
              <a:t>	</a:t>
            </a:r>
            <a:r>
              <a:rPr lang="fr-CA" altLang="en-US" sz="4000" dirty="0">
                <a:solidFill>
                  <a:schemeClr val="bg1"/>
                </a:solidFill>
                <a:latin typeface="+mj-lt"/>
              </a:rPr>
              <a:t>Votre équipe constitue votre avantage concurrentiel</a:t>
            </a:r>
          </a:p>
        </p:txBody>
      </p:sp>
      <p:pic>
        <p:nvPicPr>
          <p:cNvPr id="5127" name="Picture 11" descr="team"/>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6096000" y="2438400"/>
            <a:ext cx="24907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2"/>
          <p:cNvSpPr>
            <a:spLocks noChangeArrowheads="1"/>
          </p:cNvSpPr>
          <p:nvPr>
            <p:custDataLst>
              <p:tags r:id="rId7"/>
            </p:custDataLst>
          </p:nvPr>
        </p:nvSpPr>
        <p:spPr bwMode="auto">
          <a:xfrm>
            <a:off x="6096000" y="2438400"/>
            <a:ext cx="249555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5129" name="Rectangle 6"/>
          <p:cNvSpPr>
            <a:spLocks noChangeArrowheads="1"/>
          </p:cNvSpPr>
          <p:nvPr>
            <p:custDataLst>
              <p:tags r:id="rId8"/>
            </p:custDataLst>
          </p:nvPr>
        </p:nvSpPr>
        <p:spPr bwMode="auto">
          <a:xfrm rot="10800000">
            <a:off x="0" y="48006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grpSp>
        <p:nvGrpSpPr>
          <p:cNvPr id="5130" name="Group 6"/>
          <p:cNvGrpSpPr>
            <a:grpSpLocks/>
          </p:cNvGrpSpPr>
          <p:nvPr/>
        </p:nvGrpSpPr>
        <p:grpSpPr bwMode="auto">
          <a:xfrm>
            <a:off x="6248400" y="5638800"/>
            <a:ext cx="2438400" cy="812800"/>
            <a:chOff x="288" y="3696"/>
            <a:chExt cx="1392" cy="480"/>
          </a:xfrm>
        </p:grpSpPr>
        <p:sp>
          <p:nvSpPr>
            <p:cNvPr id="513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b="1" dirty="0"/>
            </a:p>
          </p:txBody>
        </p:sp>
        <p:pic>
          <p:nvPicPr>
            <p:cNvPr id="5132" name="Picture 8" descr="my_savings™_FR"/>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0-#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6147"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6148"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6149" name="Rectangle 7"/>
          <p:cNvSpPr>
            <a:spLocks noGrp="1" noChangeArrowheads="1"/>
          </p:cNvSpPr>
          <p:nvPr>
            <p:ph type="title"/>
            <p:custDataLst>
              <p:tags r:id="rId4"/>
            </p:custDataLst>
          </p:nvPr>
        </p:nvSpPr>
        <p:spPr>
          <a:xfrm>
            <a:off x="381000" y="128588"/>
            <a:ext cx="8534400" cy="1243012"/>
          </a:xfrm>
        </p:spPr>
        <p:txBody>
          <a:bodyPr/>
          <a:lstStyle/>
          <a:p>
            <a:pPr eaLnBrk="1" hangingPunct="1"/>
            <a:r>
              <a:rPr lang="fr-CA" altLang="en-US" sz="3600" i="1" dirty="0">
                <a:solidFill>
                  <a:schemeClr val="bg1"/>
                </a:solidFill>
              </a:rPr>
              <a:t>Pourquoi</a:t>
            </a:r>
            <a:r>
              <a:rPr lang="fr-CA" altLang="en-US" sz="3600" b="1" dirty="0">
                <a:solidFill>
                  <a:schemeClr val="bg1"/>
                </a:solidFill>
              </a:rPr>
              <a:t> </a:t>
            </a:r>
            <a:r>
              <a:rPr lang="fr-CA" altLang="en-US" sz="3600" dirty="0">
                <a:solidFill>
                  <a:schemeClr val="bg1"/>
                </a:solidFill>
              </a:rPr>
              <a:t>offrir un</a:t>
            </a:r>
            <a:br>
              <a:rPr lang="fr-CA" altLang="en-US" sz="4000" b="1" dirty="0">
                <a:solidFill>
                  <a:schemeClr val="bg1"/>
                </a:solidFill>
              </a:rPr>
            </a:br>
            <a:r>
              <a:rPr lang="fr-CA" altLang="en-US" sz="3600" b="1" dirty="0"/>
              <a:t>régime collectif d’épargne</a:t>
            </a:r>
            <a:r>
              <a:rPr lang="fr-CA" altLang="en-US" sz="3600" b="1" dirty="0">
                <a:solidFill>
                  <a:schemeClr val="bg1"/>
                </a:solidFill>
              </a:rPr>
              <a:t>?</a:t>
            </a:r>
          </a:p>
        </p:txBody>
      </p:sp>
      <p:sp>
        <p:nvSpPr>
          <p:cNvPr id="98312" name="Rectangle 8"/>
          <p:cNvSpPr>
            <a:spLocks noGrp="1" noChangeArrowheads="1"/>
          </p:cNvSpPr>
          <p:nvPr>
            <p:ph type="body" idx="1"/>
            <p:custDataLst>
              <p:tags r:id="rId5"/>
            </p:custDataLst>
          </p:nvPr>
        </p:nvSpPr>
        <p:spPr>
          <a:xfrm>
            <a:off x="1524000" y="2057400"/>
            <a:ext cx="6553200" cy="3429000"/>
          </a:xfrm>
        </p:spPr>
        <p:txBody>
          <a:bodyPr/>
          <a:lstStyle/>
          <a:p>
            <a:pPr eaLnBrk="1" hangingPunct="1">
              <a:buClr>
                <a:schemeClr val="accent2"/>
              </a:buClr>
            </a:pPr>
            <a:r>
              <a:rPr lang="fr-CA" altLang="en-US" sz="2100" b="1" dirty="0"/>
              <a:t>Tout le monde a un rêve</a:t>
            </a:r>
            <a:endParaRPr lang="fr-CA" altLang="en-US" sz="2100" dirty="0"/>
          </a:p>
          <a:p>
            <a:pPr lvl="1" eaLnBrk="1" hangingPunct="1">
              <a:buClr>
                <a:schemeClr val="accent2"/>
              </a:buClr>
              <a:buFont typeface="Wingdings" pitchFamily="2" charset="2"/>
              <a:buChar char="Ø"/>
            </a:pPr>
            <a:r>
              <a:rPr lang="fr-CA" altLang="en-US" sz="2100" dirty="0"/>
              <a:t>Un régime d'épargne aide à le réaliser</a:t>
            </a:r>
          </a:p>
          <a:p>
            <a:pPr eaLnBrk="1" hangingPunct="1">
              <a:buClr>
                <a:schemeClr val="accent2"/>
              </a:buClr>
            </a:pPr>
            <a:r>
              <a:rPr lang="fr-CA" altLang="en-US" sz="2100" b="1" dirty="0"/>
              <a:t>Un outil pour attirer et conserver les employés</a:t>
            </a:r>
          </a:p>
          <a:p>
            <a:pPr lvl="1" eaLnBrk="1" hangingPunct="1">
              <a:buClr>
                <a:schemeClr val="accent2"/>
              </a:buClr>
              <a:buFont typeface="Wingdings" pitchFamily="2" charset="2"/>
              <a:buChar char="Ø"/>
            </a:pPr>
            <a:r>
              <a:rPr lang="fr-CA" altLang="en-US" sz="2100" dirty="0"/>
              <a:t>Il démontre que vous vous préoccupez de l'avenir de vos employés</a:t>
            </a:r>
          </a:p>
          <a:p>
            <a:pPr eaLnBrk="1" hangingPunct="1">
              <a:buClr>
                <a:schemeClr val="accent2"/>
              </a:buClr>
            </a:pPr>
            <a:r>
              <a:rPr lang="fr-CA" altLang="en-US" sz="2100" b="1" dirty="0"/>
              <a:t>Aucun coût pour le promoteur </a:t>
            </a:r>
            <a:r>
              <a:rPr lang="fr-CA" altLang="en-US" sz="2100" dirty="0"/>
              <a:t> </a:t>
            </a:r>
          </a:p>
          <a:p>
            <a:pPr lvl="1" eaLnBrk="1" hangingPunct="1">
              <a:buClr>
                <a:schemeClr val="accent2"/>
              </a:buClr>
              <a:buFont typeface="Wingdings" pitchFamily="2" charset="2"/>
              <a:buChar char="Ø"/>
            </a:pPr>
            <a:r>
              <a:rPr lang="fr-CA" altLang="en-US" sz="2100" dirty="0"/>
              <a:t>Ils cotisent comme bon leur semble</a:t>
            </a:r>
          </a:p>
        </p:txBody>
      </p:sp>
      <p:pic>
        <p:nvPicPr>
          <p:cNvPr id="6151" name="Rectangle 11"/>
          <p:cNvPicPr>
            <a:picLocks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9"/>
          <p:cNvSpPr txBox="1">
            <a:spLocks noChangeArrowheads="1"/>
          </p:cNvSpPr>
          <p:nvPr>
            <p:custDataLst>
              <p:tags r:id="rId7"/>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98312">
                                            <p:txEl>
                                              <p:pRg st="0" end="0"/>
                                            </p:txEl>
                                          </p:spTgt>
                                        </p:tgtEl>
                                        <p:attrNameLst>
                                          <p:attrName>style.visibility</p:attrName>
                                        </p:attrNameLst>
                                      </p:cBhvr>
                                      <p:to>
                                        <p:strVal val="visible"/>
                                      </p:to>
                                    </p:set>
                                    <p:anim calcmode="lin" valueType="num">
                                      <p:cBhvr additive="base">
                                        <p:cTn id="7" dur="500" fill="hold"/>
                                        <p:tgtEl>
                                          <p:spTgt spid="983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50000" fill="hold" grpId="0" nodeType="withEffect">
                                  <p:stCondLst>
                                    <p:cond delay="0"/>
                                  </p:stCondLst>
                                  <p:childTnLst>
                                    <p:set>
                                      <p:cBhvr>
                                        <p:cTn id="10" dur="1" fill="hold">
                                          <p:stCondLst>
                                            <p:cond delay="0"/>
                                          </p:stCondLst>
                                        </p:cTn>
                                        <p:tgtEl>
                                          <p:spTgt spid="98312">
                                            <p:txEl>
                                              <p:pRg st="1" end="1"/>
                                            </p:txEl>
                                          </p:spTgt>
                                        </p:tgtEl>
                                        <p:attrNameLst>
                                          <p:attrName>style.visibility</p:attrName>
                                        </p:attrNameLst>
                                      </p:cBhvr>
                                      <p:to>
                                        <p:strVal val="visible"/>
                                      </p:to>
                                    </p:set>
                                    <p:anim calcmode="lin" valueType="num">
                                      <p:cBhvr additive="base">
                                        <p:cTn id="11" dur="500" fill="hold"/>
                                        <p:tgtEl>
                                          <p:spTgt spid="9831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3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fill="hold" grpId="0" nodeType="clickEffect">
                                  <p:stCondLst>
                                    <p:cond delay="0"/>
                                  </p:stCondLst>
                                  <p:childTnLst>
                                    <p:set>
                                      <p:cBhvr>
                                        <p:cTn id="16" dur="1" fill="hold">
                                          <p:stCondLst>
                                            <p:cond delay="0"/>
                                          </p:stCondLst>
                                        </p:cTn>
                                        <p:tgtEl>
                                          <p:spTgt spid="98312">
                                            <p:txEl>
                                              <p:pRg st="2" end="2"/>
                                            </p:txEl>
                                          </p:spTgt>
                                        </p:tgtEl>
                                        <p:attrNameLst>
                                          <p:attrName>style.visibility</p:attrName>
                                        </p:attrNameLst>
                                      </p:cBhvr>
                                      <p:to>
                                        <p:strVal val="visible"/>
                                      </p:to>
                                    </p:set>
                                    <p:anim calcmode="lin" valueType="num">
                                      <p:cBhvr additive="base">
                                        <p:cTn id="17" dur="500" fill="hold"/>
                                        <p:tgtEl>
                                          <p:spTgt spid="9831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831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accel="50000" fill="hold" grpId="0" nodeType="withEffect">
                                  <p:stCondLst>
                                    <p:cond delay="0"/>
                                  </p:stCondLst>
                                  <p:childTnLst>
                                    <p:set>
                                      <p:cBhvr>
                                        <p:cTn id="20" dur="1" fill="hold">
                                          <p:stCondLst>
                                            <p:cond delay="0"/>
                                          </p:stCondLst>
                                        </p:cTn>
                                        <p:tgtEl>
                                          <p:spTgt spid="98312">
                                            <p:txEl>
                                              <p:pRg st="3" end="3"/>
                                            </p:txEl>
                                          </p:spTgt>
                                        </p:tgtEl>
                                        <p:attrNameLst>
                                          <p:attrName>style.visibility</p:attrName>
                                        </p:attrNameLst>
                                      </p:cBhvr>
                                      <p:to>
                                        <p:strVal val="visible"/>
                                      </p:to>
                                    </p:set>
                                    <p:anim calcmode="lin" valueType="num">
                                      <p:cBhvr additive="base">
                                        <p:cTn id="21" dur="500" fill="hold"/>
                                        <p:tgtEl>
                                          <p:spTgt spid="9831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3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accel="50000" fill="hold" grpId="0" nodeType="clickEffect">
                                  <p:stCondLst>
                                    <p:cond delay="0"/>
                                  </p:stCondLst>
                                  <p:childTnLst>
                                    <p:set>
                                      <p:cBhvr>
                                        <p:cTn id="26" dur="1" fill="hold">
                                          <p:stCondLst>
                                            <p:cond delay="0"/>
                                          </p:stCondLst>
                                        </p:cTn>
                                        <p:tgtEl>
                                          <p:spTgt spid="98312">
                                            <p:txEl>
                                              <p:pRg st="4" end="4"/>
                                            </p:txEl>
                                          </p:spTgt>
                                        </p:tgtEl>
                                        <p:attrNameLst>
                                          <p:attrName>style.visibility</p:attrName>
                                        </p:attrNameLst>
                                      </p:cBhvr>
                                      <p:to>
                                        <p:strVal val="visible"/>
                                      </p:to>
                                    </p:set>
                                    <p:anim calcmode="lin" valueType="num">
                                      <p:cBhvr additive="base">
                                        <p:cTn id="27" dur="500" fill="hold"/>
                                        <p:tgtEl>
                                          <p:spTgt spid="9831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831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accel="50000" fill="hold" grpId="0" nodeType="withEffect">
                                  <p:stCondLst>
                                    <p:cond delay="0"/>
                                  </p:stCondLst>
                                  <p:childTnLst>
                                    <p:set>
                                      <p:cBhvr>
                                        <p:cTn id="30" dur="1" fill="hold">
                                          <p:stCondLst>
                                            <p:cond delay="0"/>
                                          </p:stCondLst>
                                        </p:cTn>
                                        <p:tgtEl>
                                          <p:spTgt spid="98312">
                                            <p:txEl>
                                              <p:pRg st="5" end="5"/>
                                            </p:txEl>
                                          </p:spTgt>
                                        </p:tgtEl>
                                        <p:attrNameLst>
                                          <p:attrName>style.visibility</p:attrName>
                                        </p:attrNameLst>
                                      </p:cBhvr>
                                      <p:to>
                                        <p:strVal val="visible"/>
                                      </p:to>
                                    </p:set>
                                    <p:anim calcmode="lin" valueType="num">
                                      <p:cBhvr additive="base">
                                        <p:cTn id="31" dur="500" fill="hold"/>
                                        <p:tgtEl>
                                          <p:spTgt spid="9831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3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7171"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7172"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7173" name="Rectangle 11"/>
          <p:cNvPicPr>
            <a:picLocks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7175" name="Rectangle 6"/>
          <p:cNvSpPr>
            <a:spLocks noGrp="1" noChangeArrowheads="1"/>
          </p:cNvSpPr>
          <p:nvPr>
            <p:ph type="title"/>
            <p:custDataLst>
              <p:tags r:id="rId6"/>
            </p:custDataLst>
          </p:nvPr>
        </p:nvSpPr>
        <p:spPr>
          <a:xfrm>
            <a:off x="381000" y="128588"/>
            <a:ext cx="8763000" cy="1243012"/>
          </a:xfrm>
        </p:spPr>
        <p:txBody>
          <a:bodyPr/>
          <a:lstStyle/>
          <a:p>
            <a:pPr eaLnBrk="1" hangingPunct="1"/>
            <a:r>
              <a:rPr lang="fr-CA" altLang="en-US" sz="3600" i="1" dirty="0">
                <a:solidFill>
                  <a:schemeClr val="bg1"/>
                </a:solidFill>
              </a:rPr>
              <a:t>Pourquoi choisir la </a:t>
            </a:r>
            <a:br>
              <a:rPr lang="fr-CA" altLang="en-US" sz="3600" b="1" dirty="0">
                <a:solidFill>
                  <a:schemeClr val="bg1"/>
                </a:solidFill>
              </a:rPr>
            </a:br>
            <a:r>
              <a:rPr lang="fr-CA" altLang="en-US" sz="3600" b="1" dirty="0">
                <a:solidFill>
                  <a:srgbClr val="4D4A86"/>
                </a:solidFill>
              </a:rPr>
              <a:t>Financière Sun Life</a:t>
            </a:r>
            <a:r>
              <a:rPr lang="fr-CA" altLang="en-US" sz="3600" b="1" dirty="0">
                <a:solidFill>
                  <a:schemeClr val="bg1"/>
                </a:solidFill>
              </a:rPr>
              <a:t>?</a:t>
            </a:r>
          </a:p>
        </p:txBody>
      </p:sp>
      <p:sp>
        <p:nvSpPr>
          <p:cNvPr id="100359" name="Rectangle 7"/>
          <p:cNvSpPr>
            <a:spLocks noGrp="1" noChangeArrowheads="1"/>
          </p:cNvSpPr>
          <p:nvPr>
            <p:ph type="body" idx="1"/>
            <p:custDataLst>
              <p:tags r:id="rId7"/>
            </p:custDataLst>
          </p:nvPr>
        </p:nvSpPr>
        <p:spPr>
          <a:xfrm>
            <a:off x="1143000" y="1752600"/>
            <a:ext cx="7772400" cy="3886200"/>
          </a:xfrm>
        </p:spPr>
        <p:txBody>
          <a:bodyPr/>
          <a:lstStyle/>
          <a:p>
            <a:pPr eaLnBrk="1" hangingPunct="1">
              <a:buClr>
                <a:srgbClr val="720829"/>
              </a:buClr>
              <a:buFont typeface="Times" pitchFamily="18" charset="0"/>
              <a:buNone/>
            </a:pPr>
            <a:endParaRPr lang="fr-CA" altLang="en-US" sz="1700" dirty="0"/>
          </a:p>
          <a:p>
            <a:pPr eaLnBrk="1" hangingPunct="1">
              <a:buClr>
                <a:schemeClr val="accent2"/>
              </a:buClr>
            </a:pPr>
            <a:r>
              <a:rPr lang="fr-CA" altLang="en-US" sz="2100" dirty="0"/>
              <a:t>Premier assureur en importance en matière de services de régimes collectifs de retraite </a:t>
            </a:r>
          </a:p>
          <a:p>
            <a:pPr eaLnBrk="1" hangingPunct="1">
              <a:buClr>
                <a:schemeClr val="accent2"/>
              </a:buClr>
            </a:pPr>
            <a:r>
              <a:rPr lang="fr-CA" altLang="en-US" sz="2100" b="1" dirty="0"/>
              <a:t>Principes</a:t>
            </a:r>
            <a:r>
              <a:rPr lang="fr-CA" altLang="en-US" sz="2100" dirty="0"/>
              <a:t> fondamentaux qui nous guident :</a:t>
            </a:r>
          </a:p>
          <a:p>
            <a:pPr lvl="1" eaLnBrk="1" hangingPunct="1">
              <a:buClr>
                <a:schemeClr val="accent2"/>
              </a:buClr>
              <a:buFont typeface="Wingdings" pitchFamily="2" charset="2"/>
              <a:buChar char="Ø"/>
            </a:pPr>
            <a:r>
              <a:rPr lang="fr-CA" altLang="en-US" sz="2100" dirty="0"/>
              <a:t>Les personnes</a:t>
            </a:r>
          </a:p>
          <a:p>
            <a:pPr lvl="1" eaLnBrk="1" hangingPunct="1">
              <a:buClr>
                <a:schemeClr val="accent2"/>
              </a:buClr>
              <a:buFont typeface="Wingdings" pitchFamily="2" charset="2"/>
              <a:buChar char="Ø"/>
            </a:pPr>
            <a:r>
              <a:rPr lang="fr-CA" altLang="en-US" sz="2100" dirty="0"/>
              <a:t>Le partenariat</a:t>
            </a:r>
          </a:p>
          <a:p>
            <a:pPr lvl="1" eaLnBrk="1" hangingPunct="1">
              <a:buClr>
                <a:schemeClr val="accent2"/>
              </a:buClr>
              <a:buFont typeface="Wingdings" pitchFamily="2" charset="2"/>
              <a:buChar char="Ø"/>
            </a:pPr>
            <a:r>
              <a:rPr lang="fr-CA" altLang="en-US" sz="2100" dirty="0"/>
              <a:t>La passion</a:t>
            </a:r>
          </a:p>
          <a:p>
            <a:pPr lvl="1" eaLnBrk="1" hangingPunct="1">
              <a:buClr>
                <a:schemeClr val="accent2"/>
              </a:buClr>
              <a:buFont typeface="Wingdings" pitchFamily="2" charset="2"/>
              <a:buChar char="Ø"/>
            </a:pPr>
            <a:r>
              <a:rPr lang="fr-CA" altLang="en-US" sz="2100" dirty="0"/>
              <a:t>La performance</a:t>
            </a:r>
          </a:p>
          <a:p>
            <a:pPr eaLnBrk="1" hangingPunct="1">
              <a:buClr>
                <a:srgbClr val="720829"/>
              </a:buClr>
            </a:pPr>
            <a:endParaRPr lang="fr-CA" alt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0359">
                                            <p:txEl>
                                              <p:pRg st="1" end="1"/>
                                            </p:txEl>
                                          </p:spTgt>
                                        </p:tgtEl>
                                        <p:attrNameLst>
                                          <p:attrName>style.visibility</p:attrName>
                                        </p:attrNameLst>
                                      </p:cBhvr>
                                      <p:to>
                                        <p:strVal val="visible"/>
                                      </p:to>
                                    </p:set>
                                    <p:anim calcmode="lin" valueType="num">
                                      <p:cBhvr additive="base">
                                        <p:cTn id="7" dur="500" fill="hold"/>
                                        <p:tgtEl>
                                          <p:spTgt spid="1003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0359">
                                            <p:txEl>
                                              <p:pRg st="2" end="2"/>
                                            </p:txEl>
                                          </p:spTgt>
                                        </p:tgtEl>
                                        <p:attrNameLst>
                                          <p:attrName>style.visibility</p:attrName>
                                        </p:attrNameLst>
                                      </p:cBhvr>
                                      <p:to>
                                        <p:strVal val="visible"/>
                                      </p:to>
                                    </p:set>
                                    <p:anim calcmode="lin" valueType="num">
                                      <p:cBhvr additive="base">
                                        <p:cTn id="13" dur="500" fill="hold"/>
                                        <p:tgtEl>
                                          <p:spTgt spid="10035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accel="50000" fill="hold" grpId="0" nodeType="withEffect">
                                  <p:stCondLst>
                                    <p:cond delay="0"/>
                                  </p:stCondLst>
                                  <p:childTnLst>
                                    <p:set>
                                      <p:cBhvr>
                                        <p:cTn id="16" dur="1" fill="hold">
                                          <p:stCondLst>
                                            <p:cond delay="0"/>
                                          </p:stCondLst>
                                        </p:cTn>
                                        <p:tgtEl>
                                          <p:spTgt spid="100359">
                                            <p:txEl>
                                              <p:pRg st="3" end="3"/>
                                            </p:txEl>
                                          </p:spTgt>
                                        </p:tgtEl>
                                        <p:attrNameLst>
                                          <p:attrName>style.visibility</p:attrName>
                                        </p:attrNameLst>
                                      </p:cBhvr>
                                      <p:to>
                                        <p:strVal val="visible"/>
                                      </p:to>
                                    </p:set>
                                    <p:anim calcmode="lin" valueType="num">
                                      <p:cBhvr additive="base">
                                        <p:cTn id="17" dur="500" fill="hold"/>
                                        <p:tgtEl>
                                          <p:spTgt spid="100359">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0359">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accel="50000" fill="hold" grpId="0" nodeType="withEffect">
                                  <p:stCondLst>
                                    <p:cond delay="0"/>
                                  </p:stCondLst>
                                  <p:childTnLst>
                                    <p:set>
                                      <p:cBhvr>
                                        <p:cTn id="20" dur="1" fill="hold">
                                          <p:stCondLst>
                                            <p:cond delay="0"/>
                                          </p:stCondLst>
                                        </p:cTn>
                                        <p:tgtEl>
                                          <p:spTgt spid="100359">
                                            <p:txEl>
                                              <p:pRg st="4" end="4"/>
                                            </p:txEl>
                                          </p:spTgt>
                                        </p:tgtEl>
                                        <p:attrNameLst>
                                          <p:attrName>style.visibility</p:attrName>
                                        </p:attrNameLst>
                                      </p:cBhvr>
                                      <p:to>
                                        <p:strVal val="visible"/>
                                      </p:to>
                                    </p:set>
                                    <p:anim calcmode="lin" valueType="num">
                                      <p:cBhvr additive="base">
                                        <p:cTn id="21" dur="500" fill="hold"/>
                                        <p:tgtEl>
                                          <p:spTgt spid="100359">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035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accel="50000" fill="hold" grpId="0" nodeType="withEffect">
                                  <p:stCondLst>
                                    <p:cond delay="0"/>
                                  </p:stCondLst>
                                  <p:childTnLst>
                                    <p:set>
                                      <p:cBhvr>
                                        <p:cTn id="24" dur="1" fill="hold">
                                          <p:stCondLst>
                                            <p:cond delay="0"/>
                                          </p:stCondLst>
                                        </p:cTn>
                                        <p:tgtEl>
                                          <p:spTgt spid="100359">
                                            <p:txEl>
                                              <p:pRg st="5" end="5"/>
                                            </p:txEl>
                                          </p:spTgt>
                                        </p:tgtEl>
                                        <p:attrNameLst>
                                          <p:attrName>style.visibility</p:attrName>
                                        </p:attrNameLst>
                                      </p:cBhvr>
                                      <p:to>
                                        <p:strVal val="visible"/>
                                      </p:to>
                                    </p:set>
                                    <p:anim calcmode="lin" valueType="num">
                                      <p:cBhvr additive="base">
                                        <p:cTn id="25" dur="500" fill="hold"/>
                                        <p:tgtEl>
                                          <p:spTgt spid="100359">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0359">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accel="50000" fill="hold" grpId="0" nodeType="withEffect">
                                  <p:stCondLst>
                                    <p:cond delay="0"/>
                                  </p:stCondLst>
                                  <p:childTnLst>
                                    <p:set>
                                      <p:cBhvr>
                                        <p:cTn id="28" dur="1" fill="hold">
                                          <p:stCondLst>
                                            <p:cond delay="0"/>
                                          </p:stCondLst>
                                        </p:cTn>
                                        <p:tgtEl>
                                          <p:spTgt spid="100359">
                                            <p:txEl>
                                              <p:pRg st="6" end="6"/>
                                            </p:txEl>
                                          </p:spTgt>
                                        </p:tgtEl>
                                        <p:attrNameLst>
                                          <p:attrName>style.visibility</p:attrName>
                                        </p:attrNameLst>
                                      </p:cBhvr>
                                      <p:to>
                                        <p:strVal val="visible"/>
                                      </p:to>
                                    </p:set>
                                    <p:anim calcmode="lin" valueType="num">
                                      <p:cBhvr additive="base">
                                        <p:cTn id="29" dur="500" fill="hold"/>
                                        <p:tgtEl>
                                          <p:spTgt spid="100359">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03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custDataLst>
              <p:tags r:id="rId1"/>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8195" name="Rectangle 4"/>
          <p:cNvPicPr>
            <a:picLocks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black">
          <a:xfrm>
            <a:off x="-6350" y="2127250"/>
            <a:ext cx="91567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custDataLst>
              <p:tags r:id="rId3"/>
            </p:custDataLst>
          </p:nvPr>
        </p:nvSpPr>
        <p:spPr bwMode="auto">
          <a:xfrm>
            <a:off x="0" y="21336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fr-CA" altLang="en-US">
              <a:solidFill>
                <a:srgbClr val="720829"/>
              </a:solidFill>
            </a:endParaRPr>
          </a:p>
        </p:txBody>
      </p:sp>
      <p:sp>
        <p:nvSpPr>
          <p:cNvPr id="8197" name="Rectangle 5"/>
          <p:cNvSpPr>
            <a:spLocks noChangeArrowheads="1"/>
          </p:cNvSpPr>
          <p:nvPr>
            <p:custDataLst>
              <p:tags r:id="rId4"/>
            </p:custDataLst>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8198" name="Rectangle 6"/>
          <p:cNvSpPr>
            <a:spLocks noChangeArrowheads="1"/>
          </p:cNvSpPr>
          <p:nvPr>
            <p:custDataLst>
              <p:tags r:id="rId5"/>
            </p:custDataLst>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94215" name="Rectangle 7"/>
          <p:cNvSpPr>
            <a:spLocks noChangeArrowheads="1"/>
          </p:cNvSpPr>
          <p:nvPr>
            <p:custDataLst>
              <p:tags r:id="rId6"/>
            </p:custDataLst>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fr-CA" altLang="en-US" sz="4000" dirty="0">
                <a:solidFill>
                  <a:schemeClr val="bg1"/>
                </a:solidFill>
                <a:latin typeface="+mj-lt"/>
              </a:rPr>
              <a:t>Avec l’expérience vient la compréhension</a:t>
            </a:r>
          </a:p>
        </p:txBody>
      </p:sp>
      <p:pic>
        <p:nvPicPr>
          <p:cNvPr id="8200" name="Picture 9" descr="skyward"/>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6019800" y="2362200"/>
            <a:ext cx="21844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0"/>
          <p:cNvSpPr>
            <a:spLocks noChangeArrowheads="1"/>
          </p:cNvSpPr>
          <p:nvPr>
            <p:custDataLst>
              <p:tags r:id="rId8"/>
            </p:custDataLst>
          </p:nvPr>
        </p:nvSpPr>
        <p:spPr bwMode="auto">
          <a:xfrm>
            <a:off x="6019800" y="2362200"/>
            <a:ext cx="2193925" cy="225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8202" name="Rectangle 6"/>
          <p:cNvSpPr>
            <a:spLocks noChangeArrowheads="1"/>
          </p:cNvSpPr>
          <p:nvPr>
            <p:custDataLst>
              <p:tags r:id="rId9"/>
            </p:custDataLst>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8203" name="Rectangle 6"/>
          <p:cNvSpPr>
            <a:spLocks noChangeArrowheads="1"/>
          </p:cNvSpPr>
          <p:nvPr>
            <p:custDataLst>
              <p:tags r:id="rId10"/>
            </p:custDataLst>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grpSp>
        <p:nvGrpSpPr>
          <p:cNvPr id="8204" name="Group 6"/>
          <p:cNvGrpSpPr>
            <a:grpSpLocks/>
          </p:cNvGrpSpPr>
          <p:nvPr/>
        </p:nvGrpSpPr>
        <p:grpSpPr bwMode="auto">
          <a:xfrm>
            <a:off x="6096000" y="5638800"/>
            <a:ext cx="2438400" cy="812800"/>
            <a:chOff x="288" y="3696"/>
            <a:chExt cx="1392" cy="480"/>
          </a:xfrm>
        </p:grpSpPr>
        <p:sp>
          <p:nvSpPr>
            <p:cNvPr id="8205"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b="1" dirty="0"/>
            </a:p>
          </p:txBody>
        </p:sp>
        <p:pic>
          <p:nvPicPr>
            <p:cNvPr id="8206" name="Picture 8" descr="my_savings™_FR"/>
            <p:cNvPicPr>
              <a:picLocks noChangeAspect="1" noChangeArrowheads="1"/>
            </p:cNvPicPr>
            <p:nvPr>
              <p:custDataLst>
                <p:tags r:id="rId1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additive="base">
                                        <p:cTn id="7" dur="500" fill="hold"/>
                                        <p:tgtEl>
                                          <p:spTgt spid="94215"/>
                                        </p:tgtEl>
                                        <p:attrNameLst>
                                          <p:attrName>ppt_x</p:attrName>
                                        </p:attrNameLst>
                                      </p:cBhvr>
                                      <p:tavLst>
                                        <p:tav tm="0">
                                          <p:val>
                                            <p:strVal val="0-#ppt_w/2"/>
                                          </p:val>
                                        </p:tav>
                                        <p:tav tm="100000">
                                          <p:val>
                                            <p:strVal val="#ppt_x"/>
                                          </p:val>
                                        </p:tav>
                                      </p:tavLst>
                                    </p:anim>
                                    <p:anim calcmode="lin" valueType="num">
                                      <p:cBhvr additive="base">
                                        <p:cTn id="8"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custDataLst>
              <p:tags r:id="rId1"/>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9219"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9220" name="Rectangle 10"/>
          <p:cNvSpPr>
            <a:spLocks noChangeArrowheads="1"/>
          </p:cNvSpPr>
          <p:nvPr>
            <p:custDataLst>
              <p:tags r:id="rId3"/>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9221" name="Rectangle 11"/>
          <p:cNvPicPr>
            <a:picLocks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9223" name="Rectangle 6"/>
          <p:cNvSpPr>
            <a:spLocks noGrp="1" noChangeArrowheads="1"/>
          </p:cNvSpPr>
          <p:nvPr>
            <p:ph type="title"/>
            <p:custDataLst>
              <p:tags r:id="rId6"/>
            </p:custDataLst>
          </p:nvPr>
        </p:nvSpPr>
        <p:spPr>
          <a:xfrm>
            <a:off x="381000" y="128588"/>
            <a:ext cx="7772400" cy="1243012"/>
          </a:xfrm>
        </p:spPr>
        <p:txBody>
          <a:bodyPr/>
          <a:lstStyle/>
          <a:p>
            <a:pPr eaLnBrk="1" hangingPunct="1"/>
            <a:r>
              <a:rPr lang="fr-CA" altLang="en-US" sz="3600" i="1" dirty="0">
                <a:solidFill>
                  <a:schemeClr val="bg1"/>
                </a:solidFill>
              </a:rPr>
              <a:t>Pourquoi le régime</a:t>
            </a:r>
            <a:br>
              <a:rPr lang="fr-CA" altLang="en-US" sz="3600" dirty="0">
                <a:solidFill>
                  <a:schemeClr val="bg1"/>
                </a:solidFill>
              </a:rPr>
            </a:br>
            <a:r>
              <a:rPr lang="fr-CA" altLang="en-US" sz="3600" b="1" dirty="0">
                <a:solidFill>
                  <a:srgbClr val="4D4A86"/>
                </a:solidFill>
              </a:rPr>
              <a:t>mon épargne</a:t>
            </a:r>
            <a:r>
              <a:rPr lang="fr-CA" altLang="en-US" sz="3600" dirty="0">
                <a:solidFill>
                  <a:schemeClr val="bg1"/>
                </a:solidFill>
              </a:rPr>
              <a:t>?</a:t>
            </a:r>
          </a:p>
        </p:txBody>
      </p:sp>
      <p:sp>
        <p:nvSpPr>
          <p:cNvPr id="102408" name="Rectangle 8"/>
          <p:cNvSpPr>
            <a:spLocks noGrp="1" noChangeArrowheads="1"/>
          </p:cNvSpPr>
          <p:nvPr>
            <p:ph type="body" idx="1"/>
            <p:custDataLst>
              <p:tags r:id="rId7"/>
            </p:custDataLst>
          </p:nvPr>
        </p:nvSpPr>
        <p:spPr>
          <a:xfrm>
            <a:off x="1143000" y="1981200"/>
            <a:ext cx="7772400" cy="4038600"/>
          </a:xfrm>
          <a:noFill/>
        </p:spPr>
        <p:txBody>
          <a:bodyPr/>
          <a:lstStyle/>
          <a:p>
            <a:pPr eaLnBrk="1" hangingPunct="1">
              <a:lnSpc>
                <a:spcPct val="90000"/>
              </a:lnSpc>
              <a:buClr>
                <a:schemeClr val="accent2"/>
              </a:buClr>
            </a:pPr>
            <a:r>
              <a:rPr lang="fr-CA" altLang="en-US" sz="2100" dirty="0"/>
              <a:t>Une gestion sans frais et sans tracas – un régime conçu spécialement pour les petites entreprises</a:t>
            </a:r>
          </a:p>
          <a:p>
            <a:pPr eaLnBrk="1" hangingPunct="1">
              <a:lnSpc>
                <a:spcPct val="90000"/>
              </a:lnSpc>
              <a:buClr>
                <a:schemeClr val="accent2"/>
              </a:buClr>
            </a:pPr>
            <a:r>
              <a:rPr lang="fr-CA" altLang="en-US" sz="2100" dirty="0"/>
              <a:t>Permet d'épargner pour n'importe quel objectif –</a:t>
            </a:r>
            <a:br>
              <a:rPr lang="fr-CA" altLang="en-US" sz="2100" dirty="0"/>
            </a:br>
            <a:r>
              <a:rPr lang="fr-CA" altLang="en-US" sz="2100" dirty="0"/>
              <a:t>comprend un REER et un CELI </a:t>
            </a:r>
          </a:p>
          <a:p>
            <a:pPr eaLnBrk="1" hangingPunct="1">
              <a:lnSpc>
                <a:spcPct val="90000"/>
              </a:lnSpc>
              <a:buClr>
                <a:schemeClr val="accent2"/>
              </a:buClr>
            </a:pPr>
            <a:r>
              <a:rPr lang="fr-CA" altLang="en-US" sz="2100" dirty="0"/>
              <a:t>Gamme exceptionnelle d'options de placement présélectionnées</a:t>
            </a:r>
          </a:p>
          <a:p>
            <a:pPr eaLnBrk="1" hangingPunct="1">
              <a:lnSpc>
                <a:spcPct val="90000"/>
              </a:lnSpc>
              <a:buClr>
                <a:schemeClr val="accent2"/>
              </a:buClr>
            </a:pPr>
            <a:r>
              <a:rPr lang="fr-FR" altLang="en-US" sz="2100" dirty="0"/>
              <a:t>Des frais de gestion des fonds souvent inférieurs à ceux qui sont offerts aux épargnants individuels.</a:t>
            </a:r>
          </a:p>
          <a:p>
            <a:pPr eaLnBrk="1" hangingPunct="1">
              <a:lnSpc>
                <a:spcPct val="90000"/>
              </a:lnSpc>
              <a:buClr>
                <a:schemeClr val="accent2"/>
              </a:buClr>
            </a:pPr>
            <a:r>
              <a:rPr lang="fr-CA" altLang="en-US" sz="2100" dirty="0"/>
              <a:t>Soutien personnalisé par le conseiller en régimes collectifs</a:t>
            </a:r>
            <a:endParaRPr lang="fr-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2408">
                                            <p:txEl>
                                              <p:pRg st="0" end="0"/>
                                            </p:txEl>
                                          </p:spTgt>
                                        </p:tgtEl>
                                        <p:attrNameLst>
                                          <p:attrName>style.visibility</p:attrName>
                                        </p:attrNameLst>
                                      </p:cBhvr>
                                      <p:to>
                                        <p:strVal val="visible"/>
                                      </p:to>
                                    </p:set>
                                    <p:anim calcmode="lin" valueType="num">
                                      <p:cBhvr additive="base">
                                        <p:cTn id="7" dur="500" fill="hold"/>
                                        <p:tgtEl>
                                          <p:spTgt spid="1024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2408">
                                            <p:txEl>
                                              <p:pRg st="1" end="1"/>
                                            </p:txEl>
                                          </p:spTgt>
                                        </p:tgtEl>
                                        <p:attrNameLst>
                                          <p:attrName>style.visibility</p:attrName>
                                        </p:attrNameLst>
                                      </p:cBhvr>
                                      <p:to>
                                        <p:strVal val="visible"/>
                                      </p:to>
                                    </p:set>
                                    <p:anim calcmode="lin" valueType="num">
                                      <p:cBhvr additive="base">
                                        <p:cTn id="13" dur="500" fill="hold"/>
                                        <p:tgtEl>
                                          <p:spTgt spid="10240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02408">
                                            <p:txEl>
                                              <p:pRg st="2" end="2"/>
                                            </p:txEl>
                                          </p:spTgt>
                                        </p:tgtEl>
                                        <p:attrNameLst>
                                          <p:attrName>style.visibility</p:attrName>
                                        </p:attrNameLst>
                                      </p:cBhvr>
                                      <p:to>
                                        <p:strVal val="visible"/>
                                      </p:to>
                                    </p:set>
                                    <p:anim calcmode="lin" valueType="num">
                                      <p:cBhvr additive="base">
                                        <p:cTn id="19" dur="500" fill="hold"/>
                                        <p:tgtEl>
                                          <p:spTgt spid="10240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fill="hold" grpId="0" nodeType="clickEffect">
                                  <p:stCondLst>
                                    <p:cond delay="0"/>
                                  </p:stCondLst>
                                  <p:childTnLst>
                                    <p:set>
                                      <p:cBhvr>
                                        <p:cTn id="24" dur="1" fill="hold">
                                          <p:stCondLst>
                                            <p:cond delay="0"/>
                                          </p:stCondLst>
                                        </p:cTn>
                                        <p:tgtEl>
                                          <p:spTgt spid="102408">
                                            <p:txEl>
                                              <p:pRg st="3" end="3"/>
                                            </p:txEl>
                                          </p:spTgt>
                                        </p:tgtEl>
                                        <p:attrNameLst>
                                          <p:attrName>style.visibility</p:attrName>
                                        </p:attrNameLst>
                                      </p:cBhvr>
                                      <p:to>
                                        <p:strVal val="visible"/>
                                      </p:to>
                                    </p:set>
                                    <p:anim calcmode="lin" valueType="num">
                                      <p:cBhvr additive="base">
                                        <p:cTn id="25" dur="500" fill="hold"/>
                                        <p:tgtEl>
                                          <p:spTgt spid="10240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fill="hold" grpId="0" nodeType="clickEffect">
                                  <p:stCondLst>
                                    <p:cond delay="0"/>
                                  </p:stCondLst>
                                  <p:childTnLst>
                                    <p:set>
                                      <p:cBhvr>
                                        <p:cTn id="30" dur="1" fill="hold">
                                          <p:stCondLst>
                                            <p:cond delay="0"/>
                                          </p:stCondLst>
                                        </p:cTn>
                                        <p:tgtEl>
                                          <p:spTgt spid="102408">
                                            <p:txEl>
                                              <p:pRg st="4" end="4"/>
                                            </p:txEl>
                                          </p:spTgt>
                                        </p:tgtEl>
                                        <p:attrNameLst>
                                          <p:attrName>style.visibility</p:attrName>
                                        </p:attrNameLst>
                                      </p:cBhvr>
                                      <p:to>
                                        <p:strVal val="visible"/>
                                      </p:to>
                                    </p:set>
                                    <p:anim calcmode="lin" valueType="num">
                                      <p:cBhvr additive="base">
                                        <p:cTn id="31" dur="500" fill="hold"/>
                                        <p:tgtEl>
                                          <p:spTgt spid="10240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custDataLst>
              <p:tags r:id="rId1"/>
            </p:custDataLst>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43"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0244" name="Rectangle 11"/>
          <p:cNvPicPr>
            <a:picLocks noChangeArrowheads="1"/>
          </p:cNvPicPr>
          <p:nvPr>
            <p:custDataLst>
              <p:tags r:id="rId3"/>
            </p:custDataLst>
          </p:nvPr>
        </p:nvPicPr>
        <p:blipFill>
          <a:blip r:embed="rId31">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custDataLst>
              <p:tags r:id="rId4"/>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46" name="Rectangle 6"/>
          <p:cNvSpPr>
            <a:spLocks noGrp="1" noChangeArrowheads="1"/>
          </p:cNvSpPr>
          <p:nvPr>
            <p:ph type="title"/>
            <p:custDataLst>
              <p:tags r:id="rId5"/>
            </p:custDataLst>
          </p:nvPr>
        </p:nvSpPr>
        <p:spPr/>
        <p:txBody>
          <a:bodyPr/>
          <a:lstStyle/>
          <a:p>
            <a:pPr eaLnBrk="1" hangingPunct="1"/>
            <a:r>
              <a:rPr lang="fr-CA" altLang="en-US" sz="3600" b="1" dirty="0">
                <a:solidFill>
                  <a:srgbClr val="4D4A86"/>
                </a:solidFill>
              </a:rPr>
              <a:t>Produits</a:t>
            </a:r>
            <a:r>
              <a:rPr lang="fr-CA" altLang="en-US" sz="3600" dirty="0">
                <a:solidFill>
                  <a:schemeClr val="bg1"/>
                </a:solidFill>
              </a:rPr>
              <a:t> et </a:t>
            </a:r>
            <a:r>
              <a:rPr lang="fr-CA" altLang="en-US" sz="3600" b="1" dirty="0">
                <a:solidFill>
                  <a:srgbClr val="4D4A86"/>
                </a:solidFill>
              </a:rPr>
              <a:t>minimums</a:t>
            </a:r>
            <a:r>
              <a:rPr lang="fr-CA" altLang="en-US" sz="3600" dirty="0">
                <a:solidFill>
                  <a:schemeClr val="bg1"/>
                </a:solidFill>
              </a:rPr>
              <a:t>?</a:t>
            </a:r>
          </a:p>
        </p:txBody>
      </p:sp>
      <p:sp>
        <p:nvSpPr>
          <p:cNvPr id="10247" name="AutoShape 9"/>
          <p:cNvSpPr>
            <a:spLocks noChangeArrowheads="1"/>
          </p:cNvSpPr>
          <p:nvPr>
            <p:custDataLst>
              <p:tags r:id="rId6"/>
            </p:custDataLst>
          </p:nvPr>
        </p:nvSpPr>
        <p:spPr bwMode="auto">
          <a:xfrm>
            <a:off x="1600200" y="2667000"/>
            <a:ext cx="22860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48" name="Text Box 10"/>
          <p:cNvSpPr txBox="1">
            <a:spLocks noChangeArrowheads="1"/>
          </p:cNvSpPr>
          <p:nvPr>
            <p:custDataLst>
              <p:tags r:id="rId7"/>
            </p:custDataLst>
          </p:nvPr>
        </p:nvSpPr>
        <p:spPr bwMode="auto">
          <a:xfrm>
            <a:off x="1676400" y="2743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800" b="1" dirty="0"/>
              <a:t> Produits offerts</a:t>
            </a:r>
          </a:p>
        </p:txBody>
      </p:sp>
      <p:sp>
        <p:nvSpPr>
          <p:cNvPr id="10249" name="Line 11"/>
          <p:cNvSpPr>
            <a:spLocks noChangeShapeType="1"/>
          </p:cNvSpPr>
          <p:nvPr>
            <p:custDataLst>
              <p:tags r:id="rId8"/>
            </p:custDataLst>
          </p:nvPr>
        </p:nvSpPr>
        <p:spPr bwMode="auto">
          <a:xfrm>
            <a:off x="3886200" y="2895600"/>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10250" name="Freeform 12"/>
          <p:cNvSpPr>
            <a:spLocks/>
          </p:cNvSpPr>
          <p:nvPr>
            <p:custDataLst>
              <p:tags r:id="rId9"/>
            </p:custDataLst>
          </p:nvPr>
        </p:nvSpPr>
        <p:spPr bwMode="auto">
          <a:xfrm>
            <a:off x="4114800" y="2286000"/>
            <a:ext cx="1588" cy="1473200"/>
          </a:xfrm>
          <a:custGeom>
            <a:avLst/>
            <a:gdLst>
              <a:gd name="T0" fmla="*/ 0 w 1"/>
              <a:gd name="T1" fmla="*/ 2147483647 h 928"/>
              <a:gd name="T2" fmla="*/ 2147483647 w 1"/>
              <a:gd name="T3" fmla="*/ 0 h 928"/>
              <a:gd name="T4" fmla="*/ 0 60000 65536"/>
              <a:gd name="T5" fmla="*/ 0 60000 65536"/>
              <a:gd name="T6" fmla="*/ 0 w 1"/>
              <a:gd name="T7" fmla="*/ 0 h 928"/>
              <a:gd name="T8" fmla="*/ 1 w 1"/>
              <a:gd name="T9" fmla="*/ 928 h 928"/>
            </a:gdLst>
            <a:ahLst/>
            <a:cxnLst>
              <a:cxn ang="T4">
                <a:pos x="T0" y="T1"/>
              </a:cxn>
              <a:cxn ang="T5">
                <a:pos x="T2" y="T3"/>
              </a:cxn>
            </a:cxnLst>
            <a:rect l="T6" t="T7" r="T8" b="T9"/>
            <a:pathLst>
              <a:path w="1" h="928">
                <a:moveTo>
                  <a:pt x="0" y="928"/>
                </a:moveTo>
                <a:lnTo>
                  <a:pt x="1" y="0"/>
                </a:lnTo>
              </a:path>
            </a:pathLst>
          </a:custGeom>
          <a:noFill/>
          <a:ln w="2857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0251" name="AutoShape 13"/>
          <p:cNvSpPr>
            <a:spLocks noChangeArrowheads="1"/>
          </p:cNvSpPr>
          <p:nvPr>
            <p:custDataLst>
              <p:tags r:id="rId10"/>
            </p:custDataLst>
          </p:nvPr>
        </p:nvSpPr>
        <p:spPr bwMode="auto">
          <a:xfrm>
            <a:off x="4419600" y="1981200"/>
            <a:ext cx="2209800" cy="533400"/>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52" name="Text Box 14"/>
          <p:cNvSpPr txBox="1">
            <a:spLocks noChangeArrowheads="1"/>
          </p:cNvSpPr>
          <p:nvPr>
            <p:custDataLst>
              <p:tags r:id="rId11"/>
            </p:custDataLst>
          </p:nvPr>
        </p:nvSpPr>
        <p:spPr bwMode="auto">
          <a:xfrm>
            <a:off x="4572000" y="2057400"/>
            <a:ext cx="2209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700" b="1" dirty="0"/>
              <a:t>    </a:t>
            </a:r>
            <a:r>
              <a:rPr lang="fr-CA" altLang="en-US" sz="1700" b="1" dirty="0">
                <a:solidFill>
                  <a:schemeClr val="bg1"/>
                </a:solidFill>
              </a:rPr>
              <a:t>REER/CRI</a:t>
            </a:r>
          </a:p>
        </p:txBody>
      </p:sp>
      <p:sp>
        <p:nvSpPr>
          <p:cNvPr id="10253" name="AutoShape 15"/>
          <p:cNvSpPr>
            <a:spLocks noChangeArrowheads="1"/>
          </p:cNvSpPr>
          <p:nvPr>
            <p:custDataLst>
              <p:tags r:id="rId12"/>
            </p:custDataLst>
          </p:nvPr>
        </p:nvSpPr>
        <p:spPr bwMode="auto">
          <a:xfrm>
            <a:off x="4419600" y="2819400"/>
            <a:ext cx="2209800" cy="533400"/>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54" name="Text Box 16"/>
          <p:cNvSpPr txBox="1">
            <a:spLocks noChangeArrowheads="1"/>
          </p:cNvSpPr>
          <p:nvPr>
            <p:custDataLst>
              <p:tags r:id="rId13"/>
            </p:custDataLst>
          </p:nvPr>
        </p:nvSpPr>
        <p:spPr bwMode="auto">
          <a:xfrm>
            <a:off x="4419600" y="2895600"/>
            <a:ext cx="2209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700" b="1"/>
              <a:t>  </a:t>
            </a:r>
            <a:r>
              <a:rPr lang="fr-CA" altLang="en-US" sz="1700" b="1">
                <a:solidFill>
                  <a:schemeClr val="bg1"/>
                </a:solidFill>
              </a:rPr>
              <a:t>REER de conjoint</a:t>
            </a:r>
          </a:p>
        </p:txBody>
      </p:sp>
      <p:sp>
        <p:nvSpPr>
          <p:cNvPr id="10255" name="AutoShape 17"/>
          <p:cNvSpPr>
            <a:spLocks noChangeArrowheads="1"/>
          </p:cNvSpPr>
          <p:nvPr>
            <p:custDataLst>
              <p:tags r:id="rId14"/>
            </p:custDataLst>
          </p:nvPr>
        </p:nvSpPr>
        <p:spPr bwMode="auto">
          <a:xfrm>
            <a:off x="4419600" y="3581400"/>
            <a:ext cx="2209800" cy="533400"/>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56" name="Text Box 18"/>
          <p:cNvSpPr txBox="1">
            <a:spLocks noChangeArrowheads="1"/>
          </p:cNvSpPr>
          <p:nvPr>
            <p:custDataLst>
              <p:tags r:id="rId15"/>
            </p:custDataLst>
          </p:nvPr>
        </p:nvSpPr>
        <p:spPr bwMode="auto">
          <a:xfrm>
            <a:off x="4572000" y="3657600"/>
            <a:ext cx="2209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700" b="1"/>
              <a:t>         </a:t>
            </a:r>
            <a:r>
              <a:rPr lang="fr-CA" altLang="en-US" sz="1700" b="1">
                <a:solidFill>
                  <a:schemeClr val="bg1"/>
                </a:solidFill>
              </a:rPr>
              <a:t>CELI</a:t>
            </a:r>
          </a:p>
        </p:txBody>
      </p:sp>
      <p:sp>
        <p:nvSpPr>
          <p:cNvPr id="10257" name="Freeform 19"/>
          <p:cNvSpPr>
            <a:spLocks/>
          </p:cNvSpPr>
          <p:nvPr>
            <p:custDataLst>
              <p:tags r:id="rId16"/>
            </p:custDataLst>
          </p:nvPr>
        </p:nvSpPr>
        <p:spPr bwMode="auto">
          <a:xfrm>
            <a:off x="4102100" y="2273300"/>
            <a:ext cx="317500" cy="14288"/>
          </a:xfrm>
          <a:custGeom>
            <a:avLst/>
            <a:gdLst>
              <a:gd name="T0" fmla="*/ 0 w 200"/>
              <a:gd name="T1" fmla="*/ 0 h 9"/>
              <a:gd name="T2" fmla="*/ 2147483647 w 200"/>
              <a:gd name="T3" fmla="*/ 2147483647 h 9"/>
              <a:gd name="T4" fmla="*/ 0 60000 65536"/>
              <a:gd name="T5" fmla="*/ 0 60000 65536"/>
              <a:gd name="T6" fmla="*/ 0 w 200"/>
              <a:gd name="T7" fmla="*/ 0 h 9"/>
              <a:gd name="T8" fmla="*/ 200 w 200"/>
              <a:gd name="T9" fmla="*/ 9 h 9"/>
            </a:gdLst>
            <a:ahLst/>
            <a:cxnLst>
              <a:cxn ang="T4">
                <a:pos x="T0" y="T1"/>
              </a:cxn>
              <a:cxn ang="T5">
                <a:pos x="T2" y="T3"/>
              </a:cxn>
            </a:cxnLst>
            <a:rect l="T6" t="T7" r="T8" b="T9"/>
            <a:pathLst>
              <a:path w="200" h="9">
                <a:moveTo>
                  <a:pt x="0" y="0"/>
                </a:moveTo>
                <a:lnTo>
                  <a:pt x="200" y="9"/>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0258" name="Line 20"/>
          <p:cNvSpPr>
            <a:spLocks noChangeShapeType="1"/>
          </p:cNvSpPr>
          <p:nvPr>
            <p:custDataLst>
              <p:tags r:id="rId17"/>
            </p:custDataLst>
          </p:nvPr>
        </p:nvSpPr>
        <p:spPr bwMode="auto">
          <a:xfrm>
            <a:off x="4114800" y="3124200"/>
            <a:ext cx="304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259" name="Freeform 21"/>
          <p:cNvSpPr>
            <a:spLocks/>
          </p:cNvSpPr>
          <p:nvPr>
            <p:custDataLst>
              <p:tags r:id="rId18"/>
            </p:custDataLst>
          </p:nvPr>
        </p:nvSpPr>
        <p:spPr bwMode="auto">
          <a:xfrm>
            <a:off x="4114800" y="3733800"/>
            <a:ext cx="304800" cy="1588"/>
          </a:xfrm>
          <a:custGeom>
            <a:avLst/>
            <a:gdLst>
              <a:gd name="T0" fmla="*/ 0 w 192"/>
              <a:gd name="T1" fmla="*/ 0 h 1"/>
              <a:gd name="T2" fmla="*/ 2147483647 w 192"/>
              <a:gd name="T3" fmla="*/ 0 h 1"/>
              <a:gd name="T4" fmla="*/ 0 60000 65536"/>
              <a:gd name="T5" fmla="*/ 0 60000 65536"/>
              <a:gd name="T6" fmla="*/ 0 w 192"/>
              <a:gd name="T7" fmla="*/ 0 h 1"/>
              <a:gd name="T8" fmla="*/ 192 w 192"/>
              <a:gd name="T9" fmla="*/ 1 h 1"/>
            </a:gdLst>
            <a:ahLst/>
            <a:cxnLst>
              <a:cxn ang="T4">
                <a:pos x="T0" y="T1"/>
              </a:cxn>
              <a:cxn ang="T5">
                <a:pos x="T2" y="T3"/>
              </a:cxn>
            </a:cxnLst>
            <a:rect l="T6" t="T7" r="T8" b="T9"/>
            <a:pathLst>
              <a:path w="192" h="1">
                <a:moveTo>
                  <a:pt x="0" y="0"/>
                </a:moveTo>
                <a:lnTo>
                  <a:pt x="192" y="0"/>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0260" name="AutoShape 23"/>
          <p:cNvSpPr>
            <a:spLocks noChangeArrowheads="1"/>
          </p:cNvSpPr>
          <p:nvPr>
            <p:custDataLst>
              <p:tags r:id="rId19"/>
            </p:custDataLst>
          </p:nvPr>
        </p:nvSpPr>
        <p:spPr bwMode="auto">
          <a:xfrm>
            <a:off x="228600" y="4724400"/>
            <a:ext cx="3394075"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61" name="Text Box 24"/>
          <p:cNvSpPr txBox="1">
            <a:spLocks noChangeArrowheads="1"/>
          </p:cNvSpPr>
          <p:nvPr>
            <p:custDataLst>
              <p:tags r:id="rId20"/>
            </p:custDataLst>
          </p:nvPr>
        </p:nvSpPr>
        <p:spPr bwMode="auto">
          <a:xfrm>
            <a:off x="228600" y="48006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700" b="1"/>
              <a:t> </a:t>
            </a:r>
            <a:r>
              <a:rPr lang="fr-CA" altLang="en-US" sz="1800" b="1"/>
              <a:t>Tarification - conditions min.</a:t>
            </a:r>
          </a:p>
        </p:txBody>
      </p:sp>
      <p:sp>
        <p:nvSpPr>
          <p:cNvPr id="10262" name="AutoShape 25"/>
          <p:cNvSpPr>
            <a:spLocks noChangeArrowheads="1"/>
          </p:cNvSpPr>
          <p:nvPr>
            <p:custDataLst>
              <p:tags r:id="rId21"/>
            </p:custDataLst>
          </p:nvPr>
        </p:nvSpPr>
        <p:spPr bwMode="auto">
          <a:xfrm>
            <a:off x="4419600" y="4343400"/>
            <a:ext cx="3962400" cy="533400"/>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63" name="Text Box 26"/>
          <p:cNvSpPr txBox="1">
            <a:spLocks noChangeArrowheads="1"/>
          </p:cNvSpPr>
          <p:nvPr>
            <p:custDataLst>
              <p:tags r:id="rId22"/>
            </p:custDataLst>
          </p:nvPr>
        </p:nvSpPr>
        <p:spPr bwMode="auto">
          <a:xfrm>
            <a:off x="4495800" y="4343400"/>
            <a:ext cx="40624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lnSpc>
                <a:spcPct val="90000"/>
              </a:lnSpc>
              <a:spcBef>
                <a:spcPct val="50000"/>
              </a:spcBef>
              <a:spcAft>
                <a:spcPct val="0"/>
              </a:spcAft>
              <a:buClrTx/>
              <a:buSzTx/>
              <a:buFontTx/>
              <a:buNone/>
            </a:pPr>
            <a:r>
              <a:rPr lang="fr-CA" altLang="en-US" sz="1700" b="1">
                <a:solidFill>
                  <a:schemeClr val="bg1"/>
                </a:solidFill>
              </a:rPr>
              <a:t>Rentrées de fonds minimales</a:t>
            </a:r>
            <a:br>
              <a:rPr lang="fr-CA" altLang="en-US" sz="1700" b="1">
                <a:solidFill>
                  <a:schemeClr val="bg1"/>
                </a:solidFill>
              </a:rPr>
            </a:br>
            <a:r>
              <a:rPr lang="fr-CA" altLang="en-US" sz="1700" b="1">
                <a:solidFill>
                  <a:schemeClr val="bg1"/>
                </a:solidFill>
              </a:rPr>
              <a:t>de 10 000 $ par année</a:t>
            </a:r>
          </a:p>
        </p:txBody>
      </p:sp>
      <p:sp>
        <p:nvSpPr>
          <p:cNvPr id="10264" name="AutoShape 27"/>
          <p:cNvSpPr>
            <a:spLocks noChangeArrowheads="1"/>
          </p:cNvSpPr>
          <p:nvPr>
            <p:custDataLst>
              <p:tags r:id="rId23"/>
            </p:custDataLst>
          </p:nvPr>
        </p:nvSpPr>
        <p:spPr bwMode="auto">
          <a:xfrm>
            <a:off x="4419600" y="5029200"/>
            <a:ext cx="3962400" cy="533400"/>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0265" name="Text Box 28"/>
          <p:cNvSpPr txBox="1">
            <a:spLocks noChangeArrowheads="1"/>
          </p:cNvSpPr>
          <p:nvPr>
            <p:custDataLst>
              <p:tags r:id="rId24"/>
            </p:custDataLst>
          </p:nvPr>
        </p:nvSpPr>
        <p:spPr bwMode="auto">
          <a:xfrm>
            <a:off x="4621213" y="5105400"/>
            <a:ext cx="36845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700" b="1"/>
              <a:t> </a:t>
            </a:r>
            <a:r>
              <a:rPr lang="fr-CA" altLang="en-US" sz="1700" b="1">
                <a:solidFill>
                  <a:schemeClr val="bg1"/>
                </a:solidFill>
              </a:rPr>
              <a:t>Minimum de deux participants</a:t>
            </a:r>
          </a:p>
        </p:txBody>
      </p:sp>
      <p:sp>
        <p:nvSpPr>
          <p:cNvPr id="10266" name="Freeform 29"/>
          <p:cNvSpPr>
            <a:spLocks/>
          </p:cNvSpPr>
          <p:nvPr>
            <p:custDataLst>
              <p:tags r:id="rId25"/>
            </p:custDataLst>
          </p:nvPr>
        </p:nvSpPr>
        <p:spPr bwMode="auto">
          <a:xfrm>
            <a:off x="3632200" y="4953000"/>
            <a:ext cx="241300" cy="1588"/>
          </a:xfrm>
          <a:custGeom>
            <a:avLst/>
            <a:gdLst>
              <a:gd name="T0" fmla="*/ 0 w 152"/>
              <a:gd name="T1" fmla="*/ 0 h 1"/>
              <a:gd name="T2" fmla="*/ 2147483647 w 152"/>
              <a:gd name="T3" fmla="*/ 0 h 1"/>
              <a:gd name="T4" fmla="*/ 0 60000 65536"/>
              <a:gd name="T5" fmla="*/ 0 60000 65536"/>
              <a:gd name="T6" fmla="*/ 0 w 152"/>
              <a:gd name="T7" fmla="*/ 0 h 1"/>
              <a:gd name="T8" fmla="*/ 152 w 152"/>
              <a:gd name="T9" fmla="*/ 1 h 1"/>
            </a:gdLst>
            <a:ahLst/>
            <a:cxnLst>
              <a:cxn ang="T4">
                <a:pos x="T0" y="T1"/>
              </a:cxn>
              <a:cxn ang="T5">
                <a:pos x="T2" y="T3"/>
              </a:cxn>
            </a:cxnLst>
            <a:rect l="T6" t="T7" r="T8" b="T9"/>
            <a:pathLst>
              <a:path w="152" h="1">
                <a:moveTo>
                  <a:pt x="0" y="0"/>
                </a:moveTo>
                <a:lnTo>
                  <a:pt x="152" y="0"/>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0267" name="Freeform 30"/>
          <p:cNvSpPr>
            <a:spLocks/>
          </p:cNvSpPr>
          <p:nvPr>
            <p:custDataLst>
              <p:tags r:id="rId26"/>
            </p:custDataLst>
          </p:nvPr>
        </p:nvSpPr>
        <p:spPr bwMode="auto">
          <a:xfrm>
            <a:off x="3873500" y="4546600"/>
            <a:ext cx="12700" cy="812800"/>
          </a:xfrm>
          <a:custGeom>
            <a:avLst/>
            <a:gdLst>
              <a:gd name="T0" fmla="*/ 0 w 8"/>
              <a:gd name="T1" fmla="*/ 2147483647 h 512"/>
              <a:gd name="T2" fmla="*/ 2147483647 w 8"/>
              <a:gd name="T3" fmla="*/ 0 h 512"/>
              <a:gd name="T4" fmla="*/ 0 60000 65536"/>
              <a:gd name="T5" fmla="*/ 0 60000 65536"/>
              <a:gd name="T6" fmla="*/ 0 w 8"/>
              <a:gd name="T7" fmla="*/ 0 h 512"/>
              <a:gd name="T8" fmla="*/ 8 w 8"/>
              <a:gd name="T9" fmla="*/ 512 h 512"/>
            </a:gdLst>
            <a:ahLst/>
            <a:cxnLst>
              <a:cxn ang="T4">
                <a:pos x="T0" y="T1"/>
              </a:cxn>
              <a:cxn ang="T5">
                <a:pos x="T2" y="T3"/>
              </a:cxn>
            </a:cxnLst>
            <a:rect l="T6" t="T7" r="T8" b="T9"/>
            <a:pathLst>
              <a:path w="8" h="512">
                <a:moveTo>
                  <a:pt x="0" y="512"/>
                </a:moveTo>
                <a:lnTo>
                  <a:pt x="8" y="0"/>
                </a:lnTo>
              </a:path>
            </a:pathLst>
          </a:custGeom>
          <a:noFill/>
          <a:ln w="2857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0268" name="Line 31"/>
          <p:cNvSpPr>
            <a:spLocks noChangeShapeType="1"/>
          </p:cNvSpPr>
          <p:nvPr>
            <p:custDataLst>
              <p:tags r:id="rId27"/>
            </p:custDataLst>
          </p:nvPr>
        </p:nvSpPr>
        <p:spPr bwMode="auto">
          <a:xfrm>
            <a:off x="3886200" y="4572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269" name="Line 32"/>
          <p:cNvSpPr>
            <a:spLocks noChangeShapeType="1"/>
          </p:cNvSpPr>
          <p:nvPr>
            <p:custDataLst>
              <p:tags r:id="rId28"/>
            </p:custDataLst>
          </p:nvPr>
        </p:nvSpPr>
        <p:spPr bwMode="auto">
          <a:xfrm>
            <a:off x="3886200" y="5334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custDataLst>
              <p:tags r:id="rId1"/>
            </p:custDataLst>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1267" name="Rectangle 9"/>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1268" name="Rectangle 10"/>
          <p:cNvSpPr>
            <a:spLocks noChangeArrowheads="1"/>
          </p:cNvSpPr>
          <p:nvPr>
            <p:custDataLst>
              <p:tags r:id="rId3"/>
            </p:custDataLst>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11269" name="Rectangle 11"/>
          <p:cNvPicPr>
            <a:picLocks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3813" y="1365250"/>
            <a:ext cx="9174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custDataLst>
              <p:tags r:id="rId5"/>
            </p:custDataLst>
          </p:nvPr>
        </p:nvSpPr>
        <p:spPr bwMode="auto">
          <a:xfrm>
            <a:off x="-19050" y="1371600"/>
            <a:ext cx="916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11271" name="Rectangle 8"/>
          <p:cNvSpPr>
            <a:spLocks noGrp="1" noChangeArrowheads="1"/>
          </p:cNvSpPr>
          <p:nvPr>
            <p:ph type="title"/>
            <p:custDataLst>
              <p:tags r:id="rId6"/>
            </p:custDataLst>
          </p:nvPr>
        </p:nvSpPr>
        <p:spPr>
          <a:xfrm>
            <a:off x="381000" y="0"/>
            <a:ext cx="8534400" cy="1243013"/>
          </a:xfrm>
        </p:spPr>
        <p:txBody>
          <a:bodyPr/>
          <a:lstStyle/>
          <a:p>
            <a:pPr eaLnBrk="1" hangingPunct="1"/>
            <a:r>
              <a:rPr lang="fr-CA" altLang="en-US" sz="3600" dirty="0">
                <a:solidFill>
                  <a:schemeClr val="bg1"/>
                </a:solidFill>
              </a:rPr>
              <a:t>Valeur pour le</a:t>
            </a:r>
            <a:br>
              <a:rPr lang="fr-CA" altLang="en-US" sz="3600" dirty="0">
                <a:solidFill>
                  <a:schemeClr val="bg1"/>
                </a:solidFill>
              </a:rPr>
            </a:br>
            <a:r>
              <a:rPr lang="fr-CA" altLang="en-US" sz="3600" b="1" dirty="0">
                <a:solidFill>
                  <a:srgbClr val="4D4A86"/>
                </a:solidFill>
              </a:rPr>
              <a:t>promoteur de régime</a:t>
            </a:r>
          </a:p>
        </p:txBody>
      </p:sp>
      <p:sp>
        <p:nvSpPr>
          <p:cNvPr id="106505" name="Rectangle 9"/>
          <p:cNvSpPr>
            <a:spLocks noGrp="1" noChangeArrowheads="1"/>
          </p:cNvSpPr>
          <p:nvPr>
            <p:ph type="body" idx="1"/>
            <p:custDataLst>
              <p:tags r:id="rId7"/>
            </p:custDataLst>
          </p:nvPr>
        </p:nvSpPr>
        <p:spPr>
          <a:xfrm>
            <a:off x="228600" y="1981200"/>
            <a:ext cx="4572000" cy="3505200"/>
          </a:xfrm>
          <a:noFill/>
        </p:spPr>
        <p:txBody>
          <a:bodyPr/>
          <a:lstStyle/>
          <a:p>
            <a:pPr eaLnBrk="1" hangingPunct="1">
              <a:lnSpc>
                <a:spcPct val="90000"/>
              </a:lnSpc>
              <a:buClr>
                <a:schemeClr val="accent2"/>
              </a:buClr>
              <a:buFont typeface="Times" pitchFamily="18" charset="0"/>
              <a:buNone/>
            </a:pPr>
            <a:endParaRPr lang="fr-CA" altLang="en-US" dirty="0"/>
          </a:p>
          <a:p>
            <a:pPr eaLnBrk="1" hangingPunct="1">
              <a:lnSpc>
                <a:spcPct val="90000"/>
              </a:lnSpc>
              <a:buClr>
                <a:schemeClr val="accent2"/>
              </a:buClr>
            </a:pPr>
            <a:r>
              <a:rPr lang="fr-CA" altLang="en-US" dirty="0"/>
              <a:t>Votre conseiller encourage les employés à participer au régime au moyen de séances de formation.</a:t>
            </a:r>
          </a:p>
          <a:p>
            <a:pPr eaLnBrk="1" hangingPunct="1">
              <a:lnSpc>
                <a:spcPct val="90000"/>
              </a:lnSpc>
              <a:buClr>
                <a:schemeClr val="accent2"/>
              </a:buClr>
            </a:pPr>
            <a:r>
              <a:rPr lang="fr-CA" altLang="en-US" dirty="0"/>
              <a:t>Vous versez les cotisations prélevées par retenues salariales 	– </a:t>
            </a:r>
            <a:r>
              <a:rPr lang="fr-CA" altLang="en-US" i="1" dirty="0"/>
              <a:t>nous nous occupons du reste</a:t>
            </a:r>
          </a:p>
          <a:p>
            <a:pPr eaLnBrk="1" hangingPunct="1">
              <a:lnSpc>
                <a:spcPct val="90000"/>
              </a:lnSpc>
              <a:buClr>
                <a:schemeClr val="accent2"/>
              </a:buClr>
            </a:pPr>
            <a:r>
              <a:rPr lang="fr-CA" altLang="en-US" dirty="0"/>
              <a:t>Nous offrons également du soutien aux participants :</a:t>
            </a:r>
          </a:p>
          <a:p>
            <a:pPr lvl="1" eaLnBrk="1" hangingPunct="1">
              <a:lnSpc>
                <a:spcPct val="90000"/>
              </a:lnSpc>
              <a:buClr>
                <a:schemeClr val="accent2"/>
              </a:buClr>
              <a:buFont typeface="Wingdings" pitchFamily="2" charset="2"/>
              <a:buChar char="Ø"/>
            </a:pPr>
            <a:r>
              <a:rPr lang="fr-CA" altLang="en-US" dirty="0"/>
              <a:t>Centre de service à la clientèle</a:t>
            </a:r>
          </a:p>
          <a:p>
            <a:pPr lvl="1" eaLnBrk="1" hangingPunct="1">
              <a:lnSpc>
                <a:spcPct val="90000"/>
              </a:lnSpc>
              <a:buClr>
                <a:schemeClr val="accent2"/>
              </a:buClr>
              <a:buFont typeface="Wingdings" pitchFamily="2" charset="2"/>
              <a:buChar char="Ø"/>
            </a:pPr>
            <a:r>
              <a:rPr lang="fr-CA" altLang="en-US" dirty="0"/>
              <a:t>Site Web des Services aux participants</a:t>
            </a:r>
          </a:p>
          <a:p>
            <a:pPr eaLnBrk="1" hangingPunct="1">
              <a:lnSpc>
                <a:spcPct val="90000"/>
              </a:lnSpc>
              <a:buClr>
                <a:schemeClr val="bg2"/>
              </a:buClr>
            </a:pPr>
            <a:endParaRPr lang="fr-CA" altLang="en-US" dirty="0"/>
          </a:p>
        </p:txBody>
      </p:sp>
      <p:pic>
        <p:nvPicPr>
          <p:cNvPr id="11273" name="Picture 10"/>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l="30191" t="14922" r="26260" b="34758"/>
          <a:stretch>
            <a:fillRect/>
          </a:stretch>
        </p:blipFill>
        <p:spPr bwMode="auto">
          <a:xfrm>
            <a:off x="4800600" y="19812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1"/>
          <p:cNvSpPr>
            <a:spLocks noChangeArrowheads="1"/>
          </p:cNvSpPr>
          <p:nvPr>
            <p:custDataLst>
              <p:tags r:id="rId9"/>
            </p:custDataLst>
          </p:nvPr>
        </p:nvSpPr>
        <p:spPr bwMode="auto">
          <a:xfrm>
            <a:off x="4800600" y="1981200"/>
            <a:ext cx="4103688"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06505">
                                            <p:txEl>
                                              <p:pRg st="1" end="1"/>
                                            </p:txEl>
                                          </p:spTgt>
                                        </p:tgtEl>
                                        <p:attrNameLst>
                                          <p:attrName>style.visibility</p:attrName>
                                        </p:attrNameLst>
                                      </p:cBhvr>
                                      <p:to>
                                        <p:strVal val="visible"/>
                                      </p:to>
                                    </p:set>
                                    <p:anim calcmode="lin" valueType="num">
                                      <p:cBhvr additive="base">
                                        <p:cTn id="7" dur="500" fill="hold"/>
                                        <p:tgtEl>
                                          <p:spTgt spid="1065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fill="hold" grpId="0" nodeType="clickEffect">
                                  <p:stCondLst>
                                    <p:cond delay="0"/>
                                  </p:stCondLst>
                                  <p:childTnLst>
                                    <p:set>
                                      <p:cBhvr>
                                        <p:cTn id="12" dur="1" fill="hold">
                                          <p:stCondLst>
                                            <p:cond delay="0"/>
                                          </p:stCondLst>
                                        </p:cTn>
                                        <p:tgtEl>
                                          <p:spTgt spid="106505">
                                            <p:txEl>
                                              <p:pRg st="2" end="2"/>
                                            </p:txEl>
                                          </p:spTgt>
                                        </p:tgtEl>
                                        <p:attrNameLst>
                                          <p:attrName>style.visibility</p:attrName>
                                        </p:attrNameLst>
                                      </p:cBhvr>
                                      <p:to>
                                        <p:strVal val="visible"/>
                                      </p:to>
                                    </p:set>
                                    <p:anim calcmode="lin" valueType="num">
                                      <p:cBhvr additive="base">
                                        <p:cTn id="13" dur="500" fill="hold"/>
                                        <p:tgtEl>
                                          <p:spTgt spid="10650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5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fill="hold" grpId="0" nodeType="clickEffect">
                                  <p:stCondLst>
                                    <p:cond delay="0"/>
                                  </p:stCondLst>
                                  <p:childTnLst>
                                    <p:set>
                                      <p:cBhvr>
                                        <p:cTn id="18" dur="1" fill="hold">
                                          <p:stCondLst>
                                            <p:cond delay="0"/>
                                          </p:stCondLst>
                                        </p:cTn>
                                        <p:tgtEl>
                                          <p:spTgt spid="106505">
                                            <p:txEl>
                                              <p:pRg st="3" end="3"/>
                                            </p:txEl>
                                          </p:spTgt>
                                        </p:tgtEl>
                                        <p:attrNameLst>
                                          <p:attrName>style.visibility</p:attrName>
                                        </p:attrNameLst>
                                      </p:cBhvr>
                                      <p:to>
                                        <p:strVal val="visible"/>
                                      </p:to>
                                    </p:set>
                                    <p:anim calcmode="lin" valueType="num">
                                      <p:cBhvr additive="base">
                                        <p:cTn id="19" dur="500" fill="hold"/>
                                        <p:tgtEl>
                                          <p:spTgt spid="10650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50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fill="hold" grpId="0" nodeType="withEffect">
                                  <p:stCondLst>
                                    <p:cond delay="0"/>
                                  </p:stCondLst>
                                  <p:childTnLst>
                                    <p:set>
                                      <p:cBhvr>
                                        <p:cTn id="22" dur="1" fill="hold">
                                          <p:stCondLst>
                                            <p:cond delay="0"/>
                                          </p:stCondLst>
                                        </p:cTn>
                                        <p:tgtEl>
                                          <p:spTgt spid="106505">
                                            <p:txEl>
                                              <p:pRg st="4" end="4"/>
                                            </p:txEl>
                                          </p:spTgt>
                                        </p:tgtEl>
                                        <p:attrNameLst>
                                          <p:attrName>style.visibility</p:attrName>
                                        </p:attrNameLst>
                                      </p:cBhvr>
                                      <p:to>
                                        <p:strVal val="visible"/>
                                      </p:to>
                                    </p:set>
                                    <p:anim calcmode="lin" valueType="num">
                                      <p:cBhvr additive="base">
                                        <p:cTn id="23" dur="500" fill="hold"/>
                                        <p:tgtEl>
                                          <p:spTgt spid="10650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650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accel="50000" fill="hold" grpId="0" nodeType="withEffect">
                                  <p:stCondLst>
                                    <p:cond delay="0"/>
                                  </p:stCondLst>
                                  <p:childTnLst>
                                    <p:set>
                                      <p:cBhvr>
                                        <p:cTn id="26" dur="1" fill="hold">
                                          <p:stCondLst>
                                            <p:cond delay="0"/>
                                          </p:stCondLst>
                                        </p:cTn>
                                        <p:tgtEl>
                                          <p:spTgt spid="106505">
                                            <p:txEl>
                                              <p:pRg st="5" end="5"/>
                                            </p:txEl>
                                          </p:spTgt>
                                        </p:tgtEl>
                                        <p:attrNameLst>
                                          <p:attrName>style.visibility</p:attrName>
                                        </p:attrNameLst>
                                      </p:cBhvr>
                                      <p:to>
                                        <p:strVal val="visible"/>
                                      </p:to>
                                    </p:set>
                                    <p:anim calcmode="lin" valueType="num">
                                      <p:cBhvr additive="base">
                                        <p:cTn id="27" dur="500" fill="hold"/>
                                        <p:tgtEl>
                                          <p:spTgt spid="10650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650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otre régime&amp;#x0D;&amp;#x0A;collectif&amp;#x0D;&amp;#x0A;au travail&amp;quot;&quot;/&gt;&lt;property id=&quot;20307&quot; value=&quot;259&quot;/&gt;&lt;/object&gt;&lt;object type=&quot;3&quot; unique_id=&quot;10005&quot;&gt;&lt;property id=&quot;20148&quot; value=&quot;5&quot;/&gt;&lt;property id=&quot;20300&quot; value=&quot;Slide 2 - &amp;quot;Ordre du jour&amp;quot;&quot;/&gt;&lt;property id=&quot;20307&quot; value=&quot;287&quot;/&gt;&lt;/object&gt;&lt;object type=&quot;3&quot; unique_id=&quot;10006&quot;&gt;&lt;property id=&quot;20148&quot; value=&quot;5&quot;/&gt;&lt;property id=&quot;20300&quot; value=&quot;Slide 3&quot;/&gt;&lt;property id=&quot;20307&quot; value=&quot;298&quot;/&gt;&lt;/object&gt;&lt;object type=&quot;3&quot; unique_id=&quot;10007&quot;&gt;&lt;property id=&quot;20148&quot; value=&quot;5&quot;/&gt;&lt;property id=&quot;20300&quot; value=&quot;Slide 4 - &amp;quot;Pourquoi offrir un&amp;#x0D;&amp;#x0A;régime collectif d'épargne?&amp;quot;&quot;/&gt;&lt;property id=&quot;20307&quot; value=&quot;301&quot;/&gt;&lt;/object&gt;&lt;object type=&quot;3&quot; unique_id=&quot;10008&quot;&gt;&lt;property id=&quot;20148&quot; value=&quot;5&quot;/&gt;&lt;property id=&quot;20300&quot; value=&quot;Slide 5 - &amp;quot;Pourquoi choisir la &amp;#x0D;&amp;#x0A;Financière Sun Life?&amp;quot;&quot;/&gt;&lt;property id=&quot;20307&quot; value=&quot;302&quot;/&gt;&lt;/object&gt;&lt;object type=&quot;3&quot; unique_id=&quot;10009&quot;&gt;&lt;property id=&quot;20148&quot; value=&quot;5&quot;/&gt;&lt;property id=&quot;20300&quot; value=&quot;Slide 6&quot;/&gt;&lt;property id=&quot;20307&quot; value=&quot;299&quot;/&gt;&lt;/object&gt;&lt;object type=&quot;3&quot; unique_id=&quot;10010&quot;&gt;&lt;property id=&quot;20148&quot; value=&quot;5&quot;/&gt;&lt;property id=&quot;20300&quot; value=&quot;Slide 7 - &amp;quot;Pourquoi le régime&amp;#x0D;&amp;#x0A;mon épargne?&amp;quot;&quot;/&gt;&lt;property id=&quot;20307&quot; value=&quot;303&quot;/&gt;&lt;/object&gt;&lt;object type=&quot;3&quot; unique_id=&quot;10011&quot;&gt;&lt;property id=&quot;20148&quot; value=&quot;5&quot;/&gt;&lt;property id=&quot;20300&quot; value=&quot;Slide 8 - &amp;quot;Produits et minimums?&amp;quot;&quot;/&gt;&lt;property id=&quot;20307&quot; value=&quot;304&quot;/&gt;&lt;/object&gt;&lt;object type=&quot;3&quot; unique_id=&quot;10012&quot;&gt;&lt;property id=&quot;20148&quot; value=&quot;5&quot;/&gt;&lt;property id=&quot;20300&quot; value=&quot;Slide 9 - &amp;quot;Valeur pour le&amp;#x0D;&amp;#x0A;promoteur de régime&amp;quot;&quot;/&gt;&lt;property id=&quot;20307&quot; value=&quot;305&quot;/&gt;&lt;/object&gt;&lt;object type=&quot;3&quot; unique_id=&quot;10013&quot;&gt;&lt;property id=&quot;20148&quot; value=&quot;5&quot;/&gt;&lt;property id=&quot;20300&quot; value=&quot;Slide 10 - &amp;quot;Services offerts au promoteur&amp;quot;&quot;/&gt;&lt;property id=&quot;20307&quot; value=&quot;306&quot;/&gt;&lt;/object&gt;&lt;object type=&quot;3&quot; unique_id=&quot;10014&quot;&gt;&lt;property id=&quot;20148&quot; value=&quot;5&quot;/&gt;&lt;property id=&quot;20300&quot; value=&quot;Slide 11 - &amp;quot;Valeur pour le participant&amp;quot;&quot;/&gt;&lt;property id=&quot;20307&quot; value=&quot;307&quot;/&gt;&lt;/object&gt;&lt;object type=&quot;3&quot; unique_id=&quot;10015&quot;&gt;&lt;property id=&quot;20148&quot; value=&quot;5&quot;/&gt;&lt;property id=&quot;20300&quot; value=&quot;Slide 12 - &amp;quot;Services offerts aux participants&amp;quot;&quot;/&gt;&lt;property id=&quot;20307&quot; value=&quot;308&quot;/&gt;&lt;/object&gt;&lt;object type=&quot;3&quot; unique_id=&quot;10016&quot;&gt;&lt;property id=&quot;20148&quot; value=&quot;5&quot;/&gt;&lt;property id=&quot;20300&quot; value=&quot;Slide 13 - &amp;quot;Le participant a le choix&amp;#x0D;&amp;#x0A;entre deux comptes&amp;quot;&quot;/&gt;&lt;property id=&quot;20307&quot; value=&quot;309&quot;/&gt;&lt;/object&gt;&lt;object type=&quot;3&quot; unique_id=&quot;10017&quot;&gt;&lt;property id=&quot;20148&quot; value=&quot;5&quot;/&gt;&lt;property id=&quot;20300&quot; value=&quot;Slide 14 - &amp;quot;Frais modiques&amp;quot;&quot;/&gt;&lt;property id=&quot;20307&quot; value=&quot;310&quot;/&gt;&lt;/object&gt;&lt;object type=&quot;3&quot; unique_id=&quot;10018&quot;&gt;&lt;property id=&quot;20148&quot; value=&quot;5&quot;/&gt;&lt;property id=&quot;20300&quot; value=&quot;Slide 15 - &amp;quot;Frais modiques&amp;quot;&quot;/&gt;&lt;property id=&quot;20307&quot; value=&quot;311&quot;/&gt;&lt;/object&gt;&lt;object type=&quot;3&quot; unique_id=&quot;10019&quot;&gt;&lt;property id=&quot;20148&quot; value=&quot;5&quot;/&gt;&lt;property id=&quot;20300&quot; value=&quot;Slide 16 - &amp;quot;Vaste gamme&amp;#x0D;&amp;#x0A;d'options de placement&amp;quot;&quot;/&gt;&lt;property id=&quot;20307&quot; value=&quot;312&quot;/&gt;&lt;/object&gt;&lt;object type=&quot;3&quot; unique_id=&quot;10020&quot;&gt;&lt;property id=&quot;20148&quot; value=&quot;5&quot;/&gt;&lt;property id=&quot;20300&quot; value=&quot;Slide 17 - &amp;quot;Vaste gamme&amp;#x0D;&amp;#x0A;d'options de placement&amp;quot;&quot;/&gt;&lt;property id=&quot;20307&quot; value=&quot;321&quot;/&gt;&lt;/object&gt;&lt;object type=&quot;3&quot; unique_id=&quot;10021&quot;&gt;&lt;property id=&quot;20148&quot; value=&quot;5&quot;/&gt;&lt;property id=&quot;20300&quot; value=&quot;Slide 18 - &amp;quot;Fonds RepèreMD – Fonds axés sur une date d'échéance&amp;quot;&quot;/&gt;&lt;property id=&quot;20307&quot; value=&quot;314&quot;/&gt;&lt;/object&gt;&lt;object type=&quot;3&quot; unique_id=&quot;10022&quot;&gt;&lt;property id=&quot;20148&quot; value=&quot;5&quot;/&gt;&lt;property id=&quot;20300&quot; value=&quot;Slide 19 - &amp;quot;Fonds RepèreMD – Caractéristiques&amp;quot;&quot;/&gt;&lt;property id=&quot;20307&quot; value=&quot;315&quot;/&gt;&lt;/object&gt;&lt;object type=&quot;3&quot; unique_id=&quot;10023&quot;&gt;&lt;property id=&quot;20148&quot; value=&quot;5&quot;/&gt;&lt;property id=&quot;20300&quot; value=&quot;Slide 20 - &amp;quot;Fonds Repère&amp;quot;&quot;/&gt;&lt;property id=&quot;20307&quot; value=&quot;316&quot;/&gt;&lt;/object&gt;&lt;object type=&quot;3&quot; unique_id=&quot;10024&quot;&gt;&lt;property id=&quot;20148&quot; value=&quot;5&quot;/&gt;&lt;property id=&quot;20300&quot; value=&quot;Slide 21 - &amp;quot;Fonds axés sur une date d'échéance GraniteMC&amp;quot;&quot;/&gt;&lt;property id=&quot;20307&quot; value=&quot;317&quot;/&gt;&lt;/object&gt;&lt;object type=&quot;3&quot; unique_id=&quot;10025&quot;&gt;&lt;property id=&quot;20148&quot; value=&quot;5&quot;/&gt;&lt;property id=&quot;20300&quot; value=&quot;Slide 22&quot;/&gt;&lt;property id=&quot;20307&quot; value=&quot;318&quot;/&gt;&lt;/object&gt;&lt;object type=&quot;3&quot; unique_id=&quot;10026&quot;&gt;&lt;property id=&quot;20148&quot; value=&quot;5&quot;/&gt;&lt;property id=&quot;20300&quot; value=&quot;Slide 23 - &amp;quot;Fonds de répartition de l'actif Granite &amp;quot;&quot;/&gt;&lt;property id=&quot;20307&quot; value=&quot;319&quot;/&gt;&lt;/object&gt;&lt;object type=&quot;3&quot; unique_id=&quot;10027&quot;&gt;&lt;property id=&quot;20148&quot; value=&quot;5&quot;/&gt;&lt;property id=&quot;20300&quot; value=&quot;Slide 24 - &amp;quot;La diversification&amp;quot;&quot;/&gt;&lt;property id=&quot;20307&quot; value=&quot;320&quot;/&gt;&lt;/object&gt;&lt;object type=&quot;3&quot; unique_id=&quot;10028&quot;&gt;&lt;property id=&quot;20148&quot; value=&quot;5&quot;/&gt;&lt;property id=&quot;20300&quot; value=&quot;Slide 25 - &amp;quot;Obtenez un avantage concurrentiel.&amp;quot;&quot;/&gt;&lt;property id=&quot;20307&quot; value=&quot;25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2"/>
</p:tagLst>
</file>

<file path=ppt/tags/tag103.xml><?xml version="1.0" encoding="utf-8"?>
<p:tagLst xmlns:a="http://schemas.openxmlformats.org/drawingml/2006/main" xmlns:r="http://schemas.openxmlformats.org/officeDocument/2006/relationships" xmlns:p="http://schemas.openxmlformats.org/presentationml/2006/main">
  <p:tag name="NUM" val="13"/>
</p:tagLst>
</file>

<file path=ppt/tags/tag104.xml><?xml version="1.0" encoding="utf-8"?>
<p:tagLst xmlns:a="http://schemas.openxmlformats.org/drawingml/2006/main" xmlns:r="http://schemas.openxmlformats.org/officeDocument/2006/relationships" xmlns:p="http://schemas.openxmlformats.org/presentationml/2006/main">
  <p:tag name="NUM" val="14"/>
</p:tagLst>
</file>

<file path=ppt/tags/tag105.xml><?xml version="1.0" encoding="utf-8"?>
<p:tagLst xmlns:a="http://schemas.openxmlformats.org/drawingml/2006/main" xmlns:r="http://schemas.openxmlformats.org/officeDocument/2006/relationships" xmlns:p="http://schemas.openxmlformats.org/presentationml/2006/main">
  <p:tag name="NUM" val="15"/>
</p:tagLst>
</file>

<file path=ppt/tags/tag106.xml><?xml version="1.0" encoding="utf-8"?>
<p:tagLst xmlns:a="http://schemas.openxmlformats.org/drawingml/2006/main" xmlns:r="http://schemas.openxmlformats.org/officeDocument/2006/relationships" xmlns:p="http://schemas.openxmlformats.org/presentationml/2006/main">
  <p:tag name="NUM" val="16"/>
</p:tagLst>
</file>

<file path=ppt/tags/tag107.xml><?xml version="1.0" encoding="utf-8"?>
<p:tagLst xmlns:a="http://schemas.openxmlformats.org/drawingml/2006/main" xmlns:r="http://schemas.openxmlformats.org/officeDocument/2006/relationships" xmlns:p="http://schemas.openxmlformats.org/presentationml/2006/main">
  <p:tag name="NUM" val="17"/>
</p:tagLst>
</file>

<file path=ppt/tags/tag108.xml><?xml version="1.0" encoding="utf-8"?>
<p:tagLst xmlns:a="http://schemas.openxmlformats.org/drawingml/2006/main" xmlns:r="http://schemas.openxmlformats.org/officeDocument/2006/relationships" xmlns:p="http://schemas.openxmlformats.org/presentationml/2006/main">
  <p:tag name="NUM" val="18"/>
</p:tagLst>
</file>

<file path=ppt/tags/tag109.xml><?xml version="1.0" encoding="utf-8"?>
<p:tagLst xmlns:a="http://schemas.openxmlformats.org/drawingml/2006/main" xmlns:r="http://schemas.openxmlformats.org/officeDocument/2006/relationships" xmlns:p="http://schemas.openxmlformats.org/presentationml/2006/main">
  <p:tag name="NUM" val="19"/>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20"/>
</p:tagLst>
</file>

<file path=ppt/tags/tag111.xml><?xml version="1.0" encoding="utf-8"?>
<p:tagLst xmlns:a="http://schemas.openxmlformats.org/drawingml/2006/main" xmlns:r="http://schemas.openxmlformats.org/officeDocument/2006/relationships" xmlns:p="http://schemas.openxmlformats.org/presentationml/2006/main">
  <p:tag name="NUM" val="2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0"/>
</p:tagLst>
</file>

<file path=ppt/tags/tag131.xml><?xml version="1.0" encoding="utf-8"?>
<p:tagLst xmlns:a="http://schemas.openxmlformats.org/drawingml/2006/main" xmlns:r="http://schemas.openxmlformats.org/officeDocument/2006/relationships" xmlns:p="http://schemas.openxmlformats.org/presentationml/2006/main">
  <p:tag name="NUM" val="11"/>
</p:tagLst>
</file>

<file path=ppt/tags/tag132.xml><?xml version="1.0" encoding="utf-8"?>
<p:tagLst xmlns:a="http://schemas.openxmlformats.org/drawingml/2006/main" xmlns:r="http://schemas.openxmlformats.org/officeDocument/2006/relationships" xmlns:p="http://schemas.openxmlformats.org/presentationml/2006/main">
  <p:tag name="NUM" val="13"/>
</p:tagLst>
</file>

<file path=ppt/tags/tag133.xml><?xml version="1.0" encoding="utf-8"?>
<p:tagLst xmlns:a="http://schemas.openxmlformats.org/drawingml/2006/main" xmlns:r="http://schemas.openxmlformats.org/officeDocument/2006/relationships" xmlns:p="http://schemas.openxmlformats.org/presentationml/2006/main">
  <p:tag name="NUM" val="14"/>
</p:tagLst>
</file>

<file path=ppt/tags/tag134.xml><?xml version="1.0" encoding="utf-8"?>
<p:tagLst xmlns:a="http://schemas.openxmlformats.org/drawingml/2006/main" xmlns:r="http://schemas.openxmlformats.org/officeDocument/2006/relationships" xmlns:p="http://schemas.openxmlformats.org/presentationml/2006/main">
  <p:tag name="NUM" val="15"/>
</p:tagLst>
</file>

<file path=ppt/tags/tag135.xml><?xml version="1.0" encoding="utf-8"?>
<p:tagLst xmlns:a="http://schemas.openxmlformats.org/drawingml/2006/main" xmlns:r="http://schemas.openxmlformats.org/officeDocument/2006/relationships" xmlns:p="http://schemas.openxmlformats.org/presentationml/2006/main">
  <p:tag name="NUM" val="16"/>
</p:tagLst>
</file>

<file path=ppt/tags/tag136.xml><?xml version="1.0" encoding="utf-8"?>
<p:tagLst xmlns:a="http://schemas.openxmlformats.org/drawingml/2006/main" xmlns:r="http://schemas.openxmlformats.org/officeDocument/2006/relationships" xmlns:p="http://schemas.openxmlformats.org/presentationml/2006/main">
  <p:tag name="NUM" val="17"/>
</p:tagLst>
</file>

<file path=ppt/tags/tag137.xml><?xml version="1.0" encoding="utf-8"?>
<p:tagLst xmlns:a="http://schemas.openxmlformats.org/drawingml/2006/main" xmlns:r="http://schemas.openxmlformats.org/officeDocument/2006/relationships" xmlns:p="http://schemas.openxmlformats.org/presentationml/2006/main">
  <p:tag name="NUM" val="18"/>
</p:tagLst>
</file>

<file path=ppt/tags/tag138.xml><?xml version="1.0" encoding="utf-8"?>
<p:tagLst xmlns:a="http://schemas.openxmlformats.org/drawingml/2006/main" xmlns:r="http://schemas.openxmlformats.org/officeDocument/2006/relationships" xmlns:p="http://schemas.openxmlformats.org/presentationml/2006/main">
  <p:tag name="NUM" val="19"/>
</p:tagLst>
</file>

<file path=ppt/tags/tag139.xml><?xml version="1.0" encoding="utf-8"?>
<p:tagLst xmlns:a="http://schemas.openxmlformats.org/drawingml/2006/main" xmlns:r="http://schemas.openxmlformats.org/officeDocument/2006/relationships" xmlns:p="http://schemas.openxmlformats.org/presentationml/2006/main">
  <p:tag name="NUM" val="20"/>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9"/>
</p:tagLst>
</file>

<file path=ppt/tags/tag149.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1"/>
</p:tagLst>
</file>

<file path=ppt/tags/tag151.xml><?xml version="1.0" encoding="utf-8"?>
<p:tagLst xmlns:a="http://schemas.openxmlformats.org/drawingml/2006/main" xmlns:r="http://schemas.openxmlformats.org/officeDocument/2006/relationships" xmlns:p="http://schemas.openxmlformats.org/presentationml/2006/main">
  <p:tag name="NUM" val="12"/>
</p:tagLst>
</file>

<file path=ppt/tags/tag152.xml><?xml version="1.0" encoding="utf-8"?>
<p:tagLst xmlns:a="http://schemas.openxmlformats.org/drawingml/2006/main" xmlns:r="http://schemas.openxmlformats.org/officeDocument/2006/relationships" xmlns:p="http://schemas.openxmlformats.org/presentationml/2006/main">
  <p:tag name="NUM" val="13"/>
</p:tagLst>
</file>

<file path=ppt/tags/tag153.xml><?xml version="1.0" encoding="utf-8"?>
<p:tagLst xmlns:a="http://schemas.openxmlformats.org/drawingml/2006/main" xmlns:r="http://schemas.openxmlformats.org/officeDocument/2006/relationships" xmlns:p="http://schemas.openxmlformats.org/presentationml/2006/main">
  <p:tag name="NUM" val="14"/>
</p:tagLst>
</file>

<file path=ppt/tags/tag154.xml><?xml version="1.0" encoding="utf-8"?>
<p:tagLst xmlns:a="http://schemas.openxmlformats.org/drawingml/2006/main" xmlns:r="http://schemas.openxmlformats.org/officeDocument/2006/relationships" xmlns:p="http://schemas.openxmlformats.org/presentationml/2006/main">
  <p:tag name="NUM" val="15"/>
</p:tagLst>
</file>

<file path=ppt/tags/tag155.xml><?xml version="1.0" encoding="utf-8"?>
<p:tagLst xmlns:a="http://schemas.openxmlformats.org/drawingml/2006/main" xmlns:r="http://schemas.openxmlformats.org/officeDocument/2006/relationships" xmlns:p="http://schemas.openxmlformats.org/presentationml/2006/main">
  <p:tag name="NUM" val="16"/>
</p:tagLst>
</file>

<file path=ppt/tags/tag156.xml><?xml version="1.0" encoding="utf-8"?>
<p:tagLst xmlns:a="http://schemas.openxmlformats.org/drawingml/2006/main" xmlns:r="http://schemas.openxmlformats.org/officeDocument/2006/relationships" xmlns:p="http://schemas.openxmlformats.org/presentationml/2006/main">
  <p:tag name="NUM" val="17"/>
</p:tagLst>
</file>

<file path=ppt/tags/tag157.xml><?xml version="1.0" encoding="utf-8"?>
<p:tagLst xmlns:a="http://schemas.openxmlformats.org/drawingml/2006/main" xmlns:r="http://schemas.openxmlformats.org/officeDocument/2006/relationships" xmlns:p="http://schemas.openxmlformats.org/presentationml/2006/main">
  <p:tag name="NUM" val="18"/>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7"/>
</p:tagLst>
</file>

<file path=ppt/tags/tag164.xml><?xml version="1.0" encoding="utf-8"?>
<p:tagLst xmlns:a="http://schemas.openxmlformats.org/drawingml/2006/main" xmlns:r="http://schemas.openxmlformats.org/officeDocument/2006/relationships" xmlns:p="http://schemas.openxmlformats.org/presentationml/2006/main">
  <p:tag name="NUM" val="8"/>
</p:tagLst>
</file>

<file path=ppt/tags/tag165.xml><?xml version="1.0" encoding="utf-8"?>
<p:tagLst xmlns:a="http://schemas.openxmlformats.org/drawingml/2006/main" xmlns:r="http://schemas.openxmlformats.org/officeDocument/2006/relationships" xmlns:p="http://schemas.openxmlformats.org/presentationml/2006/main">
  <p:tag name="NUM" val="9"/>
</p:tagLst>
</file>

<file path=ppt/tags/tag166.xml><?xml version="1.0" encoding="utf-8"?>
<p:tagLst xmlns:a="http://schemas.openxmlformats.org/drawingml/2006/main" xmlns:r="http://schemas.openxmlformats.org/officeDocument/2006/relationships" xmlns:p="http://schemas.openxmlformats.org/presentationml/2006/main">
  <p:tag name="NUM" val="10"/>
</p:tagLst>
</file>

<file path=ppt/tags/tag167.xml><?xml version="1.0" encoding="utf-8"?>
<p:tagLst xmlns:a="http://schemas.openxmlformats.org/drawingml/2006/main" xmlns:r="http://schemas.openxmlformats.org/officeDocument/2006/relationships" xmlns:p="http://schemas.openxmlformats.org/presentationml/2006/main">
  <p:tag name="NUM" val="11"/>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8"/>
</p:tagLst>
</file>

<file path=ppt/tags/tag176.xml><?xml version="1.0" encoding="utf-8"?>
<p:tagLst xmlns:a="http://schemas.openxmlformats.org/drawingml/2006/main" xmlns:r="http://schemas.openxmlformats.org/officeDocument/2006/relationships" xmlns:p="http://schemas.openxmlformats.org/presentationml/2006/main">
  <p:tag name="NUM" val="9"/>
</p:tagLst>
</file>

<file path=ppt/tags/tag177.xml><?xml version="1.0" encoding="utf-8"?>
<p:tagLst xmlns:a="http://schemas.openxmlformats.org/drawingml/2006/main" xmlns:r="http://schemas.openxmlformats.org/officeDocument/2006/relationships" xmlns:p="http://schemas.openxmlformats.org/presentationml/2006/main">
  <p:tag name="NUM" val="10"/>
</p:tagLst>
</file>

<file path=ppt/tags/tag178.xml><?xml version="1.0" encoding="utf-8"?>
<p:tagLst xmlns:a="http://schemas.openxmlformats.org/drawingml/2006/main" xmlns:r="http://schemas.openxmlformats.org/officeDocument/2006/relationships" xmlns:p="http://schemas.openxmlformats.org/presentationml/2006/main">
  <p:tag name="NUM" val="11"/>
</p:tagLst>
</file>

<file path=ppt/tags/tag179.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3"/>
</p:tagLst>
</file>

<file path=ppt/tags/tag181.xml><?xml version="1.0" encoding="utf-8"?>
<p:tagLst xmlns:a="http://schemas.openxmlformats.org/drawingml/2006/main" xmlns:r="http://schemas.openxmlformats.org/officeDocument/2006/relationships" xmlns:p="http://schemas.openxmlformats.org/presentationml/2006/main">
  <p:tag name="NUM" val="14"/>
</p:tagLst>
</file>

<file path=ppt/tags/tag182.xml><?xml version="1.0" encoding="utf-8"?>
<p:tagLst xmlns:a="http://schemas.openxmlformats.org/drawingml/2006/main" xmlns:r="http://schemas.openxmlformats.org/officeDocument/2006/relationships" xmlns:p="http://schemas.openxmlformats.org/presentationml/2006/main">
  <p:tag name="NUM" val="15"/>
</p:tagLst>
</file>

<file path=ppt/tags/tag183.xml><?xml version="1.0" encoding="utf-8"?>
<p:tagLst xmlns:a="http://schemas.openxmlformats.org/drawingml/2006/main" xmlns:r="http://schemas.openxmlformats.org/officeDocument/2006/relationships" xmlns:p="http://schemas.openxmlformats.org/presentationml/2006/main">
  <p:tag name="NUM" val="16"/>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0"/>
</p:tagLst>
</file>

<file path=ppt/tags/tag193.xml><?xml version="1.0" encoding="utf-8"?>
<p:tagLst xmlns:a="http://schemas.openxmlformats.org/drawingml/2006/main" xmlns:r="http://schemas.openxmlformats.org/officeDocument/2006/relationships" xmlns:p="http://schemas.openxmlformats.org/presentationml/2006/main">
  <p:tag name="NUM" val="11"/>
</p:tagLst>
</file>

<file path=ppt/tags/tag194.xml><?xml version="1.0" encoding="utf-8"?>
<p:tagLst xmlns:a="http://schemas.openxmlformats.org/drawingml/2006/main" xmlns:r="http://schemas.openxmlformats.org/officeDocument/2006/relationships" xmlns:p="http://schemas.openxmlformats.org/presentationml/2006/main">
  <p:tag name="NUM" val="12"/>
</p:tagLst>
</file>

<file path=ppt/tags/tag195.xml><?xml version="1.0" encoding="utf-8"?>
<p:tagLst xmlns:a="http://schemas.openxmlformats.org/drawingml/2006/main" xmlns:r="http://schemas.openxmlformats.org/officeDocument/2006/relationships" xmlns:p="http://schemas.openxmlformats.org/presentationml/2006/main">
  <p:tag name="NUM" val="13"/>
</p:tagLst>
</file>

<file path=ppt/tags/tag196.xml><?xml version="1.0" encoding="utf-8"?>
<p:tagLst xmlns:a="http://schemas.openxmlformats.org/drawingml/2006/main" xmlns:r="http://schemas.openxmlformats.org/officeDocument/2006/relationships" xmlns:p="http://schemas.openxmlformats.org/presentationml/2006/main">
  <p:tag name="NUM" val="14"/>
</p:tagLst>
</file>

<file path=ppt/tags/tag197.xml><?xml version="1.0" encoding="utf-8"?>
<p:tagLst xmlns:a="http://schemas.openxmlformats.org/drawingml/2006/main" xmlns:r="http://schemas.openxmlformats.org/officeDocument/2006/relationships" xmlns:p="http://schemas.openxmlformats.org/presentationml/2006/main">
  <p:tag name="NUM" val="15"/>
</p:tagLst>
</file>

<file path=ppt/tags/tag198.xml><?xml version="1.0" encoding="utf-8"?>
<p:tagLst xmlns:a="http://schemas.openxmlformats.org/drawingml/2006/main" xmlns:r="http://schemas.openxmlformats.org/officeDocument/2006/relationships" xmlns:p="http://schemas.openxmlformats.org/presentationml/2006/main">
  <p:tag name="NUM" val="16"/>
</p:tagLst>
</file>

<file path=ppt/tags/tag19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NUM" val="18"/>
</p:tagLst>
</file>

<file path=ppt/tags/tag201.xml><?xml version="1.0" encoding="utf-8"?>
<p:tagLst xmlns:a="http://schemas.openxmlformats.org/drawingml/2006/main" xmlns:r="http://schemas.openxmlformats.org/officeDocument/2006/relationships" xmlns:p="http://schemas.openxmlformats.org/presentationml/2006/main">
  <p:tag name="NUM" val="19"/>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8"/>
</p:tagLst>
</file>

<file path=ppt/tags/tag218.xml><?xml version="1.0" encoding="utf-8"?>
<p:tagLst xmlns:a="http://schemas.openxmlformats.org/drawingml/2006/main" xmlns:r="http://schemas.openxmlformats.org/officeDocument/2006/relationships" xmlns:p="http://schemas.openxmlformats.org/presentationml/2006/main">
  <p:tag name="NUM" val="9"/>
</p:tagLst>
</file>

<file path=ppt/tags/tag219.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11"/>
</p:tagLst>
</file>

<file path=ppt/tags/tag221.xml><?xml version="1.0" encoding="utf-8"?>
<p:tagLst xmlns:a="http://schemas.openxmlformats.org/drawingml/2006/main" xmlns:r="http://schemas.openxmlformats.org/officeDocument/2006/relationships" xmlns:p="http://schemas.openxmlformats.org/presentationml/2006/main">
  <p:tag name="NUM" val="12"/>
</p:tagLst>
</file>

<file path=ppt/tags/tag222.xml><?xml version="1.0" encoding="utf-8"?>
<p:tagLst xmlns:a="http://schemas.openxmlformats.org/drawingml/2006/main" xmlns:r="http://schemas.openxmlformats.org/officeDocument/2006/relationships" xmlns:p="http://schemas.openxmlformats.org/presentationml/2006/main">
  <p:tag name="NUM" val="13"/>
</p:tagLst>
</file>

<file path=ppt/tags/tag223.xml><?xml version="1.0" encoding="utf-8"?>
<p:tagLst xmlns:a="http://schemas.openxmlformats.org/drawingml/2006/main" xmlns:r="http://schemas.openxmlformats.org/officeDocument/2006/relationships" xmlns:p="http://schemas.openxmlformats.org/presentationml/2006/main">
  <p:tag name="NUM" val="14"/>
</p:tagLst>
</file>

<file path=ppt/tags/tag224.xml><?xml version="1.0" encoding="utf-8"?>
<p:tagLst xmlns:a="http://schemas.openxmlformats.org/drawingml/2006/main" xmlns:r="http://schemas.openxmlformats.org/officeDocument/2006/relationships" xmlns:p="http://schemas.openxmlformats.org/presentationml/2006/main">
  <p:tag name="NUM" val="1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12"/>
</p:tagLst>
</file>

<file path=ppt/tags/tag66.xml><?xml version="1.0" encoding="utf-8"?>
<p:tagLst xmlns:a="http://schemas.openxmlformats.org/drawingml/2006/main" xmlns:r="http://schemas.openxmlformats.org/officeDocument/2006/relationships" xmlns:p="http://schemas.openxmlformats.org/presentationml/2006/main">
  <p:tag name="NUM" val="13"/>
</p:tagLst>
</file>

<file path=ppt/tags/tag67.xml><?xml version="1.0" encoding="utf-8"?>
<p:tagLst xmlns:a="http://schemas.openxmlformats.org/drawingml/2006/main" xmlns:r="http://schemas.openxmlformats.org/officeDocument/2006/relationships" xmlns:p="http://schemas.openxmlformats.org/presentationml/2006/main">
  <p:tag name="NUM" val="14"/>
</p:tagLst>
</file>

<file path=ppt/tags/tag68.xml><?xml version="1.0" encoding="utf-8"?>
<p:tagLst xmlns:a="http://schemas.openxmlformats.org/drawingml/2006/main" xmlns:r="http://schemas.openxmlformats.org/officeDocument/2006/relationships" xmlns:p="http://schemas.openxmlformats.org/presentationml/2006/main">
  <p:tag name="NUM" val="15"/>
</p:tagLst>
</file>

<file path=ppt/tags/tag69.xml><?xml version="1.0" encoding="utf-8"?>
<p:tagLst xmlns:a="http://schemas.openxmlformats.org/drawingml/2006/main" xmlns:r="http://schemas.openxmlformats.org/officeDocument/2006/relationships" xmlns:p="http://schemas.openxmlformats.org/presentationml/2006/main">
  <p:tag name="NUM" val="1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7"/>
</p:tagLst>
</file>

<file path=ppt/tags/tag71.xml><?xml version="1.0" encoding="utf-8"?>
<p:tagLst xmlns:a="http://schemas.openxmlformats.org/drawingml/2006/main" xmlns:r="http://schemas.openxmlformats.org/officeDocument/2006/relationships" xmlns:p="http://schemas.openxmlformats.org/presentationml/2006/main">
  <p:tag name="NUM" val="18"/>
</p:tagLst>
</file>

<file path=ppt/tags/tag72.xml><?xml version="1.0" encoding="utf-8"?>
<p:tagLst xmlns:a="http://schemas.openxmlformats.org/drawingml/2006/main" xmlns:r="http://schemas.openxmlformats.org/officeDocument/2006/relationships" xmlns:p="http://schemas.openxmlformats.org/presentationml/2006/main">
  <p:tag name="NUM" val="19"/>
</p:tagLst>
</file>

<file path=ppt/tags/tag73.xml><?xml version="1.0" encoding="utf-8"?>
<p:tagLst xmlns:a="http://schemas.openxmlformats.org/drawingml/2006/main" xmlns:r="http://schemas.openxmlformats.org/officeDocument/2006/relationships" xmlns:p="http://schemas.openxmlformats.org/presentationml/2006/main">
  <p:tag name="NUM" val="20"/>
</p:tagLst>
</file>

<file path=ppt/tags/tag74.xml><?xml version="1.0" encoding="utf-8"?>
<p:tagLst xmlns:a="http://schemas.openxmlformats.org/drawingml/2006/main" xmlns:r="http://schemas.openxmlformats.org/officeDocument/2006/relationships" xmlns:p="http://schemas.openxmlformats.org/presentationml/2006/main">
  <p:tag name="NUM" val="21"/>
</p:tagLst>
</file>

<file path=ppt/tags/tag75.xml><?xml version="1.0" encoding="utf-8"?>
<p:tagLst xmlns:a="http://schemas.openxmlformats.org/drawingml/2006/main" xmlns:r="http://schemas.openxmlformats.org/officeDocument/2006/relationships" xmlns:p="http://schemas.openxmlformats.org/presentationml/2006/main">
  <p:tag name="NUM" val="22"/>
</p:tagLst>
</file>

<file path=ppt/tags/tag76.xml><?xml version="1.0" encoding="utf-8"?>
<p:tagLst xmlns:a="http://schemas.openxmlformats.org/drawingml/2006/main" xmlns:r="http://schemas.openxmlformats.org/officeDocument/2006/relationships" xmlns:p="http://schemas.openxmlformats.org/presentationml/2006/main">
  <p:tag name="NUM" val="23"/>
</p:tagLst>
</file>

<file path=ppt/tags/tag77.xml><?xml version="1.0" encoding="utf-8"?>
<p:tagLst xmlns:a="http://schemas.openxmlformats.org/drawingml/2006/main" xmlns:r="http://schemas.openxmlformats.org/officeDocument/2006/relationships" xmlns:p="http://schemas.openxmlformats.org/presentationml/2006/main">
  <p:tag name="NUM" val="24"/>
</p:tagLst>
</file>

<file path=ppt/tags/tag78.xml><?xml version="1.0" encoding="utf-8"?>
<p:tagLst xmlns:a="http://schemas.openxmlformats.org/drawingml/2006/main" xmlns:r="http://schemas.openxmlformats.org/officeDocument/2006/relationships" xmlns:p="http://schemas.openxmlformats.org/presentationml/2006/main">
  <p:tag name="NUM" val="25"/>
</p:tagLst>
</file>

<file path=ppt/tags/tag79.xml><?xml version="1.0" encoding="utf-8"?>
<p:tagLst xmlns:a="http://schemas.openxmlformats.org/drawingml/2006/main" xmlns:r="http://schemas.openxmlformats.org/officeDocument/2006/relationships" xmlns:p="http://schemas.openxmlformats.org/presentationml/2006/main">
  <p:tag name="NUM" val="2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7"/>
</p:tagLst>
</file>

<file path=ppt/tags/tag81.xml><?xml version="1.0" encoding="utf-8"?>
<p:tagLst xmlns:a="http://schemas.openxmlformats.org/drawingml/2006/main" xmlns:r="http://schemas.openxmlformats.org/officeDocument/2006/relationships" xmlns:p="http://schemas.openxmlformats.org/presentationml/2006/main">
  <p:tag name="NUM" val="28"/>
</p:tagLst>
</file>

<file path=ppt/tags/tag82.xml><?xml version="1.0" encoding="utf-8"?>
<p:tagLst xmlns:a="http://schemas.openxmlformats.org/drawingml/2006/main" xmlns:r="http://schemas.openxmlformats.org/officeDocument/2006/relationships" xmlns:p="http://schemas.openxmlformats.org/presentationml/2006/main">
  <p:tag name="NUM" val="29"/>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94818BC84B4D41A81521DD5D1B1E8A" ma:contentTypeVersion="4" ma:contentTypeDescription="Create a new document." ma:contentTypeScope="" ma:versionID="afc2e753bfca291a2d42e2de07fd5f85">
  <xsd:schema xmlns:xsd="http://www.w3.org/2001/XMLSchema" xmlns:xs="http://www.w3.org/2001/XMLSchema" xmlns:p="http://schemas.microsoft.com/office/2006/metadata/properties" xmlns:ns2="6d8e0356-2faf-4263-8516-57eb0fbcfb29" xmlns:ns3="6e00c483-60ed-4158-ae01-d9822d3d3a11" xmlns:ns4="http://schemas.microsoft.com/sharepoint/v4" targetNamespace="http://schemas.microsoft.com/office/2006/metadata/properties" ma:root="true" ma:fieldsID="f81861c03c271443087af38327ca2ad5" ns2:_="" ns3:_="" ns4:_="">
    <xsd:import namespace="6d8e0356-2faf-4263-8516-57eb0fbcfb29"/>
    <xsd:import namespace="6e00c483-60ed-4158-ae01-d9822d3d3a1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Tags" minOccurs="0"/>
                <xsd:element ref="ns3:Comments" minOccurs="0"/>
                <xsd:element ref="ns4:IconOverlay"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e0356-2faf-4263-8516-57eb0fbcfb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00c483-60ed-4158-ae01-d9822d3d3a11" elementFormDefault="qualified">
    <xsd:import namespace="http://schemas.microsoft.com/office/2006/documentManagement/types"/>
    <xsd:import namespace="http://schemas.microsoft.com/office/infopath/2007/PartnerControls"/>
    <xsd:element name="Tags" ma:index="11" nillable="true" ma:displayName="Tags" ma:description="Add descriptive tags separated by a coma (,)" ma:internalName="Tags">
      <xsd:simpleType>
        <xsd:restriction base="dms:Text">
          <xsd:maxLength value="255"/>
        </xsd:restriction>
      </xsd:simpleType>
    </xsd:element>
    <xsd:element name="Comments" ma:index="12" nillable="true" ma:displayName="Comments" ma:internalName="Comments">
      <xsd:simpleType>
        <xsd:restriction base="dms:Text">
          <xsd:maxLength value="255"/>
        </xsd:restriction>
      </xsd:simpleType>
    </xsd:element>
    <xsd:element name="Description0" ma:index="14"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e00c483-60ed-4158-ae01-d9822d3d3a11">FR RRSP TFSA Sponsor PPT </Description0>
    <Comments xmlns="6e00c483-60ed-4158-ae01-d9822d3d3a11">Not to be used before September 1, 2017</Comments>
    <Tags xmlns="6e00c483-60ed-4158-ae01-d9822d3d3a11">Advisor Experience</Tags>
    <_dlc_DocId xmlns="6d8e0356-2faf-4263-8516-57eb0fbcfb29">ZYWCPNMYT2HE-3-12615</_dlc_DocId>
    <_dlc_DocIdUrl xmlns="6d8e0356-2faf-4263-8516-57eb0fbcfb29">
      <Url>http://sp.sunlifecorp.com/sites/GRSMD/_layouts/DocIdRedir.aspx?ID=ZYWCPNMYT2HE-3-12615</Url>
      <Description>ZYWCPNMYT2HE-3-12615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B2F8BD3-3E0F-41BF-9B1E-A893703E4C19}">
  <ds:schemaRefs>
    <ds:schemaRef ds:uri="http://schemas.microsoft.com/sharepoint/v3/contenttype/forms"/>
  </ds:schemaRefs>
</ds:datastoreItem>
</file>

<file path=customXml/itemProps2.xml><?xml version="1.0" encoding="utf-8"?>
<ds:datastoreItem xmlns:ds="http://schemas.openxmlformats.org/officeDocument/2006/customXml" ds:itemID="{B61ECAE3-4D54-4C84-A6FD-DC01F77DB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e0356-2faf-4263-8516-57eb0fbcfb29"/>
    <ds:schemaRef ds:uri="6e00c483-60ed-4158-ae01-d9822d3d3a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877A-B1A6-499A-A71E-5EDF3588D90D}">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schemas.microsoft.com/sharepoint/v4"/>
    <ds:schemaRef ds:uri="http://purl.org/dc/elements/1.1/"/>
    <ds:schemaRef ds:uri="6e00c483-60ed-4158-ae01-d9822d3d3a11"/>
    <ds:schemaRef ds:uri="6d8e0356-2faf-4263-8516-57eb0fbcfb29"/>
    <ds:schemaRef ds:uri="http://www.w3.org/XML/1998/namespace"/>
  </ds:schemaRefs>
</ds:datastoreItem>
</file>

<file path=customXml/itemProps4.xml><?xml version="1.0" encoding="utf-8"?>
<ds:datastoreItem xmlns:ds="http://schemas.openxmlformats.org/officeDocument/2006/customXml" ds:itemID="{55AF37C4-C52A-4AC5-A0B8-C879E02956A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3507</TotalTime>
  <Words>3604</Words>
  <Application>Microsoft Office PowerPoint</Application>
  <PresentationFormat>On-screen Show (4:3)</PresentationFormat>
  <Paragraphs>254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Agenda Tabular Light</vt:lpstr>
      <vt:lpstr>Agenda Tabular Medium</vt:lpstr>
      <vt:lpstr>Arial</vt:lpstr>
      <vt:lpstr>Symbol</vt:lpstr>
      <vt:lpstr>Times</vt:lpstr>
      <vt:lpstr>Wingdings</vt:lpstr>
      <vt:lpstr>Blank Presentation</vt:lpstr>
      <vt:lpstr>Votre régime collectif au travail</vt:lpstr>
      <vt:lpstr>Ordre du jour</vt:lpstr>
      <vt:lpstr>PowerPoint Presentation</vt:lpstr>
      <vt:lpstr>Pourquoi offrir un régime collectif d’épargne?</vt:lpstr>
      <vt:lpstr>Pourquoi choisir la  Financière Sun Life?</vt:lpstr>
      <vt:lpstr>PowerPoint Presentation</vt:lpstr>
      <vt:lpstr>Pourquoi le régime mon épargne?</vt:lpstr>
      <vt:lpstr>Produits et minimums?</vt:lpstr>
      <vt:lpstr>Valeur pour le promoteur de régime</vt:lpstr>
      <vt:lpstr>Services offerts au promoteur</vt:lpstr>
      <vt:lpstr>Valeur pour le participant</vt:lpstr>
      <vt:lpstr>Services offerts aux participants</vt:lpstr>
      <vt:lpstr>Le participant a le choix entre deux comptes</vt:lpstr>
      <vt:lpstr>Frais modiques</vt:lpstr>
      <vt:lpstr>Frais modiques </vt:lpstr>
      <vt:lpstr>Vaste gamme d'options de placement</vt:lpstr>
      <vt:lpstr>Vaste gamme d'options de placement</vt:lpstr>
      <vt:lpstr>Fonds GraniteMD - axés sur une date d'échéance </vt:lpstr>
      <vt:lpstr>PowerPoint Presentation</vt:lpstr>
      <vt:lpstr>La diversification</vt:lpstr>
      <vt:lpstr>Établissement d’un régime</vt:lpstr>
      <vt:lpstr>  Obtenez un avantage concurrentiel.</vt:lpstr>
    </vt:vector>
  </TitlesOfParts>
  <Company>Zync05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group plan at work.</dc:title>
  <dc:creator>Zync05</dc:creator>
  <cp:lastModifiedBy>Carolyn Tisdale</cp:lastModifiedBy>
  <cp:revision>153</cp:revision>
  <cp:lastPrinted>2009-09-23T16:39:27Z</cp:lastPrinted>
  <dcterms:created xsi:type="dcterms:W3CDTF">2009-09-23T16:22:57Z</dcterms:created>
  <dcterms:modified xsi:type="dcterms:W3CDTF">2021-12-15T17:27:19Z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SourceItemID">
    <vt:lpwstr/>
  </property>
  <property fmtid="{D5CDD505-2E9C-101B-9397-08002B2CF9AE}" pid="3" name="AxSourceListID">
    <vt:lpwstr/>
  </property>
  <property fmtid="{D5CDD505-2E9C-101B-9397-08002B2CF9AE}" pid="4" name="_dlc_DocIdItemGuid">
    <vt:lpwstr>0b12d7c0-8e33-4887-bc33-16c0654d7680</vt:lpwstr>
  </property>
  <property fmtid="{D5CDD505-2E9C-101B-9397-08002B2CF9AE}" pid="5" name="ContentTypeId">
    <vt:lpwstr>0x010100C094818BC84B4D41A81521DD5D1B1E8A</vt:lpwstr>
  </property>
</Properties>
</file>