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9"/>
  </p:notesMasterIdLst>
  <p:sldIdLst>
    <p:sldId id="259" r:id="rId6"/>
    <p:sldId id="287" r:id="rId7"/>
    <p:sldId id="298" r:id="rId8"/>
    <p:sldId id="301" r:id="rId9"/>
    <p:sldId id="302" r:id="rId10"/>
    <p:sldId id="299" r:id="rId11"/>
    <p:sldId id="303" r:id="rId12"/>
    <p:sldId id="304" r:id="rId13"/>
    <p:sldId id="305" r:id="rId14"/>
    <p:sldId id="306" r:id="rId15"/>
    <p:sldId id="307" r:id="rId16"/>
    <p:sldId id="308" r:id="rId17"/>
    <p:sldId id="309" r:id="rId18"/>
    <p:sldId id="310" r:id="rId19"/>
    <p:sldId id="322" r:id="rId20"/>
    <p:sldId id="312" r:id="rId21"/>
    <p:sldId id="321" r:id="rId22"/>
    <p:sldId id="317" r:id="rId23"/>
    <p:sldId id="318" r:id="rId24"/>
    <p:sldId id="319" r:id="rId25"/>
    <p:sldId id="320" r:id="rId26"/>
    <p:sldId id="323" r:id="rId27"/>
    <p:sldId id="258"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26">
          <p15:clr>
            <a:srgbClr val="A4A3A4"/>
          </p15:clr>
        </p15:guide>
        <p15:guide id="3" orient="horz" pos="683">
          <p15:clr>
            <a:srgbClr val="A4A3A4"/>
          </p15:clr>
        </p15:guide>
        <p15:guide id="4" orient="horz" pos="4107">
          <p15:clr>
            <a:srgbClr val="A4A3A4"/>
          </p15:clr>
        </p15:guide>
        <p15:guide id="5" pos="2880">
          <p15:clr>
            <a:srgbClr val="A4A3A4"/>
          </p15:clr>
        </p15:guide>
        <p15:guide id="6" pos="480">
          <p15:clr>
            <a:srgbClr val="A4A3A4"/>
          </p15:clr>
        </p15:guide>
        <p15:guide id="7" pos="555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79E"/>
    <a:srgbClr val="F0C040"/>
    <a:srgbClr val="FECD44"/>
    <a:srgbClr val="614D7D"/>
    <a:srgbClr val="FF0000"/>
    <a:srgbClr val="FEBE10"/>
    <a:srgbClr val="4D4A86"/>
    <a:srgbClr val="827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4470FF-BC0A-4021-8E73-17A664260459}" v="3" dt="2021-12-15T17:21:0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3" autoAdjust="0"/>
    <p:restoredTop sz="54994" autoAdjust="0"/>
  </p:normalViewPr>
  <p:slideViewPr>
    <p:cSldViewPr>
      <p:cViewPr varScale="1">
        <p:scale>
          <a:sx n="62" d="100"/>
          <a:sy n="62" d="100"/>
        </p:scale>
        <p:origin x="3300" y="78"/>
      </p:cViewPr>
      <p:guideLst>
        <p:guide orient="horz" pos="2160"/>
        <p:guide orient="horz" pos="3926"/>
        <p:guide orient="horz" pos="683"/>
        <p:guide orient="horz" pos="4107"/>
        <p:guide pos="2880"/>
        <p:guide pos="480"/>
        <p:guide pos="5557"/>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352" y="-23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1.xml"/><Relationship Id="rId3" Type="http://schemas.openxmlformats.org/officeDocument/2006/relationships/slide" Target="slides/slide8.xml"/><Relationship Id="rId7" Type="http://schemas.openxmlformats.org/officeDocument/2006/relationships/slide" Target="slides/slide14.xml"/><Relationship Id="rId12" Type="http://schemas.openxmlformats.org/officeDocument/2006/relationships/slide" Target="slides/slide20.xml"/><Relationship Id="rId2" Type="http://schemas.openxmlformats.org/officeDocument/2006/relationships/slide" Target="slides/slide7.xml"/><Relationship Id="rId1" Type="http://schemas.openxmlformats.org/officeDocument/2006/relationships/slide" Target="slides/slide5.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12.xml"/><Relationship Id="rId10" Type="http://schemas.openxmlformats.org/officeDocument/2006/relationships/slide" Target="slides/slide17.xml"/><Relationship Id="rId4" Type="http://schemas.openxmlformats.org/officeDocument/2006/relationships/slide" Target="slides/slide10.xml"/><Relationship Id="rId9" Type="http://schemas.openxmlformats.org/officeDocument/2006/relationships/slide" Target="slides/slide1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Tisdale" userId="cd61759a-c741-43ed-8fd7-a8ac39239e89" providerId="ADAL" clId="{F14470FF-BC0A-4021-8E73-17A664260459}"/>
    <pc:docChg chg="undo custSel addSld delSld modSld">
      <pc:chgData name="Carolyn Tisdale" userId="cd61759a-c741-43ed-8fd7-a8ac39239e89" providerId="ADAL" clId="{F14470FF-BC0A-4021-8E73-17A664260459}" dt="2021-12-15T17:26:02.823" v="87" actId="20577"/>
      <pc:docMkLst>
        <pc:docMk/>
      </pc:docMkLst>
      <pc:sldChg chg="modNotesTx">
        <pc:chgData name="Carolyn Tisdale" userId="cd61759a-c741-43ed-8fd7-a8ac39239e89" providerId="ADAL" clId="{F14470FF-BC0A-4021-8E73-17A664260459}" dt="2021-12-15T17:10:38.228" v="3" actId="20577"/>
        <pc:sldMkLst>
          <pc:docMk/>
          <pc:sldMk cId="0" sldId="308"/>
        </pc:sldMkLst>
      </pc:sldChg>
      <pc:sldChg chg="modNotesTx">
        <pc:chgData name="Carolyn Tisdale" userId="cd61759a-c741-43ed-8fd7-a8ac39239e89" providerId="ADAL" clId="{F14470FF-BC0A-4021-8E73-17A664260459}" dt="2021-12-15T17:17:42.281" v="12" actId="6549"/>
        <pc:sldMkLst>
          <pc:docMk/>
          <pc:sldMk cId="0" sldId="312"/>
        </pc:sldMkLst>
      </pc:sldChg>
      <pc:sldChg chg="del">
        <pc:chgData name="Carolyn Tisdale" userId="cd61759a-c741-43ed-8fd7-a8ac39239e89" providerId="ADAL" clId="{F14470FF-BC0A-4021-8E73-17A664260459}" dt="2021-12-15T17:25:44.828" v="84" actId="47"/>
        <pc:sldMkLst>
          <pc:docMk/>
          <pc:sldMk cId="0" sldId="314"/>
        </pc:sldMkLst>
      </pc:sldChg>
      <pc:sldChg chg="del">
        <pc:chgData name="Carolyn Tisdale" userId="cd61759a-c741-43ed-8fd7-a8ac39239e89" providerId="ADAL" clId="{F14470FF-BC0A-4021-8E73-17A664260459}" dt="2021-12-15T17:25:45.619" v="85" actId="47"/>
        <pc:sldMkLst>
          <pc:docMk/>
          <pc:sldMk cId="0" sldId="315"/>
        </pc:sldMkLst>
      </pc:sldChg>
      <pc:sldChg chg="del">
        <pc:chgData name="Carolyn Tisdale" userId="cd61759a-c741-43ed-8fd7-a8ac39239e89" providerId="ADAL" clId="{F14470FF-BC0A-4021-8E73-17A664260459}" dt="2021-12-15T17:25:47.305" v="86" actId="47"/>
        <pc:sldMkLst>
          <pc:docMk/>
          <pc:sldMk cId="0" sldId="316"/>
        </pc:sldMkLst>
      </pc:sldChg>
      <pc:sldChg chg="modNotesTx">
        <pc:chgData name="Carolyn Tisdale" userId="cd61759a-c741-43ed-8fd7-a8ac39239e89" providerId="ADAL" clId="{F14470FF-BC0A-4021-8E73-17A664260459}" dt="2021-12-15T17:26:02.823" v="87" actId="20577"/>
        <pc:sldMkLst>
          <pc:docMk/>
          <pc:sldMk cId="0" sldId="317"/>
        </pc:sldMkLst>
      </pc:sldChg>
      <pc:sldChg chg="modSp mod">
        <pc:chgData name="Carolyn Tisdale" userId="cd61759a-c741-43ed-8fd7-a8ac39239e89" providerId="ADAL" clId="{F14470FF-BC0A-4021-8E73-17A664260459}" dt="2021-12-15T17:21:35.654" v="83" actId="20577"/>
        <pc:sldMkLst>
          <pc:docMk/>
          <pc:sldMk cId="0" sldId="321"/>
        </pc:sldMkLst>
        <pc:spChg chg="mod">
          <ac:chgData name="Carolyn Tisdale" userId="cd61759a-c741-43ed-8fd7-a8ac39239e89" providerId="ADAL" clId="{F14470FF-BC0A-4021-8E73-17A664260459}" dt="2021-12-15T17:21:08.313" v="19" actId="1076"/>
          <ac:spMkLst>
            <pc:docMk/>
            <pc:sldMk cId="0" sldId="321"/>
            <ac:spMk id="19471" creationId="{00000000-0000-0000-0000-000000000000}"/>
          </ac:spMkLst>
        </pc:spChg>
        <pc:spChg chg="mod">
          <ac:chgData name="Carolyn Tisdale" userId="cd61759a-c741-43ed-8fd7-a8ac39239e89" providerId="ADAL" clId="{F14470FF-BC0A-4021-8E73-17A664260459}" dt="2021-12-15T17:21:08.313" v="19" actId="1076"/>
          <ac:spMkLst>
            <pc:docMk/>
            <pc:sldMk cId="0" sldId="321"/>
            <ac:spMk id="19472" creationId="{00000000-0000-0000-0000-000000000000}"/>
          </ac:spMkLst>
        </pc:spChg>
        <pc:spChg chg="mod">
          <ac:chgData name="Carolyn Tisdale" userId="cd61759a-c741-43ed-8fd7-a8ac39239e89" providerId="ADAL" clId="{F14470FF-BC0A-4021-8E73-17A664260459}" dt="2021-12-15T17:21:26.379" v="65" actId="14100"/>
          <ac:spMkLst>
            <pc:docMk/>
            <pc:sldMk cId="0" sldId="321"/>
            <ac:spMk id="19473" creationId="{00000000-0000-0000-0000-000000000000}"/>
          </ac:spMkLst>
        </pc:spChg>
        <pc:spChg chg="mod">
          <ac:chgData name="Carolyn Tisdale" userId="cd61759a-c741-43ed-8fd7-a8ac39239e89" providerId="ADAL" clId="{F14470FF-BC0A-4021-8E73-17A664260459}" dt="2021-12-15T17:21:21.428" v="64" actId="6549"/>
          <ac:spMkLst>
            <pc:docMk/>
            <pc:sldMk cId="0" sldId="321"/>
            <ac:spMk id="19474" creationId="{00000000-0000-0000-0000-000000000000}"/>
          </ac:spMkLst>
        </pc:spChg>
        <pc:spChg chg="mod">
          <ac:chgData name="Carolyn Tisdale" userId="cd61759a-c741-43ed-8fd7-a8ac39239e89" providerId="ADAL" clId="{F14470FF-BC0A-4021-8E73-17A664260459}" dt="2021-12-15T17:21:35.654" v="83" actId="20577"/>
          <ac:spMkLst>
            <pc:docMk/>
            <pc:sldMk cId="0" sldId="321"/>
            <ac:spMk id="19478" creationId="{00000000-0000-0000-0000-000000000000}"/>
          </ac:spMkLst>
        </pc:spChg>
        <pc:grpChg chg="mod">
          <ac:chgData name="Carolyn Tisdale" userId="cd61759a-c741-43ed-8fd7-a8ac39239e89" providerId="ADAL" clId="{F14470FF-BC0A-4021-8E73-17A664260459}" dt="2021-12-15T17:21:08.313" v="19" actId="1076"/>
          <ac:grpSpMkLst>
            <pc:docMk/>
            <pc:sldMk cId="0" sldId="321"/>
            <ac:grpSpMk id="5" creationId="{00000000-0000-0000-0000-000000000000}"/>
          </ac:grpSpMkLst>
        </pc:grpChg>
        <pc:grpChg chg="mod">
          <ac:chgData name="Carolyn Tisdale" userId="cd61759a-c741-43ed-8fd7-a8ac39239e89" providerId="ADAL" clId="{F14470FF-BC0A-4021-8E73-17A664260459}" dt="2021-12-15T17:21:08.313" v="19" actId="1076"/>
          <ac:grpSpMkLst>
            <pc:docMk/>
            <pc:sldMk cId="0" sldId="321"/>
            <ac:grpSpMk id="19470" creationId="{00000000-0000-0000-0000-000000000000}"/>
          </ac:grpSpMkLst>
        </pc:grpChg>
      </pc:sldChg>
      <pc:sldChg chg="new del">
        <pc:chgData name="Carolyn Tisdale" userId="cd61759a-c741-43ed-8fd7-a8ac39239e89" providerId="ADAL" clId="{F14470FF-BC0A-4021-8E73-17A664260459}" dt="2021-12-15T17:15:59.528" v="5" actId="680"/>
        <pc:sldMkLst>
          <pc:docMk/>
          <pc:sldMk cId="4163665332" sldId="32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p.sunlifecorp.com/sites/GRSMC/GRS%20Marketing%20and%20Communications/Sun%20Advantage/RRSP-DPSP-TFSA%20-%20PowerPoint%20Presentations/microproduct%20fees%20graph_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69256381798006E-2"/>
          <c:y val="0.16105567587666261"/>
          <c:w val="0.76803551609322973"/>
          <c:h val="0.73290855476037864"/>
        </c:manualLayout>
      </c:layout>
      <c:lineChart>
        <c:grouping val="standard"/>
        <c:varyColors val="0"/>
        <c:ser>
          <c:idx val="1"/>
          <c:order val="0"/>
          <c:tx>
            <c:strRef>
              <c:f>'[microproduct fees graph_2016.xls]Sheet1'!$B$3</c:f>
              <c:strCache>
                <c:ptCount val="1"/>
                <c:pt idx="0">
                  <c:v>2.20% Fees</c:v>
                </c:pt>
              </c:strCache>
            </c:strRef>
          </c:tx>
          <c:spPr>
            <a:ln w="25400">
              <a:solidFill>
                <a:schemeClr val="accent1"/>
              </a:solidFill>
              <a:prstDash val="solid"/>
            </a:ln>
          </c:spPr>
          <c:marker>
            <c:symbol val="none"/>
          </c:marker>
          <c:val>
            <c:numRef>
              <c:f>'[microproduct fees graph_2016.xls]Sheet1'!$B$4:$B$29</c:f>
              <c:numCache>
                <c:formatCode>"$"#,##0</c:formatCode>
                <c:ptCount val="26"/>
                <c:pt idx="0">
                  <c:v>50000</c:v>
                </c:pt>
                <c:pt idx="1">
                  <c:v>51775</c:v>
                </c:pt>
                <c:pt idx="2">
                  <c:v>53613.012499999997</c:v>
                </c:pt>
                <c:pt idx="3">
                  <c:v>55516.274443750001</c:v>
                </c:pt>
                <c:pt idx="4">
                  <c:v>57487.102186503129</c:v>
                </c:pt>
                <c:pt idx="5">
                  <c:v>59527.894314123987</c:v>
                </c:pt>
                <c:pt idx="6">
                  <c:v>61641.134562275387</c:v>
                </c:pt>
                <c:pt idx="7">
                  <c:v>63829.394839236164</c:v>
                </c:pt>
                <c:pt idx="8">
                  <c:v>66095.338356029053</c:v>
                </c:pt>
                <c:pt idx="9">
                  <c:v>68441.722867668082</c:v>
                </c:pt>
                <c:pt idx="10">
                  <c:v>70871.404029470301</c:v>
                </c:pt>
                <c:pt idx="11">
                  <c:v>73387.338872516499</c:v>
                </c:pt>
                <c:pt idx="12">
                  <c:v>75992.589402490834</c:v>
                </c:pt>
                <c:pt idx="13">
                  <c:v>78690.326326279261</c:v>
                </c:pt>
                <c:pt idx="14">
                  <c:v>81483.832910862169</c:v>
                </c:pt>
                <c:pt idx="15">
                  <c:v>84376.508979197781</c:v>
                </c:pt>
                <c:pt idx="16">
                  <c:v>87371.8750479593</c:v>
                </c:pt>
                <c:pt idx="17">
                  <c:v>90473.576612161851</c:v>
                </c:pt>
                <c:pt idx="18">
                  <c:v>93685.388581893596</c:v>
                </c:pt>
                <c:pt idx="19">
                  <c:v>97011.219876550822</c:v>
                </c:pt>
                <c:pt idx="20">
                  <c:v>100455.11818216837</c:v>
                </c:pt>
                <c:pt idx="21">
                  <c:v>104021.27487763535</c:v>
                </c:pt>
                <c:pt idx="22">
                  <c:v>107714.03013579141</c:v>
                </c:pt>
                <c:pt idx="23">
                  <c:v>111537.87820561201</c:v>
                </c:pt>
                <c:pt idx="24">
                  <c:v>115497.47288191124</c:v>
                </c:pt>
                <c:pt idx="25">
                  <c:v>119597.63316921909</c:v>
                </c:pt>
              </c:numCache>
            </c:numRef>
          </c:val>
          <c:smooth val="0"/>
          <c:extLst>
            <c:ext xmlns:c16="http://schemas.microsoft.com/office/drawing/2014/chart" uri="{C3380CC4-5D6E-409C-BE32-E72D297353CC}">
              <c16:uniqueId val="{00000000-B6FF-4E2C-A434-DF027D2E800D}"/>
            </c:ext>
          </c:extLst>
        </c:ser>
        <c:ser>
          <c:idx val="2"/>
          <c:order val="1"/>
          <c:tx>
            <c:strRef>
              <c:f>'[microproduct fees graph_2016.xls]Sheet1'!$C$3</c:f>
              <c:strCache>
                <c:ptCount val="1"/>
                <c:pt idx="0">
                  <c:v>1.70% Fees</c:v>
                </c:pt>
              </c:strCache>
            </c:strRef>
          </c:tx>
          <c:spPr>
            <a:ln w="25400">
              <a:solidFill>
                <a:srgbClr val="00B0F0"/>
              </a:solidFill>
              <a:prstDash val="solid"/>
            </a:ln>
          </c:spPr>
          <c:marker>
            <c:symbol val="none"/>
          </c:marker>
          <c:val>
            <c:numRef>
              <c:f>'[microproduct fees graph_2016.xls]Sheet1'!$C$4:$C$29</c:f>
              <c:numCache>
                <c:formatCode>"$"#,##0</c:formatCode>
                <c:ptCount val="26"/>
                <c:pt idx="0">
                  <c:v>50000</c:v>
                </c:pt>
                <c:pt idx="1">
                  <c:v>52025</c:v>
                </c:pt>
                <c:pt idx="2">
                  <c:v>54132.012499999997</c:v>
                </c:pt>
                <c:pt idx="3">
                  <c:v>56324.359006250001</c:v>
                </c:pt>
                <c:pt idx="4">
                  <c:v>58605.495546003127</c:v>
                </c:pt>
                <c:pt idx="5">
                  <c:v>60979.018115616251</c:v>
                </c:pt>
                <c:pt idx="6">
                  <c:v>63448.668349298707</c:v>
                </c:pt>
                <c:pt idx="7">
                  <c:v>66018.339417445299</c:v>
                </c:pt>
                <c:pt idx="8">
                  <c:v>68692.082163851839</c:v>
                </c:pt>
                <c:pt idx="9">
                  <c:v>71474.111491487842</c:v>
                </c:pt>
                <c:pt idx="10">
                  <c:v>74368.813006893106</c:v>
                </c:pt>
                <c:pt idx="11">
                  <c:v>77380.749933672283</c:v>
                </c:pt>
                <c:pt idx="12">
                  <c:v>80514.670305986016</c:v>
                </c:pt>
                <c:pt idx="13">
                  <c:v>83775.514453378448</c:v>
                </c:pt>
                <c:pt idx="14">
                  <c:v>87168.422788740281</c:v>
                </c:pt>
                <c:pt idx="15">
                  <c:v>90698.743911684258</c:v>
                </c:pt>
                <c:pt idx="16">
                  <c:v>94372.04304010747</c:v>
                </c:pt>
                <c:pt idx="17">
                  <c:v>98194.110783231823</c:v>
                </c:pt>
                <c:pt idx="18">
                  <c:v>102170.9722699527</c:v>
                </c:pt>
                <c:pt idx="19">
                  <c:v>106308.89664688578</c:v>
                </c:pt>
                <c:pt idx="20">
                  <c:v>110614.40696108466</c:v>
                </c:pt>
                <c:pt idx="21">
                  <c:v>115094.29044300859</c:v>
                </c:pt>
                <c:pt idx="22">
                  <c:v>119755.60920595044</c:v>
                </c:pt>
                <c:pt idx="23">
                  <c:v>124605.71137879144</c:v>
                </c:pt>
                <c:pt idx="24">
                  <c:v>129652.24268963249</c:v>
                </c:pt>
                <c:pt idx="25">
                  <c:v>134903.15851856262</c:v>
                </c:pt>
              </c:numCache>
            </c:numRef>
          </c:val>
          <c:smooth val="0"/>
          <c:extLst>
            <c:ext xmlns:c16="http://schemas.microsoft.com/office/drawing/2014/chart" uri="{C3380CC4-5D6E-409C-BE32-E72D297353CC}">
              <c16:uniqueId val="{00000001-B6FF-4E2C-A434-DF027D2E800D}"/>
            </c:ext>
          </c:extLst>
        </c:ser>
        <c:dLbls>
          <c:showLegendKey val="0"/>
          <c:showVal val="0"/>
          <c:showCatName val="0"/>
          <c:showSerName val="0"/>
          <c:showPercent val="0"/>
          <c:showBubbleSize val="0"/>
        </c:dLbls>
        <c:smooth val="0"/>
        <c:axId val="123775616"/>
        <c:axId val="123785984"/>
      </c:lineChart>
      <c:catAx>
        <c:axId val="123775616"/>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CA" dirty="0"/>
                  <a:t>Years</a:t>
                </a:r>
              </a:p>
            </c:rich>
          </c:tx>
          <c:layout>
            <c:manualLayout>
              <c:xMode val="edge"/>
              <c:yMode val="edge"/>
              <c:x val="0.46059937725827754"/>
              <c:y val="0.94453501699554976"/>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785984"/>
        <c:crossesAt val="50000"/>
        <c:auto val="1"/>
        <c:lblAlgn val="ctr"/>
        <c:lblOffset val="100"/>
        <c:tickLblSkip val="1"/>
        <c:tickMarkSkip val="1"/>
        <c:noMultiLvlLbl val="0"/>
      </c:catAx>
      <c:valAx>
        <c:axId val="123785984"/>
        <c:scaling>
          <c:orientation val="minMax"/>
          <c:max val="150000"/>
          <c:min val="50000"/>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23775616"/>
        <c:crosses val="autoZero"/>
        <c:crossBetween val="between"/>
        <c:majorUnit val="25000"/>
      </c:valAx>
      <c:spPr>
        <a:noFill/>
        <a:ln w="12700">
          <a:noFill/>
          <a:prstDash val="solid"/>
        </a:ln>
      </c:spPr>
    </c:plotArea>
    <c:legend>
      <c:legendPos val="r"/>
      <c:layout>
        <c:manualLayout>
          <c:xMode val="edge"/>
          <c:yMode val="edge"/>
          <c:x val="0.87791345176174762"/>
          <c:y val="0.45677001524506378"/>
          <c:w val="0.1176471136452385"/>
          <c:h val="0.10440463360915975"/>
        </c:manualLayout>
      </c:layout>
      <c:overlay val="0"/>
      <c:spPr>
        <a:solidFill>
          <a:srgbClr val="FFFFFF"/>
        </a:solidFill>
        <a:ln w="3175">
          <a:noFill/>
          <a:prstDash val="solid"/>
        </a:ln>
      </c:spPr>
      <c:txPr>
        <a:bodyPr/>
        <a:lstStyle/>
        <a:p>
          <a:pPr>
            <a:defRPr sz="84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itchFamily="1" charset="-128"/>
              </a:defRPr>
            </a:lvl1pPr>
          </a:lstStyle>
          <a:p>
            <a:pPr>
              <a:defRPr/>
            </a:pPr>
            <a:endParaRPr lang="en-US"/>
          </a:p>
        </p:txBody>
      </p:sp>
      <p:sp>
        <p:nvSpPr>
          <p:cNvPr id="819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itchFamily="1"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itchFamily="1" charset="-128"/>
              </a:defRPr>
            </a:lvl1pPr>
          </a:lstStyle>
          <a:p>
            <a:pPr>
              <a:defRPr/>
            </a:pPr>
            <a:endParaRPr lang="en-US"/>
          </a:p>
        </p:txBody>
      </p:sp>
      <p:sp>
        <p:nvSpPr>
          <p:cNvPr id="819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itchFamily="1" charset="-128"/>
              </a:defRPr>
            </a:lvl1pPr>
          </a:lstStyle>
          <a:p>
            <a:pPr>
              <a:defRPr/>
            </a:pPr>
            <a:fld id="{9F614813-C0C2-473E-AA27-A74BB3A81914}" type="slidenum">
              <a:rPr lang="en-US"/>
              <a:pPr>
                <a:defRPr/>
              </a:pPr>
              <a:t>‹#›</a:t>
            </a:fld>
            <a:endParaRPr lang="en-US"/>
          </a:p>
        </p:txBody>
      </p:sp>
    </p:spTree>
    <p:extLst>
      <p:ext uri="{BB962C8B-B14F-4D97-AF65-F5344CB8AC3E}">
        <p14:creationId xmlns:p14="http://schemas.microsoft.com/office/powerpoint/2010/main" val="1905771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D44F706F-55B6-496D-80FC-6D27603D3743}" type="slidenum">
              <a:rPr lang="en-US" altLang="en-US" sz="1200" smtClean="0"/>
              <a:pPr/>
              <a:t>1</a:t>
            </a:fld>
            <a:endParaRPr lang="en-US" alt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Thanks again for taking the time to talk a bit about</a:t>
            </a:r>
            <a:r>
              <a:rPr lang="en-US" altLang="en-US" b="1" dirty="0">
                <a:ea typeface="ＭＳ Ｐゴシック" pitchFamily="34" charset="-128"/>
              </a:rPr>
              <a:t> my savings</a:t>
            </a:r>
            <a:r>
              <a:rPr lang="en-US" altLang="en-US" dirty="0">
                <a:ea typeface="ＭＳ Ｐゴシック" pitchFamily="34" charset="-128"/>
              </a:rPr>
              <a:t> – your group plan at work.</a:t>
            </a:r>
          </a:p>
          <a:p>
            <a:pPr eaLnBrk="1" hangingPunct="1">
              <a:buFontTx/>
              <a:buChar char="•"/>
            </a:pPr>
            <a:r>
              <a:rPr lang="en-US" altLang="en-US" dirty="0">
                <a:ea typeface="ＭＳ Ｐゴシック" pitchFamily="34" charset="-128"/>
              </a:rPr>
              <a:t> I’m going to take you through the key features and benefits, but if you have any questions along the way, please feel free to interrupt me at any time.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3BB4E84-9A77-4ED4-AD4F-EA5DA331EEC4}" type="slidenum">
              <a:rPr lang="en-US" altLang="en-US" sz="1200" smtClean="0"/>
              <a:pPr/>
              <a:t>10</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5038" y="4343401"/>
            <a:ext cx="5140325"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dirty="0">
                <a:ea typeface="ＭＳ Ｐゴシック" pitchFamily="34" charset="-128"/>
              </a:rPr>
              <a:t>Time to implement a plan:</a:t>
            </a:r>
          </a:p>
          <a:p>
            <a:pPr eaLnBrk="1" hangingPunct="1">
              <a:buFontTx/>
              <a:buChar char="•"/>
            </a:pPr>
            <a:r>
              <a:rPr lang="en-US" altLang="en-US" sz="1100" dirty="0">
                <a:ea typeface="ＭＳ Ｐゴシック" pitchFamily="34" charset="-128"/>
              </a:rPr>
              <a:t> Plan set-up within 2 weeks of receipt of completed application</a:t>
            </a:r>
          </a:p>
          <a:p>
            <a:pPr eaLnBrk="1" hangingPunct="1"/>
            <a:r>
              <a:rPr lang="en-US" altLang="en-US" sz="1100" dirty="0">
                <a:ea typeface="ＭＳ Ｐゴシック" pitchFamily="34" charset="-128"/>
              </a:rPr>
              <a:t>No waiting, plans will be set up quickly so that sponsors can begin sending contributions as soon as they’re ready. </a:t>
            </a:r>
          </a:p>
          <a:p>
            <a:pPr eaLnBrk="1" hangingPunct="1"/>
            <a:r>
              <a:rPr lang="en-US" altLang="en-US" sz="1100" b="1" dirty="0">
                <a:ea typeface="ＭＳ Ｐゴシック" pitchFamily="34" charset="-128"/>
              </a:rPr>
              <a:t>Contribution Method:</a:t>
            </a:r>
          </a:p>
          <a:p>
            <a:pPr eaLnBrk="1" hangingPunct="1">
              <a:buFontTx/>
              <a:buChar char="•"/>
            </a:pPr>
            <a:r>
              <a:rPr lang="en-US" altLang="en-US" sz="1100" dirty="0">
                <a:ea typeface="ＭＳ Ｐゴシック" pitchFamily="34" charset="-128"/>
              </a:rPr>
              <a:t> Submission via secure website</a:t>
            </a:r>
          </a:p>
          <a:p>
            <a:pPr eaLnBrk="1" hangingPunct="1">
              <a:buFontTx/>
              <a:buChar char="•"/>
            </a:pPr>
            <a:r>
              <a:rPr lang="en-US" altLang="en-US" sz="1100" dirty="0">
                <a:ea typeface="ＭＳ Ｐゴシック" pitchFamily="34" charset="-128"/>
              </a:rPr>
              <a:t> Payment via pre-authorized withdrawal for RRSP</a:t>
            </a:r>
          </a:p>
          <a:p>
            <a:pPr eaLnBrk="1" hangingPunct="1">
              <a:buFontTx/>
              <a:buChar char="•"/>
            </a:pPr>
            <a:r>
              <a:rPr lang="en-US" altLang="en-US" sz="1100" dirty="0">
                <a:ea typeface="ＭＳ Ｐゴシック" pitchFamily="34" charset="-128"/>
              </a:rPr>
              <a:t> TFSA contributions are member contributions only (automatically deducted from bank account)</a:t>
            </a:r>
          </a:p>
          <a:p>
            <a:pPr eaLnBrk="1" hangingPunct="1"/>
            <a:r>
              <a:rPr lang="en-US" altLang="en-US" sz="1100" dirty="0">
                <a:ea typeface="ＭＳ Ｐゴシック" pitchFamily="34" charset="-128"/>
              </a:rPr>
              <a:t>To ensure quick deposits and to manage a cost effective solution, all contributions are submitted electronically. </a:t>
            </a:r>
          </a:p>
          <a:p>
            <a:pPr eaLnBrk="1" hangingPunct="1"/>
            <a:r>
              <a:rPr lang="en-US" altLang="en-US" sz="1100" b="1" dirty="0">
                <a:ea typeface="ＭＳ Ｐゴシック" pitchFamily="34" charset="-128"/>
              </a:rPr>
              <a:t>Plan sponsor statements and reports:</a:t>
            </a:r>
          </a:p>
          <a:p>
            <a:pPr eaLnBrk="1" hangingPunct="1">
              <a:buFontTx/>
              <a:buChar char="•"/>
            </a:pPr>
            <a:r>
              <a:rPr lang="en-US" altLang="en-US" sz="1100" dirty="0">
                <a:ea typeface="ＭＳ Ｐゴシック" pitchFamily="34" charset="-128"/>
              </a:rPr>
              <a:t> Monthly online financial and non-financial reports</a:t>
            </a:r>
          </a:p>
          <a:p>
            <a:pPr eaLnBrk="1" hangingPunct="1">
              <a:buFontTx/>
              <a:buChar char="•"/>
            </a:pPr>
            <a:r>
              <a:rPr lang="en-US" altLang="en-US" sz="1100" dirty="0">
                <a:ea typeface="ＭＳ Ｐゴシック" pitchFamily="34" charset="-128"/>
              </a:rPr>
              <a:t> Access to our sponsor website 24/7</a:t>
            </a:r>
          </a:p>
          <a:p>
            <a:pPr eaLnBrk="1" hangingPunct="1">
              <a:buFontTx/>
              <a:buChar char="•"/>
            </a:pPr>
            <a:r>
              <a:rPr lang="en-US" altLang="en-US" sz="1100" dirty="0">
                <a:ea typeface="ＭＳ Ｐゴシック" pitchFamily="34" charset="-128"/>
              </a:rPr>
              <a:t> Access to Morningstar for information on investments</a:t>
            </a:r>
          </a:p>
          <a:p>
            <a:pPr eaLnBrk="1" hangingPunct="1"/>
            <a:r>
              <a:rPr lang="en-US" altLang="en-US" sz="1100" dirty="0">
                <a:ea typeface="ＭＳ Ｐゴシック" pitchFamily="34" charset="-128"/>
              </a:rPr>
              <a:t>The plan sponsor services website let's sponsors submit contributions, run reports and find plan information at any time.</a:t>
            </a:r>
          </a:p>
          <a:p>
            <a:pPr eaLnBrk="1" hangingPunct="1"/>
            <a:r>
              <a:rPr lang="en-US" altLang="en-US" sz="1100" b="1" dirty="0">
                <a:ea typeface="ＭＳ Ｐゴシック" pitchFamily="34" charset="-128"/>
              </a:rPr>
              <a:t>Administration</a:t>
            </a:r>
            <a:r>
              <a:rPr lang="en-US" altLang="en-US" sz="1100" dirty="0">
                <a:ea typeface="ＭＳ Ｐゴシック" pitchFamily="34" charset="-128"/>
              </a:rPr>
              <a:t>:</a:t>
            </a:r>
          </a:p>
          <a:p>
            <a:pPr eaLnBrk="1" hangingPunct="1">
              <a:buFontTx/>
              <a:buChar char="•"/>
            </a:pPr>
            <a:r>
              <a:rPr lang="en-US" altLang="en-US" sz="1100" dirty="0">
                <a:ea typeface="ＭＳ Ｐゴシック" pitchFamily="34" charset="-128"/>
              </a:rPr>
              <a:t> Access to dedicated Client Services Team</a:t>
            </a:r>
          </a:p>
          <a:p>
            <a:pPr eaLnBrk="1" hangingPunct="1">
              <a:buFontTx/>
              <a:buChar char="•"/>
            </a:pPr>
            <a:r>
              <a:rPr lang="en-US" altLang="en-US" sz="1100" dirty="0">
                <a:ea typeface="ＭＳ Ｐゴシック" pitchFamily="34" charset="-128"/>
              </a:rPr>
              <a:t> Access to data regarding employee contributions</a:t>
            </a:r>
          </a:p>
          <a:p>
            <a:pPr eaLnBrk="1" hangingPunct="1"/>
            <a:r>
              <a:rPr lang="en-US" altLang="en-US" sz="1100" dirty="0">
                <a:ea typeface="ＭＳ Ｐゴシック" pitchFamily="34" charset="-128"/>
              </a:rPr>
              <a:t>Sponsors will receive high quality support from the industry leader for group savings plans.  </a:t>
            </a:r>
          </a:p>
          <a:p>
            <a:pPr eaLnBrk="1" hangingPunct="1">
              <a:buFontTx/>
              <a:buChar char="•"/>
            </a:pPr>
            <a:endParaRPr lang="en-US" altLang="en-US" dirty="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008215D-B929-4BC0-A494-ADB1F1334E87}" type="slidenum">
              <a:rPr lang="en-US" altLang="en-US" sz="1200" smtClean="0"/>
              <a:pPr/>
              <a:t>11</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In terms of support in managing their accounts, the Plan Member Services website is always open for employees, with 24-hour a day access. They can also access account information by touch-tone phone or talk directly to a Group Retirement Services representative through the Sun Life Financial Customer Care Centre any business day from 8 a.m. to 8 p.m. ET.</a:t>
            </a:r>
            <a:r>
              <a:rPr lang="en-US" altLang="en-US" baseline="0" dirty="0">
                <a:ea typeface="ＭＳ Ｐゴシック" pitchFamily="34" charset="-128"/>
              </a:rPr>
              <a:t>  Fees may be charged for certain transactions.</a:t>
            </a:r>
            <a:endParaRPr lang="en-US" altLang="en-US" dirty="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2D9F1F1-EA6D-4310-BBC3-CA4F775DF7DD}" type="slidenum">
              <a:rPr lang="en-US" altLang="en-US" sz="1200" smtClean="0"/>
              <a:pPr/>
              <a:t>12</a:t>
            </a:fld>
            <a:endParaRPr lang="en-US" alt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267200"/>
            <a:ext cx="5140325"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950" b="1" dirty="0">
                <a:ea typeface="ＭＳ Ｐゴシック" pitchFamily="34" charset="-128"/>
              </a:rPr>
              <a:t>Enrolment: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CA" altLang="en-US" sz="900" dirty="0">
                <a:ea typeface="ＭＳ Ｐゴシック" pitchFamily="34" charset="-128"/>
              </a:rPr>
              <a:t>Our product has a simplified enrolment process called “express enrolment,” which makes it easier for members to enrol. Members aren't asked to provide investment instructions as part of the enrolment process. They are asked to provide the minimum personal information needed to set up their account allowing them to be quickly enrolled in the plan. Initially, member contributions are defaulted to temporary default investment options. The default fund for the RRSP is the Sun Life Financial Granite Segregated Fund with the maturity date occurring just prior to the member's 65th birthday. The default fund for the </a:t>
            </a:r>
            <a:r>
              <a:rPr lang="en-CA" sz="1200" b="0" i="0" u="none" strike="noStrike" kern="1200" baseline="0" dirty="0">
                <a:solidFill>
                  <a:schemeClr val="tx1"/>
                </a:solidFill>
                <a:latin typeface="Arial" charset="0"/>
                <a:ea typeface="ＭＳ Ｐゴシック" pitchFamily="1" charset="-128"/>
                <a:cs typeface="+mn-cs"/>
              </a:rPr>
              <a:t>Sun Life Multi-Strategy Core Plus Bond Segregated Fund</a:t>
            </a:r>
            <a:r>
              <a:rPr lang="fr-CA" altLang="en-US" sz="900" dirty="0">
                <a:ea typeface="ＭＳ Ｐゴシック" pitchFamily="34" charset="-128"/>
              </a:rPr>
              <a:t>. These are only temporary investments at enrolment, and members are encouraged to assess different investment options based on their risk profile.</a:t>
            </a:r>
            <a:endParaRPr lang="en-US" altLang="en-US" sz="900" dirty="0">
              <a:ea typeface="ＭＳ Ｐゴシック" pitchFamily="34" charset="-128"/>
            </a:endParaRPr>
          </a:p>
          <a:p>
            <a:pPr eaLnBrk="1" hangingPunct="1"/>
            <a:r>
              <a:rPr lang="en-US" altLang="en-US" sz="950" b="1" dirty="0">
                <a:ea typeface="ＭＳ Ｐゴシック" pitchFamily="34" charset="-128"/>
              </a:rPr>
              <a:t>Welcome:</a:t>
            </a:r>
          </a:p>
          <a:p>
            <a:pPr eaLnBrk="1" hangingPunct="1"/>
            <a:r>
              <a:rPr lang="en-US" altLang="en-US" sz="900" dirty="0">
                <a:ea typeface="ＭＳ Ｐゴシック" pitchFamily="34" charset="-128"/>
              </a:rPr>
              <a:t>Once the member has enrolled, they will receive their welcome letter which will include the information that they need to register for member website access.  With access to the member website, the member can go online and use our retirement planning tools and investment risk profile questionnaire, get detailed information about the investment options available to them, and make changes to their investment instructions at a time convenient for them.  Having members go online to use our retirement planning tools and access investment information reduces the amount of paper that members receive at the time of enrolment, it also ensures that members always receive the most up to date investment information.</a:t>
            </a:r>
          </a:p>
          <a:p>
            <a:pPr eaLnBrk="1" hangingPunct="1"/>
            <a:r>
              <a:rPr lang="en-US" altLang="en-US" sz="950" b="1" dirty="0">
                <a:ea typeface="ＭＳ Ｐゴシック" pitchFamily="34" charset="-128"/>
              </a:rPr>
              <a:t>Statements/Reports:</a:t>
            </a:r>
          </a:p>
          <a:p>
            <a:pPr eaLnBrk="1" hangingPunct="1"/>
            <a:r>
              <a:rPr lang="en-US" altLang="en-US" sz="900" dirty="0">
                <a:ea typeface="ＭＳ Ｐゴシック" pitchFamily="34" charset="-128"/>
              </a:rPr>
              <a:t>Member statements will be mailed to the members home once a year in December.  Member has access to their balances throughout the year on our member website and a second statement will be available online each June. Members can also choose “paperless statements” by providing their consent online on </a:t>
            </a:r>
            <a:r>
              <a:rPr lang="en-US" altLang="en-US" sz="900" b="1" dirty="0">
                <a:ea typeface="ＭＳ Ｐゴシック" pitchFamily="34" charset="-128"/>
              </a:rPr>
              <a:t>mysunlife.ca</a:t>
            </a:r>
            <a:r>
              <a:rPr lang="en-US" altLang="en-US" sz="900" dirty="0">
                <a:ea typeface="ＭＳ Ｐゴシック" pitchFamily="34" charset="-128"/>
              </a:rPr>
              <a:t>. Members will receive email alerts when statements are available online. </a:t>
            </a:r>
          </a:p>
          <a:p>
            <a:pPr eaLnBrk="1" hangingPunct="1"/>
            <a:r>
              <a:rPr lang="en-US" altLang="en-US" sz="950" b="1" dirty="0">
                <a:ea typeface="ＭＳ Ｐゴシック" pitchFamily="34" charset="-128"/>
              </a:rPr>
              <a:t>Administration:</a:t>
            </a:r>
          </a:p>
          <a:p>
            <a:pPr eaLnBrk="1" hangingPunct="1"/>
            <a:r>
              <a:rPr lang="en-US" altLang="en-US" sz="900" dirty="0">
                <a:ea typeface="ＭＳ Ｐゴシック" pitchFamily="34" charset="-128"/>
              </a:rPr>
              <a:t>Member’s have 24/7 access to their account:</a:t>
            </a:r>
          </a:p>
          <a:p>
            <a:pPr eaLnBrk="1" hangingPunct="1"/>
            <a:r>
              <a:rPr lang="en-US" altLang="en-US" sz="900" dirty="0">
                <a:ea typeface="ＭＳ Ｐゴシック" pitchFamily="34" charset="-128"/>
              </a:rPr>
              <a:t>•  Interactive website, </a:t>
            </a:r>
            <a:r>
              <a:rPr lang="en-US" altLang="en-US" sz="900" b="1" dirty="0">
                <a:ea typeface="ＭＳ Ｐゴシック" pitchFamily="34" charset="-128"/>
              </a:rPr>
              <a:t>www.mysunlife.ca</a:t>
            </a:r>
          </a:p>
          <a:p>
            <a:pPr eaLnBrk="1" hangingPunct="1"/>
            <a:r>
              <a:rPr lang="en-US" altLang="en-US" sz="900" dirty="0">
                <a:ea typeface="ＭＳ Ｐゴシック" pitchFamily="34" charset="-128"/>
              </a:rPr>
              <a:t>•  By phone 1-866-733-8613 to our world class call centre:</a:t>
            </a:r>
          </a:p>
          <a:p>
            <a:pPr eaLnBrk="1" hangingPunct="1"/>
            <a:r>
              <a:rPr lang="en-US" altLang="en-US" sz="900" dirty="0">
                <a:ea typeface="ＭＳ Ｐゴシック" pitchFamily="34" charset="-128"/>
              </a:rPr>
              <a:t>	&gt; Speak directly to a representative from 8:00 a.m. to 8:00 p.m. ET</a:t>
            </a:r>
          </a:p>
          <a:p>
            <a:pPr eaLnBrk="1" hangingPunct="1"/>
            <a:r>
              <a:rPr lang="en-US" altLang="en-US" sz="900" dirty="0">
                <a:ea typeface="ＭＳ Ｐゴシック" pitchFamily="34" charset="-128"/>
              </a:rPr>
              <a:t>	&gt; Or use the automated phone system 24/7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10D8C792-0393-4A84-A661-9DC29FEC0408}" type="slidenum">
              <a:rPr lang="en-US" altLang="en-US" sz="1200" smtClean="0"/>
              <a:pPr/>
              <a:t>13</a:t>
            </a:fld>
            <a:endParaRPr lang="en-US" alt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b="1" dirty="0">
                <a:ea typeface="ＭＳ Ｐゴシック" pitchFamily="34" charset="-128"/>
              </a:rPr>
              <a:t> my savings</a:t>
            </a:r>
            <a:r>
              <a:rPr lang="en-US" altLang="en-US" dirty="0">
                <a:ea typeface="ＭＳ Ｐゴシック" pitchFamily="34" charset="-128"/>
              </a:rPr>
              <a:t> provides both a Group RRSP account and a TFSA option. Combined, these accounts are highly effective ways for your employees to save for both long and short-term goals. </a:t>
            </a:r>
            <a:endParaRPr lang="en-US" altLang="en-US" b="1" dirty="0">
              <a:ea typeface="ＭＳ Ｐゴシック" pitchFamily="34" charset="-128"/>
            </a:endParaRPr>
          </a:p>
          <a:p>
            <a:pPr eaLnBrk="1" hangingPunct="1">
              <a:buFontTx/>
              <a:buChar char="•"/>
            </a:pPr>
            <a:r>
              <a:rPr lang="en-US" altLang="en-US" b="1" dirty="0">
                <a:ea typeface="ＭＳ Ｐゴシック" pitchFamily="34" charset="-128"/>
              </a:rPr>
              <a:t> The Group RRSP</a:t>
            </a:r>
            <a:r>
              <a:rPr lang="en-US" altLang="en-US" dirty="0">
                <a:ea typeface="ＭＳ Ｐゴシック" pitchFamily="34" charset="-128"/>
              </a:rPr>
              <a:t> offers the benefit of pre-tax payroll deduction contributions, so employees get an immediate tax break every time they contribute. They can contribute up to their RRSP limit each year. With earnings and contributions fully tax-sheltered until withdrawn, this is an ideal way for them to save for retirement. </a:t>
            </a:r>
            <a:endParaRPr lang="en-US" altLang="en-US" b="1" dirty="0">
              <a:ea typeface="ＭＳ Ｐゴシック" pitchFamily="34" charset="-128"/>
            </a:endParaRPr>
          </a:p>
          <a:p>
            <a:pPr eaLnBrk="1" hangingPunct="1">
              <a:buFontTx/>
              <a:buChar char="•"/>
            </a:pPr>
            <a:r>
              <a:rPr lang="en-US" altLang="en-US" b="1" dirty="0">
                <a:ea typeface="ＭＳ Ｐゴシック" pitchFamily="34" charset="-128"/>
              </a:rPr>
              <a:t> The Group TFSA</a:t>
            </a:r>
            <a:r>
              <a:rPr lang="en-US" altLang="en-US" dirty="0">
                <a:ea typeface="ＭＳ Ｐゴシック" pitchFamily="34" charset="-128"/>
              </a:rPr>
              <a:t> doesn’t provide a tax deduction up front, but it does provide a multi-purpose savings vehicle in which all investment earnings are tax-sheltered. Since TFSA withdrawals are tax free – Members can re-contribute in a subsequent year, any amount they withdraw, without penalty – it can be an ideal way to save for any goal. </a:t>
            </a:r>
            <a:r>
              <a:rPr lang="en-CA" altLang="en-US" dirty="0">
                <a:ea typeface="ＭＳ Ｐゴシック" pitchFamily="34" charset="-128"/>
              </a:rPr>
              <a:t>The first withdrawal from a plan member's TFSA in each calendar year is free. A $25 fee will apply for any additional withdrawals during the year.</a:t>
            </a:r>
            <a:r>
              <a:rPr lang="en-US" altLang="en-US" dirty="0">
                <a:ea typeface="ＭＳ Ｐゴシック" pitchFamily="34" charset="-128"/>
              </a:rPr>
              <a:t> </a:t>
            </a:r>
            <a:endParaRPr lang="en-US" altLang="en-US" u="sng" dirty="0">
              <a:ea typeface="ＭＳ Ｐゴシック" pitchFamily="34" charset="-128"/>
            </a:endParaRPr>
          </a:p>
          <a:p>
            <a:pPr eaLnBrk="1" hangingPunct="1">
              <a:buFontTx/>
              <a:buChar char="•"/>
            </a:pPr>
            <a:r>
              <a:rPr lang="en-US" altLang="en-US" dirty="0">
                <a:ea typeface="ＭＳ Ｐゴシック" pitchFamily="34" charset="-128"/>
              </a:rPr>
              <a:t> And for both accounts, their straightforward nature makes it easy for your employees to understand the value that these savings accounts can provide and they are hassle-free for you.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B9A80AA0-F03D-4280-9386-5BAA43F95805}" type="slidenum">
              <a:rPr lang="en-US" altLang="en-US" sz="1200" smtClean="0"/>
              <a:pPr/>
              <a:t>14</a:t>
            </a:fld>
            <a:endParaRPr lang="en-US" alt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A key advantage of this plan is the fees that employees will save when they invest through their group plan rather than through regular retail channels. </a:t>
            </a:r>
          </a:p>
          <a:p>
            <a:pPr eaLnBrk="1" hangingPunct="1">
              <a:buFontTx/>
              <a:buChar char="•"/>
            </a:pPr>
            <a:r>
              <a:rPr lang="en-US" altLang="en-US" dirty="0">
                <a:ea typeface="ＭＳ Ｐゴシック" pitchFamily="34" charset="-128"/>
              </a:rPr>
              <a:t> With a set investment lineup and group plan buying power, fund management fees are often lower than those for comparable retail funds.</a:t>
            </a:r>
          </a:p>
          <a:p>
            <a:pPr eaLnBrk="1" hangingPunct="1">
              <a:buFontTx/>
              <a:buChar char="•"/>
            </a:pPr>
            <a:r>
              <a:rPr lang="en-US" altLang="en-US" dirty="0">
                <a:ea typeface="ＭＳ Ｐゴシック" pitchFamily="34" charset="-128"/>
              </a:rPr>
              <a:t> And while the percentage difference may seem small, let me show you what kind of a difference this can make over time…</a:t>
            </a:r>
          </a:p>
          <a:p>
            <a:pPr eaLnBrk="1" hangingPunct="1"/>
            <a:endParaRPr lang="en-US" altLang="en-US" dirty="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1AA6321-4DB7-4CAD-8974-A109275CEDAC}" type="slidenum">
              <a:rPr lang="en-US" altLang="en-US" sz="1200" smtClean="0"/>
              <a:pPr/>
              <a:t>15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In this example, an employee has $50,000 in savings and earns an average annual investment return of 5.75%.</a:t>
            </a:r>
          </a:p>
          <a:p>
            <a:pPr eaLnBrk="1" hangingPunct="1">
              <a:buFont typeface="Symbol" pitchFamily="18" charset="2"/>
              <a:buChar char=""/>
            </a:pPr>
            <a:r>
              <a:rPr lang="en-US" altLang="en-US" dirty="0">
                <a:ea typeface="ＭＳ Ｐゴシック" pitchFamily="34" charset="-128"/>
              </a:rPr>
              <a:t> While the difference in fund management fees may seem small, 1.70% versus 2.20%, although the difference is less than 1%, the savings can really add up over time. </a:t>
            </a:r>
          </a:p>
          <a:p>
            <a:pPr eaLnBrk="1" hangingPunct="1">
              <a:buFont typeface="Symbol" pitchFamily="18" charset="2"/>
              <a:buChar char=""/>
            </a:pPr>
            <a:r>
              <a:rPr lang="en-US" altLang="en-US" dirty="0">
                <a:ea typeface="ＭＳ Ｐゴシック" pitchFamily="34" charset="-128"/>
              </a:rPr>
              <a:t> In this example, the employee would save an additional $15,000 over a 25 year career, just by investing through the plan rather than through comparable retail funds. So the benefits to employees are quite tangible in terms of being able to save money over time.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8F2DA5F-0F80-4306-A8DA-7441DACCD315}" type="slidenum">
              <a:rPr lang="en-US" altLang="en-US" sz="1200" smtClean="0"/>
              <a:pPr/>
              <a:t>16</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buFontTx/>
              <a:buChar char="•"/>
            </a:pPr>
            <a:r>
              <a:rPr lang="en-US" altLang="en-US" dirty="0">
                <a:ea typeface="ＭＳ Ｐゴシック" pitchFamily="34" charset="-128"/>
              </a:rPr>
              <a:t> In terms of employees investing their savings, they have a wide choice of investment categories to choose from.</a:t>
            </a:r>
          </a:p>
          <a:p>
            <a:pPr eaLnBrk="1" hangingPunct="1">
              <a:lnSpc>
                <a:spcPct val="90000"/>
              </a:lnSpc>
              <a:buFontTx/>
              <a:buChar char="•"/>
            </a:pPr>
            <a:r>
              <a:rPr lang="en-US" altLang="en-US" dirty="0">
                <a:ea typeface="ＭＳ Ｐゴシック" pitchFamily="34" charset="-128"/>
              </a:rPr>
              <a:t> These include a number of “pre-built” portfolio options – in which the employee chooses a single portfolio that’s designed to be a one-stop investment solution.  </a:t>
            </a:r>
          </a:p>
          <a:p>
            <a:pPr eaLnBrk="1" hangingPunct="1">
              <a:lnSpc>
                <a:spcPct val="90000"/>
              </a:lnSpc>
              <a:buFontTx/>
              <a:buChar char="•"/>
            </a:pPr>
            <a:r>
              <a:rPr lang="en-US" altLang="en-US" dirty="0">
                <a:ea typeface="ＭＳ Ｐゴシック" pitchFamily="34" charset="-128"/>
              </a:rPr>
              <a:t> Your employees also have access to lifecycle or target date funds that are structured to coincide with a key life event such as retirement and have a portfolio asset mix that adjusts automatically as you get closer to your goal. </a:t>
            </a:r>
          </a:p>
          <a:p>
            <a:pPr eaLnBrk="1" hangingPunct="1">
              <a:lnSpc>
                <a:spcPct val="90000"/>
              </a:lnSpc>
              <a:buFontTx/>
              <a:buChar char="•"/>
            </a:pPr>
            <a:r>
              <a:rPr lang="en-US" altLang="en-US" dirty="0">
                <a:ea typeface="ＭＳ Ｐゴシック" pitchFamily="34" charset="-128"/>
              </a:rPr>
              <a:t> In addition, if employees prefer to build their own portfolio, they can choose from a mix of segregated funds and 3 guaranteed funds to create their own diversified portfolio to match their investor profile.</a:t>
            </a:r>
          </a:p>
          <a:p>
            <a:pPr eaLnBrk="1" hangingPunct="1">
              <a:lnSpc>
                <a:spcPct val="90000"/>
              </a:lnSpc>
              <a:buFontTx/>
              <a:buChar char="•"/>
            </a:pPr>
            <a:r>
              <a:rPr lang="en-US" altLang="en-US" dirty="0">
                <a:ea typeface="ＭＳ Ｐゴシック" pitchFamily="34" charset="-128"/>
              </a:rPr>
              <a:t> The funds offered by SunAdvantage </a:t>
            </a:r>
            <a:r>
              <a:rPr lang="en-US" altLang="en-US" b="1" dirty="0">
                <a:ea typeface="ＭＳ Ｐゴシック" pitchFamily="34" charset="-128"/>
              </a:rPr>
              <a:t>my savings </a:t>
            </a:r>
            <a:r>
              <a:rPr lang="en-US" altLang="en-US" dirty="0">
                <a:ea typeface="ＭＳ Ｐゴシック" pitchFamily="34" charset="-128"/>
              </a:rPr>
              <a:t>are segregated funds.  Segregated funds are funds which are held by an insurance company separate from the insurance company’s assets.  Unlike retail segregated funds, funds under a group arrangement do not provide a death or maturity guarantee.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7891F47B-6D11-49A7-8A7C-985952E093D4}" type="slidenum">
              <a:rPr lang="en-US" altLang="en-US" sz="1200" smtClean="0"/>
              <a:pPr/>
              <a:t>17</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CD0CF50A-0865-4048-8093-8DA2AB9D0B37}" type="slidenum">
              <a:rPr lang="en-US" altLang="en-US" sz="1200" smtClean="0"/>
              <a:pPr/>
              <a:t>18</a:t>
            </a:fld>
            <a:endParaRPr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The </a:t>
            </a:r>
            <a:r>
              <a:rPr lang="en-US" altLang="en-US" dirty="0">
                <a:ea typeface="ＭＳ Ｐゴシック" pitchFamily="34" charset="-128"/>
              </a:rPr>
              <a:t>Granite Target Date Segregated Funds are designed with having the goal of outperforming their benchmarks over a four year period. A mix of analysis was then used to select managers who:</a:t>
            </a:r>
          </a:p>
          <a:p>
            <a:pPr eaLnBrk="1" hangingPunct="1">
              <a:buFontTx/>
              <a:buChar char="•"/>
            </a:pPr>
            <a:r>
              <a:rPr lang="en-US" altLang="en-US" dirty="0">
                <a:ea typeface="ＭＳ Ｐゴシック" pitchFamily="34" charset="-128"/>
              </a:rPr>
              <a:t> Have demonstrated superior performance over the long-term </a:t>
            </a:r>
          </a:p>
          <a:p>
            <a:pPr eaLnBrk="1" hangingPunct="1">
              <a:buFontTx/>
              <a:buChar char="•"/>
            </a:pPr>
            <a:r>
              <a:rPr lang="en-US" altLang="en-US" dirty="0">
                <a:ea typeface="ＭＳ Ｐゴシック" pitchFamily="34" charset="-128"/>
              </a:rPr>
              <a:t> Have proven expertise in their asset class or investment style </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The funds focus on a target retirement or maturity date with an asset mix that changes throughout the life of the funds – automatically. As the fund draws closer to maturity ( the date of the fund), the asset allocation evolves.  Typically, this means that the higher risk investments, such as equities, will decrease and the lower risk investments, such as fixed income, will increase over the life of the funds.</a:t>
            </a:r>
          </a:p>
          <a:p>
            <a:pPr eaLnBrk="1" hangingPunct="1"/>
            <a:endParaRPr lang="en-US" altLang="en-US" dirty="0">
              <a:ea typeface="ＭＳ Ｐゴシック" pitchFamily="34" charset="-128"/>
            </a:endParaRPr>
          </a:p>
          <a:p>
            <a:pPr eaLnBrk="1" hangingPunct="1"/>
            <a:r>
              <a:rPr lang="en-US" altLang="en-US" dirty="0">
                <a:ea typeface="ＭＳ Ｐゴシック" pitchFamily="34" charset="-128"/>
              </a:rPr>
              <a:t>The investment management fees are lower on Granite Target Date funds than those included in the Milestone funds.  However, the Granite funds do not include the guarantee previously mentioned on the Milestone funds.</a:t>
            </a:r>
          </a:p>
          <a:p>
            <a:pPr eaLnBrk="1" hangingPunct="1"/>
            <a:endParaRPr lang="en-US" alt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19</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en-US" sz="1400">
              <a:latin typeface="Agenda Tabular Light" pitchFamily="2"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F614813-C0C2-473E-AA27-A74BB3A81914}" type="slidenum">
              <a:rPr lang="en-US" smtClean="0"/>
              <a:pPr>
                <a:defRPr/>
              </a:pPr>
              <a:t>2</a:t>
            </a:fld>
            <a:endParaRPr lang="en-US"/>
          </a:p>
        </p:txBody>
      </p:sp>
    </p:spTree>
    <p:extLst>
      <p:ext uri="{BB962C8B-B14F-4D97-AF65-F5344CB8AC3E}">
        <p14:creationId xmlns:p14="http://schemas.microsoft.com/office/powerpoint/2010/main" val="3914321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D8332FBA-E8CD-42CD-AA4E-9CDADDD76BDB}" type="slidenum">
              <a:rPr lang="en-US" altLang="en-US" sz="1200" smtClean="0"/>
              <a:pPr/>
              <a:t>20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ea typeface="ＭＳ Ｐゴシック" pitchFamily="34" charset="-128"/>
              </a:rPr>
              <a:t>We developed the Granite Target</a:t>
            </a:r>
            <a:r>
              <a:rPr lang="en-US" altLang="en-US" baseline="0" dirty="0">
                <a:ea typeface="ＭＳ Ｐゴシック" pitchFamily="34" charset="-128"/>
              </a:rPr>
              <a:t> Risk Funds </a:t>
            </a:r>
            <a:r>
              <a:rPr lang="en-US" altLang="en-US" dirty="0">
                <a:ea typeface="ＭＳ Ｐゴシック" pitchFamily="34" charset="-128"/>
              </a:rPr>
              <a:t>… </a:t>
            </a:r>
          </a:p>
          <a:p>
            <a:pPr eaLnBrk="1" hangingPunct="1">
              <a:buFontTx/>
              <a:buChar char="•"/>
            </a:pPr>
            <a:r>
              <a:rPr lang="en-US" altLang="en-US" dirty="0">
                <a:ea typeface="ＭＳ Ｐゴシック" pitchFamily="34" charset="-128"/>
              </a:rPr>
              <a:t> To ensure diversification across asset class, geography, investment style and currency within one fund that aligns with the risk tolerance of the member.</a:t>
            </a:r>
          </a:p>
          <a:p>
            <a:pPr eaLnBrk="1" hangingPunct="1">
              <a:buFontTx/>
              <a:buChar char="•"/>
            </a:pPr>
            <a:r>
              <a:rPr lang="en-US" altLang="en-US" dirty="0">
                <a:ea typeface="ＭＳ Ｐゴシック" pitchFamily="34" charset="-128"/>
              </a:rPr>
              <a:t> Each target date fund is automatically rebalanced each month and professionally managed to ensure it maintains it’s target asset mix</a:t>
            </a:r>
          </a:p>
          <a:p>
            <a:pPr eaLnBrk="1" hangingPunct="1">
              <a:buFontTx/>
              <a:buChar char="•"/>
            </a:pPr>
            <a:r>
              <a:rPr lang="en-US" altLang="en-US" dirty="0">
                <a:ea typeface="ＭＳ Ｐゴシック" pitchFamily="34" charset="-128"/>
              </a:rPr>
              <a:t> The design of the fund categories corresponds to one of the 5 risk tolerances in the SLF my money investment risk profiler.</a:t>
            </a:r>
          </a:p>
          <a:p>
            <a:pPr eaLnBrk="1" hangingPunct="1">
              <a:buFontTx/>
              <a:buChar char="•"/>
            </a:pPr>
            <a:r>
              <a:rPr lang="en-US" altLang="en-US" dirty="0">
                <a:ea typeface="ＭＳ Ｐゴシック" pitchFamily="34" charset="-128"/>
              </a:rPr>
              <a:t> Where should the member be investing… conservatively, balanced, aggressively?</a:t>
            </a:r>
          </a:p>
          <a:p>
            <a:pPr eaLnBrk="1" hangingPunct="1">
              <a:buFontTx/>
              <a:buChar char="•"/>
            </a:pPr>
            <a:r>
              <a:rPr lang="en-US" altLang="en-US" dirty="0">
                <a:ea typeface="ＭＳ Ｐゴシック" pitchFamily="34" charset="-128"/>
              </a:rPr>
              <a:t> The member will use the investment risk profiler on our plan member site to find out where they fit.  (it’s a brief quiz/tool to assist them in identifying their corresponding fund category)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3E42754-8419-4828-B7BD-0C057A3C7122}" type="slidenum">
              <a:rPr lang="en-US" altLang="en-US" sz="1200" smtClean="0"/>
              <a:pPr/>
              <a:t>21</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itchFamily="34" charset="-128"/>
              </a:rPr>
              <a:t>No one investment style, asset class or geographic region consistently out performs year after year.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683DD8AD-28F3-4EE3-8C30-B07DECFBA4F9}" type="slidenum">
              <a:rPr lang="en-US" altLang="en-US" sz="1200" smtClean="0"/>
              <a:pPr/>
              <a:t>22</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400" dirty="0"/>
              <a:t>The SunAdvantage </a:t>
            </a:r>
            <a:r>
              <a:rPr lang="en-US" sz="1400" b="1" dirty="0"/>
              <a:t>my savings </a:t>
            </a:r>
            <a:r>
              <a:rPr lang="en-US" sz="1400" dirty="0"/>
              <a:t>microsite houses all of the materials needed to set up a plan (for Plan Sponsors).</a:t>
            </a:r>
          </a:p>
          <a:p>
            <a:pPr marL="228600" indent="-228600" eaLnBrk="1" hangingPunct="1"/>
            <a:endParaRPr lang="en-US" altLang="en-US" sz="1400" dirty="0">
              <a:latin typeface="Agenda Tabular Light" pitchFamily="2"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1453841C-9792-45F1-938A-9375468D3C4C}" type="slidenum">
              <a:rPr lang="en-US" altLang="en-US" sz="1200" smtClean="0"/>
              <a:pPr/>
              <a:t>23</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For all of the reasons I’ve just explained,</a:t>
            </a:r>
            <a:r>
              <a:rPr lang="en-US" altLang="en-US" b="1" dirty="0">
                <a:ea typeface="ＭＳ Ｐゴシック" pitchFamily="34" charset="-128"/>
              </a:rPr>
              <a:t> my savings</a:t>
            </a:r>
            <a:r>
              <a:rPr lang="en-US" altLang="en-US" dirty="0">
                <a:ea typeface="ＭＳ Ｐゴシック" pitchFamily="34" charset="-128"/>
              </a:rPr>
              <a:t> can provide your employees with a highly valued benefit while presenting an excellent opportunity for you to gain a competitive business advantage.</a:t>
            </a:r>
          </a:p>
          <a:p>
            <a:pPr eaLnBrk="1" hangingPunct="1">
              <a:buFontTx/>
              <a:buChar char="•"/>
            </a:pPr>
            <a:r>
              <a:rPr lang="en-US" altLang="en-US" dirty="0">
                <a:ea typeface="ＭＳ Ｐゴシック" pitchFamily="34" charset="-128"/>
              </a:rPr>
              <a:t> Do you have any questions about the Plan?</a:t>
            </a:r>
          </a:p>
          <a:p>
            <a:pPr eaLnBrk="1" hangingPunct="1">
              <a:buFontTx/>
              <a:buNone/>
            </a:pPr>
            <a:endParaRPr lang="en-US" alt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E45A5EE0-00BF-45AB-B189-9F0609EC5285}" type="slidenum">
              <a:rPr lang="en-US" altLang="en-US" sz="1200" smtClean="0"/>
              <a:pPr/>
              <a:t>3</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47C1BD67-204B-40CD-AA44-C504947E9C08}" type="slidenum">
              <a:rPr lang="en-US" altLang="en-US" sz="1200" smtClean="0"/>
              <a:pPr/>
              <a:t>4</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FontTx/>
              <a:buChar char="•"/>
            </a:pPr>
            <a:r>
              <a:rPr lang="en-US" altLang="en-US" sz="1000" dirty="0">
                <a:ea typeface="ＭＳ Ｐゴシック" pitchFamily="34" charset="-128"/>
              </a:rPr>
              <a:t> Before I give an overview of this particular plan, I want to highlight the benefits of offering an employee savings plan in general  -- for both you and your employees</a:t>
            </a:r>
          </a:p>
          <a:p>
            <a:pPr eaLnBrk="1" hangingPunct="1">
              <a:lnSpc>
                <a:spcPct val="80000"/>
              </a:lnSpc>
              <a:buFontTx/>
              <a:buChar char="•"/>
            </a:pPr>
            <a:r>
              <a:rPr lang="en-US" altLang="en-US" sz="1000" dirty="0">
                <a:ea typeface="ＭＳ Ｐゴシック" pitchFamily="34" charset="-128"/>
              </a:rPr>
              <a:t> First, it provides an easy way for employees to save for retirement and other goals.  Everyone has to save for their future, and the automatic contributions that an employee sets up in advance ensures they can pay themselves first – and often they don’t even miss the money they’re setting aside.</a:t>
            </a:r>
          </a:p>
          <a:p>
            <a:pPr eaLnBrk="1" hangingPunct="1">
              <a:lnSpc>
                <a:spcPct val="80000"/>
              </a:lnSpc>
              <a:buFontTx/>
              <a:buChar char="•"/>
            </a:pPr>
            <a:r>
              <a:rPr lang="en-US" altLang="en-US" sz="1000" dirty="0">
                <a:ea typeface="ＭＳ Ｐゴシック" pitchFamily="34" charset="-128"/>
              </a:rPr>
              <a:t> Second, it’s a perk or benefit that’s in addition to their regular pay-cheque, so it carries a highly perceived value. It can help you attract new employees – especially those that are coming from an employer that already has a plan – and retain employees as well, since it’s an additional feature that they will come to rely on over time. </a:t>
            </a:r>
          </a:p>
          <a:p>
            <a:pPr eaLnBrk="1" hangingPunct="1">
              <a:lnSpc>
                <a:spcPct val="80000"/>
              </a:lnSpc>
              <a:buFontTx/>
              <a:buChar char="•"/>
            </a:pPr>
            <a:r>
              <a:rPr lang="en-US" altLang="en-US" sz="1000" dirty="0">
                <a:ea typeface="ＭＳ Ｐゴシック" pitchFamily="34" charset="-128"/>
              </a:rPr>
              <a:t> Third, it sends a message that you’re looking out for the future of your employees and that your relationship extends beyond just pay for work. This benefit is often overlooked, but it can make a difference in terms of helping the employer/employee relationship.</a:t>
            </a:r>
          </a:p>
          <a:p>
            <a:pPr eaLnBrk="1" hangingPunct="1">
              <a:lnSpc>
                <a:spcPct val="80000"/>
              </a:lnSpc>
              <a:buFontTx/>
              <a:buChar char="•"/>
            </a:pPr>
            <a:r>
              <a:rPr lang="en-US" altLang="en-US" sz="1000" dirty="0">
                <a:ea typeface="ＭＳ Ｐゴシック" pitchFamily="34" charset="-128"/>
              </a:rPr>
              <a:t> And, these are plans you can set up at absolutely no cost to you. And of course, as an employee yourself, you can also take full advantage of the lower investment management fees and convenience of the Plan as well.</a:t>
            </a:r>
          </a:p>
          <a:p>
            <a:pPr eaLnBrk="1" hangingPunct="1">
              <a:lnSpc>
                <a:spcPct val="80000"/>
              </a:lnSpc>
              <a:buFontTx/>
              <a:buChar char="•"/>
            </a:pPr>
            <a:r>
              <a:rPr lang="en-US" altLang="en-US" sz="1000" dirty="0">
                <a:ea typeface="ＭＳ Ｐゴシック" pitchFamily="34" charset="-128"/>
              </a:rPr>
              <a:t> Lastly, keep in mind that you can contribute to your employee’s RRSP at your convenience; even though you may not have the cash to make a contribution right now, this shouldn’t stop you from establishing this plan for your employees, because you can choose to add the power to make employer RRSP contributions later at whatever level you feel is appropriate. This is an important benefit – it allows you to “grow into the plan” as your business grows and gives you another compensation option, aside from salary increases, to offer your employees.</a:t>
            </a:r>
          </a:p>
          <a:p>
            <a:pPr eaLnBrk="1" hangingPunct="1">
              <a:lnSpc>
                <a:spcPct val="80000"/>
              </a:lnSpc>
              <a:buFontTx/>
              <a:buChar char="•"/>
            </a:pPr>
            <a:r>
              <a:rPr lang="en-US" altLang="en-US" sz="1000" dirty="0">
                <a:ea typeface="ＭＳ Ｐゴシック" pitchFamily="34" charset="-128"/>
              </a:rPr>
              <a:t> NOTE: Contributions to the TFSA are made by the member directly by setting up an automatic chequing plan from their bank account. Employers will appreciate not having to remit member contributions to the TFSA since it will simplify the employer’s payroll deductions since they do not need to deduct both before tax (RRSP) and after tax (TFSA) amounts. </a:t>
            </a:r>
          </a:p>
          <a:p>
            <a:pPr eaLnBrk="1" hangingPunct="1">
              <a:lnSpc>
                <a:spcPct val="80000"/>
              </a:lnSpc>
              <a:buFontTx/>
              <a:buChar char="•"/>
            </a:pPr>
            <a:endParaRPr lang="en-US" altLang="en-US" sz="1000" u="sng"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BBF4BD25-223C-47FA-98E8-1B9DCE9CCDFD}" type="slidenum">
              <a:rPr lang="en-US" altLang="en-US" sz="1200" smtClean="0"/>
              <a:pPr/>
              <a:t>5</a:t>
            </a:fld>
            <a:endParaRPr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a:ea typeface="ＭＳ Ｐゴシック" pitchFamily="34" charset="-128"/>
              </a:rPr>
              <a:t>PEOPLE</a:t>
            </a:r>
          </a:p>
          <a:p>
            <a:pPr eaLnBrk="1" hangingPunct="1">
              <a:buFontTx/>
              <a:buChar char="•"/>
            </a:pPr>
            <a:endParaRPr lang="en-US" altLang="en-US" sz="1000" dirty="0">
              <a:ea typeface="ＭＳ Ｐゴシック" pitchFamily="34" charset="-128"/>
            </a:endParaRPr>
          </a:p>
          <a:p>
            <a:pPr eaLnBrk="1" hangingPunct="1">
              <a:buFontTx/>
              <a:buChar char="•"/>
            </a:pPr>
            <a:r>
              <a:rPr lang="en-US" altLang="en-US" sz="1000" dirty="0">
                <a:ea typeface="ＭＳ Ｐゴシック" pitchFamily="34" charset="-128"/>
              </a:rPr>
              <a:t> Treat people with dignity and respect</a:t>
            </a:r>
          </a:p>
          <a:p>
            <a:pPr eaLnBrk="1" hangingPunct="1">
              <a:buFontTx/>
              <a:buChar char="•"/>
            </a:pPr>
            <a:r>
              <a:rPr lang="en-US" altLang="en-US" sz="1000" dirty="0">
                <a:ea typeface="ＭＳ Ｐゴシック" pitchFamily="34" charset="-128"/>
              </a:rPr>
              <a:t> Be present to people</a:t>
            </a:r>
          </a:p>
          <a:p>
            <a:pPr eaLnBrk="1" hangingPunct="1">
              <a:buFontTx/>
              <a:buChar char="•"/>
            </a:pPr>
            <a:r>
              <a:rPr lang="en-US" altLang="en-US" sz="1000" dirty="0">
                <a:ea typeface="ＭＳ Ｐゴシック" pitchFamily="34" charset="-128"/>
              </a:rPr>
              <a:t> Acknowledge and reward contributions</a:t>
            </a:r>
          </a:p>
          <a:p>
            <a:pPr eaLnBrk="1" hangingPunct="1">
              <a:buFontTx/>
              <a:buChar char="•"/>
            </a:pPr>
            <a:r>
              <a:rPr lang="en-US" altLang="en-US" sz="1000" dirty="0">
                <a:ea typeface="ＭＳ Ｐゴシック" pitchFamily="34" charset="-128"/>
              </a:rPr>
              <a:t> Build capability through learning</a:t>
            </a:r>
          </a:p>
          <a:p>
            <a:pPr eaLnBrk="1" hangingPunct="1"/>
            <a:r>
              <a:rPr lang="en-US" altLang="en-US" sz="1000" dirty="0">
                <a:ea typeface="ＭＳ Ｐゴシック" pitchFamily="34" charset="-128"/>
              </a:rPr>
              <a:t>PARTNERSHIP</a:t>
            </a:r>
          </a:p>
          <a:p>
            <a:pPr eaLnBrk="1" hangingPunct="1">
              <a:buFontTx/>
              <a:buChar char="•"/>
            </a:pPr>
            <a:r>
              <a:rPr lang="en-US" altLang="en-US" sz="1000" dirty="0">
                <a:ea typeface="ＭＳ Ｐゴシック" pitchFamily="34" charset="-128"/>
              </a:rPr>
              <a:t> Be a team player</a:t>
            </a:r>
          </a:p>
          <a:p>
            <a:pPr eaLnBrk="1" hangingPunct="1">
              <a:buFontTx/>
              <a:buChar char="•"/>
            </a:pPr>
            <a:r>
              <a:rPr lang="en-US" altLang="en-US" sz="1000" dirty="0">
                <a:ea typeface="ＭＳ Ｐゴシック" pitchFamily="34" charset="-128"/>
              </a:rPr>
              <a:t> Communicate clearly and honestly</a:t>
            </a:r>
          </a:p>
          <a:p>
            <a:pPr eaLnBrk="1" hangingPunct="1">
              <a:buFontTx/>
              <a:buChar char="•"/>
            </a:pPr>
            <a:r>
              <a:rPr lang="en-US" altLang="en-US" sz="1000" dirty="0">
                <a:ea typeface="ＭＳ Ｐゴシック" pitchFamily="34" charset="-128"/>
              </a:rPr>
              <a:t> Request and offer feedback</a:t>
            </a:r>
          </a:p>
          <a:p>
            <a:pPr eaLnBrk="1" hangingPunct="1">
              <a:buFontTx/>
              <a:buChar char="•"/>
            </a:pPr>
            <a:r>
              <a:rPr lang="en-US" altLang="en-US" sz="1000" dirty="0">
                <a:ea typeface="ＭＳ Ｐゴシック" pitchFamily="34" charset="-128"/>
              </a:rPr>
              <a:t> Create win-win situations</a:t>
            </a:r>
          </a:p>
          <a:p>
            <a:pPr eaLnBrk="1" hangingPunct="1"/>
            <a:r>
              <a:rPr lang="en-US" altLang="en-US" sz="1000" dirty="0">
                <a:ea typeface="ＭＳ Ｐゴシック" pitchFamily="34" charset="-128"/>
              </a:rPr>
              <a:t>PASSION</a:t>
            </a:r>
          </a:p>
          <a:p>
            <a:pPr eaLnBrk="1" hangingPunct="1">
              <a:buFontTx/>
              <a:buChar char="•"/>
            </a:pPr>
            <a:r>
              <a:rPr lang="en-US" altLang="en-US" sz="1000" dirty="0">
                <a:ea typeface="ＭＳ Ｐゴシック" pitchFamily="34" charset="-128"/>
              </a:rPr>
              <a:t> Be enthusiastic and energetic</a:t>
            </a:r>
          </a:p>
          <a:p>
            <a:pPr eaLnBrk="1" hangingPunct="1">
              <a:buFontTx/>
              <a:buChar char="•"/>
            </a:pPr>
            <a:r>
              <a:rPr lang="en-US" altLang="en-US" sz="1000" dirty="0">
                <a:ea typeface="ＭＳ Ｐゴシック" pitchFamily="34" charset="-128"/>
              </a:rPr>
              <a:t> Demonstrate a ‘can do’ attitude</a:t>
            </a:r>
          </a:p>
          <a:p>
            <a:pPr eaLnBrk="1" hangingPunct="1">
              <a:buFontTx/>
              <a:buChar char="•"/>
            </a:pPr>
            <a:r>
              <a:rPr lang="en-US" altLang="en-US" sz="1000" dirty="0">
                <a:ea typeface="ＭＳ Ｐゴシック" pitchFamily="34" charset="-128"/>
              </a:rPr>
              <a:t> Be creative</a:t>
            </a:r>
          </a:p>
          <a:p>
            <a:pPr eaLnBrk="1" hangingPunct="1">
              <a:buFontTx/>
              <a:buChar char="•"/>
            </a:pPr>
            <a:r>
              <a:rPr lang="en-US" altLang="en-US" sz="1000" dirty="0">
                <a:ea typeface="ＭＳ Ｐゴシック" pitchFamily="34" charset="-128"/>
              </a:rPr>
              <a:t> Strive for wholeness</a:t>
            </a:r>
          </a:p>
          <a:p>
            <a:pPr eaLnBrk="1" hangingPunct="1"/>
            <a:r>
              <a:rPr lang="en-US" altLang="en-US" sz="1000" dirty="0">
                <a:ea typeface="ＭＳ Ｐゴシック" pitchFamily="34" charset="-128"/>
              </a:rPr>
              <a:t>PERFORMANCE</a:t>
            </a:r>
          </a:p>
          <a:p>
            <a:pPr eaLnBrk="1" hangingPunct="1">
              <a:buFontTx/>
              <a:buChar char="•"/>
            </a:pPr>
            <a:r>
              <a:rPr lang="en-US" altLang="en-US" sz="1000" dirty="0">
                <a:ea typeface="ＭＳ Ｐゴシック" pitchFamily="34" charset="-128"/>
              </a:rPr>
              <a:t> Take ownership</a:t>
            </a:r>
          </a:p>
          <a:p>
            <a:pPr eaLnBrk="1" hangingPunct="1">
              <a:buFontTx/>
              <a:buChar char="•"/>
            </a:pPr>
            <a:r>
              <a:rPr lang="en-US" altLang="en-US" sz="1000" dirty="0">
                <a:ea typeface="ＭＳ Ｐゴシック" pitchFamily="34" charset="-128"/>
              </a:rPr>
              <a:t> Focus on customers</a:t>
            </a:r>
          </a:p>
          <a:p>
            <a:pPr eaLnBrk="1" hangingPunct="1">
              <a:buFontTx/>
              <a:buChar char="•"/>
            </a:pPr>
            <a:r>
              <a:rPr lang="en-US" altLang="en-US" sz="1000" dirty="0">
                <a:ea typeface="ＭＳ Ｐゴシック" pitchFamily="34" charset="-128"/>
              </a:rPr>
              <a:t> Practice innovation</a:t>
            </a:r>
          </a:p>
          <a:p>
            <a:pPr eaLnBrk="1" hangingPunct="1">
              <a:buFontTx/>
              <a:buChar char="•"/>
            </a:pPr>
            <a:r>
              <a:rPr lang="en-US" altLang="en-US" sz="1000" dirty="0">
                <a:ea typeface="ＭＳ Ｐゴシック" pitchFamily="34" charset="-128"/>
              </a:rPr>
              <a:t> Act with speed and urgency</a:t>
            </a:r>
          </a:p>
          <a:p>
            <a:pPr eaLnBrk="1" hangingPunct="1"/>
            <a:endParaRPr lang="en-CA" altLang="en-US" sz="1000" dirty="0">
              <a:ea typeface="ＭＳ Ｐゴシック" pitchFamily="34" charset="-128"/>
            </a:endParaRPr>
          </a:p>
          <a:p>
            <a:pPr eaLnBrk="1" hangingPunct="1"/>
            <a:endParaRPr lang="en-US" altLang="en-US" sz="10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97EDA5E2-537E-4AEE-A095-1B6625C068D3}" type="slidenum">
              <a:rPr lang="en-US" altLang="en-US" sz="1200" smtClean="0"/>
              <a:pPr/>
              <a:t>6</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dirty="0">
                <a:solidFill>
                  <a:srgbClr val="EAAB00"/>
                </a:solidFill>
                <a:latin typeface="Agenda Tabular Light" pitchFamily="2" charset="0"/>
                <a:ea typeface="ＭＳ Ｐゴシック" pitchFamily="34" charset="-128"/>
              </a:rPr>
              <a:t>We understand what plan sponsors and their plan members need.  </a:t>
            </a:r>
          </a:p>
          <a:p>
            <a:pPr algn="l" eaLnBrk="1" hangingPunct="1"/>
            <a:r>
              <a:rPr lang="en-US" altLang="en-US" sz="2400" dirty="0">
                <a:solidFill>
                  <a:srgbClr val="EAAB00"/>
                </a:solidFill>
                <a:latin typeface="Agenda Tabular Light" pitchFamily="2" charset="0"/>
                <a:ea typeface="ＭＳ Ｐゴシック" pitchFamily="34" charset="-128"/>
              </a:rPr>
              <a:t>We have the largest transaction database to help us understand what works, where, and why.</a:t>
            </a:r>
          </a:p>
          <a:p>
            <a:pPr eaLnBrk="1" hangingPunct="1"/>
            <a:endParaRPr lang="en-US"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3AAE78F7-379B-4AE1-B612-FC810F9660FD}" type="slidenum">
              <a:rPr lang="en-US" altLang="en-US" sz="1200" smtClean="0"/>
              <a:pPr/>
              <a:t>7</a:t>
            </a:fld>
            <a:endParaRPr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I’ll go into each feature in a bit of detail in the slides that follow, but here’s a quick overview of why this plan can be a great addition to your company’s programs.</a:t>
            </a:r>
          </a:p>
          <a:p>
            <a:pPr eaLnBrk="1" hangingPunct="1">
              <a:buFontTx/>
              <a:buChar char="•"/>
            </a:pPr>
            <a:r>
              <a:rPr lang="en-US" altLang="en-US" dirty="0">
                <a:ea typeface="ＭＳ Ｐゴシック" pitchFamily="34" charset="-128"/>
              </a:rPr>
              <a:t> Time is money, and in addition to the zero cost to you in terms of fees, we’ve also designed the plan to be a no-hassle administration experience, with very little time required on your part.</a:t>
            </a:r>
          </a:p>
          <a:p>
            <a:pPr eaLnBrk="1" hangingPunct="1">
              <a:buFontTx/>
              <a:buChar char="•"/>
            </a:pPr>
            <a:r>
              <a:rPr lang="en-US" altLang="en-US" dirty="0">
                <a:ea typeface="ＭＳ Ｐゴシック" pitchFamily="34" charset="-128"/>
              </a:rPr>
              <a:t> Two ways to save – RRSP and TFSA – allows employees to save for any savings goal, long term or short term.</a:t>
            </a:r>
          </a:p>
          <a:p>
            <a:pPr eaLnBrk="1" hangingPunct="1">
              <a:buFontTx/>
              <a:buChar char="•"/>
            </a:pPr>
            <a:r>
              <a:rPr lang="en-US" altLang="en-US" dirty="0">
                <a:ea typeface="ＭＳ Ｐゴシック" pitchFamily="34" charset="-128"/>
              </a:rPr>
              <a:t> Employees have access to a full range of investments from top managers, including several exclusive funds only available to Sun Life Financial group plan members.</a:t>
            </a:r>
          </a:p>
          <a:p>
            <a:pPr eaLnBrk="1" hangingPunct="1">
              <a:buFontTx/>
              <a:buChar char="•"/>
            </a:pPr>
            <a:r>
              <a:rPr lang="en-US" altLang="en-US" dirty="0">
                <a:ea typeface="ＭＳ Ｐゴシック" pitchFamily="34" charset="-128"/>
              </a:rPr>
              <a:t> Employees will save money on fees – a group Plan provides economies of scale when it comes to fund management fees.</a:t>
            </a:r>
          </a:p>
          <a:p>
            <a:pPr eaLnBrk="1" hangingPunct="1">
              <a:buFontTx/>
              <a:buChar char="•"/>
            </a:pPr>
            <a:r>
              <a:rPr lang="en-US" altLang="en-US" dirty="0">
                <a:ea typeface="ＭＳ Ｐゴシック" pitchFamily="34" charset="-128"/>
              </a:rPr>
              <a:t> You will have access to ‘ME’ (Plan Advisor) for any further information you may require!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564B2A50-CF98-410B-8A45-E0FB9C4EF02F}" type="slidenum">
              <a:rPr lang="en-US" altLang="en-US" sz="1200" smtClean="0"/>
              <a:pPr/>
              <a:t>8</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ＭＳ Ｐゴシック" pitchFamily="34" charset="-128"/>
              </a:defRPr>
            </a:lvl1pPr>
            <a:lvl2pPr marL="742950" indent="-285750" defTabSz="931863">
              <a:defRPr sz="2400">
                <a:solidFill>
                  <a:schemeClr val="tx1"/>
                </a:solidFill>
                <a:latin typeface="Arial" charset="0"/>
                <a:ea typeface="ＭＳ Ｐゴシック" pitchFamily="34" charset="-128"/>
              </a:defRPr>
            </a:lvl2pPr>
            <a:lvl3pPr marL="1143000" indent="-228600" defTabSz="931863">
              <a:defRPr sz="2400">
                <a:solidFill>
                  <a:schemeClr val="tx1"/>
                </a:solidFill>
                <a:latin typeface="Arial" charset="0"/>
                <a:ea typeface="ＭＳ Ｐゴシック" pitchFamily="34" charset="-128"/>
              </a:defRPr>
            </a:lvl3pPr>
            <a:lvl4pPr marL="1600200" indent="-228600" defTabSz="931863">
              <a:defRPr sz="2400">
                <a:solidFill>
                  <a:schemeClr val="tx1"/>
                </a:solidFill>
                <a:latin typeface="Arial" charset="0"/>
                <a:ea typeface="ＭＳ Ｐゴシック" pitchFamily="34" charset="-128"/>
              </a:defRPr>
            </a:lvl4pPr>
            <a:lvl5pPr marL="2057400" indent="-228600" defTabSz="931863">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fld id="{FC8AFF37-E947-4E32-937D-FD6FFCF1A479}" type="slidenum">
              <a:rPr lang="en-US" altLang="en-US" sz="1200" smtClean="0"/>
              <a:pPr/>
              <a:t>9</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a:ea typeface="ＭＳ Ｐゴシック" pitchFamily="34" charset="-128"/>
              </a:rPr>
              <a:t> Sun Life Financial takes care of almost all of the day-to-day administration details for your plan. We create and maintain account and investment records, process transactions, mail annual statements and tax forms, do Canada Revenue Agency reporting, and much more. </a:t>
            </a:r>
          </a:p>
          <a:p>
            <a:pPr eaLnBrk="1" hangingPunct="1">
              <a:buFontTx/>
              <a:buChar char="•"/>
            </a:pPr>
            <a:r>
              <a:rPr lang="en-US" altLang="en-US" dirty="0">
                <a:ea typeface="ＭＳ Ｐゴシック" pitchFamily="34" charset="-128"/>
              </a:rPr>
              <a:t> Your role is ensuring that employees have a basic understanding of the plan, encouraging them to participate, then remitting the payroll contributions each pay period – something that can easily be done online in just a few minute’s time. </a:t>
            </a:r>
          </a:p>
          <a:p>
            <a:pPr eaLnBrk="1" hangingPunct="1">
              <a:buFontTx/>
              <a:buChar char="•"/>
            </a:pPr>
            <a:r>
              <a:rPr lang="en-US" altLang="en-US" dirty="0">
                <a:ea typeface="ＭＳ Ｐゴシック" pitchFamily="34" charset="-128"/>
              </a:rPr>
              <a:t> Your employees also benefit from extensive administrative support  – through the Customer Care Centre and Plan Member Services website, plus access to me or other professional representatives every business day if they need the personal touch in handling questions or transactions.</a:t>
            </a:r>
          </a:p>
          <a:p>
            <a:pPr eaLnBrk="1" hangingPunct="1">
              <a:buFontTx/>
              <a:buChar char="•"/>
            </a:pPr>
            <a:r>
              <a:rPr lang="en-US" altLang="en-US" dirty="0">
                <a:ea typeface="ＭＳ Ｐゴシック" pitchFamily="34" charset="-128"/>
              </a:rPr>
              <a:t> And if you ever have questions or need additional support in the administration of your Plan, please call me.</a:t>
            </a:r>
          </a:p>
          <a:p>
            <a:pPr eaLnBrk="1" hangingPunct="1">
              <a:buFontTx/>
              <a:buChar char="•"/>
            </a:pPr>
            <a:endParaRPr lang="en-US" altLang="en-US" dirty="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35" descr="PPT Cover_614-01559014s_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8" descr="SLF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132638" y="5826125"/>
            <a:ext cx="17160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6"/>
          <p:cNvGrpSpPr>
            <a:grpSpLocks/>
          </p:cNvGrpSpPr>
          <p:nvPr userDrawn="1"/>
        </p:nvGrpSpPr>
        <p:grpSpPr bwMode="auto">
          <a:xfrm>
            <a:off x="0" y="4114800"/>
            <a:ext cx="9144000" cy="1371600"/>
            <a:chOff x="0" y="2688"/>
            <a:chExt cx="5760" cy="864"/>
          </a:xfrm>
        </p:grpSpPr>
        <p:sp>
          <p:nvSpPr>
            <p:cNvPr id="6" name="Rectangle 37"/>
            <p:cNvSpPr>
              <a:spLocks noChangeArrowheads="1"/>
            </p:cNvSpPr>
            <p:nvPr/>
          </p:nvSpPr>
          <p:spPr bwMode="auto">
            <a:xfrm>
              <a:off x="0" y="2688"/>
              <a:ext cx="5760" cy="864"/>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a:p>
          </p:txBody>
        </p:sp>
        <p:sp>
          <p:nvSpPr>
            <p:cNvPr id="7" name="Rectangle 38"/>
            <p:cNvSpPr>
              <a:spLocks noChangeArrowheads="1"/>
            </p:cNvSpPr>
            <p:nvPr/>
          </p:nvSpPr>
          <p:spPr bwMode="black">
            <a:xfrm>
              <a:off x="0" y="3483"/>
              <a:ext cx="5760" cy="69"/>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a:p>
          </p:txBody>
        </p:sp>
      </p:grpSp>
      <p:sp>
        <p:nvSpPr>
          <p:cNvPr id="3074" name="Rectangle 2"/>
          <p:cNvSpPr>
            <a:spLocks noGrp="1" noChangeArrowheads="1"/>
          </p:cNvSpPr>
          <p:nvPr>
            <p:ph type="ctrTitle"/>
          </p:nvPr>
        </p:nvSpPr>
        <p:spPr bwMode="auto">
          <a:xfrm>
            <a:off x="660400" y="1455738"/>
            <a:ext cx="7772400" cy="1143000"/>
          </a:xfrm>
        </p:spPr>
        <p:txBody>
          <a:bodyPr anchor="ctr"/>
          <a:lstStyle>
            <a:lvl1pPr>
              <a:lnSpc>
                <a:spcPct val="90000"/>
              </a:lnSpc>
              <a:defRPr sz="6200"/>
            </a:lvl1pPr>
          </a:lstStyle>
          <a:p>
            <a:r>
              <a:rPr lang="en-US"/>
              <a:t>Click to edit Master title style</a:t>
            </a:r>
          </a:p>
        </p:txBody>
      </p:sp>
    </p:spTree>
    <p:extLst>
      <p:ext uri="{BB962C8B-B14F-4D97-AF65-F5344CB8AC3E}">
        <p14:creationId xmlns:p14="http://schemas.microsoft.com/office/powerpoint/2010/main" val="24931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67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89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89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394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243013"/>
          </a:xfrm>
        </p:spPr>
        <p:txBody>
          <a:bodyPr/>
          <a:lstStyle/>
          <a:p>
            <a:r>
              <a:rPr lang="en-US"/>
              <a:t>Click to edit Master title style</a:t>
            </a:r>
          </a:p>
        </p:txBody>
      </p:sp>
      <p:sp>
        <p:nvSpPr>
          <p:cNvPr id="3" name="Table Placeholder 2"/>
          <p:cNvSpPr>
            <a:spLocks noGrp="1"/>
          </p:cNvSpPr>
          <p:nvPr>
            <p:ph type="tbl" idx="1"/>
          </p:nvPr>
        </p:nvSpPr>
        <p:spPr>
          <a:xfrm>
            <a:off x="685800" y="1827213"/>
            <a:ext cx="7772400" cy="3962400"/>
          </a:xfrm>
        </p:spPr>
        <p:txBody>
          <a:bodyPr/>
          <a:lstStyle/>
          <a:p>
            <a:pPr lvl="0"/>
            <a:endParaRPr lang="en-US" noProof="0"/>
          </a:p>
        </p:txBody>
      </p:sp>
    </p:spTree>
    <p:extLst>
      <p:ext uri="{BB962C8B-B14F-4D97-AF65-F5344CB8AC3E}">
        <p14:creationId xmlns:p14="http://schemas.microsoft.com/office/powerpoint/2010/main" val="56077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0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291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3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418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229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23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692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7051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0" y="1143000"/>
            <a:ext cx="9144000" cy="4800600"/>
          </a:xfrm>
          <a:prstGeom prst="rect">
            <a:avLst/>
          </a:prstGeom>
          <a:solidFill>
            <a:srgbClr val="EAAB00">
              <a:alpha val="2000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a:p>
        </p:txBody>
      </p:sp>
      <p:sp>
        <p:nvSpPr>
          <p:cNvPr id="1027" name="Rectangle 9"/>
          <p:cNvSpPr>
            <a:spLocks noChangeArrowheads="1"/>
          </p:cNvSpPr>
          <p:nvPr/>
        </p:nvSpPr>
        <p:spPr bwMode="auto">
          <a:xfrm>
            <a:off x="0" y="0"/>
            <a:ext cx="9144000" cy="1508125"/>
          </a:xfrm>
          <a:prstGeom prst="rect">
            <a:avLst/>
          </a:prstGeom>
          <a:solidFill>
            <a:srgbClr val="EAAB00"/>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a:p>
        </p:txBody>
      </p:sp>
      <p:sp>
        <p:nvSpPr>
          <p:cNvPr id="1028" name="Rectangle 2"/>
          <p:cNvSpPr>
            <a:spLocks noGrp="1" noChangeArrowheads="1"/>
          </p:cNvSpPr>
          <p:nvPr>
            <p:ph type="title"/>
          </p:nvPr>
        </p:nvSpPr>
        <p:spPr bwMode="white">
          <a:xfrm>
            <a:off x="685800" y="0"/>
            <a:ext cx="77724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85800" y="1827213"/>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my savings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black">
          <a:xfrm>
            <a:off x="746125" y="6172200"/>
            <a:ext cx="137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0"/>
          <p:cNvSpPr>
            <a:spLocks noChangeArrowheads="1"/>
          </p:cNvSpPr>
          <p:nvPr/>
        </p:nvSpPr>
        <p:spPr bwMode="black">
          <a:xfrm>
            <a:off x="0" y="1398588"/>
            <a:ext cx="9144000" cy="109537"/>
          </a:xfrm>
          <a:prstGeom prst="rect">
            <a:avLst/>
          </a:prstGeom>
          <a:solidFill>
            <a:srgbClr val="614D7D"/>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3200">
          <a:solidFill>
            <a:srgbClr val="614D7D"/>
          </a:solidFill>
          <a:latin typeface="+mj-lt"/>
          <a:ea typeface="+mj-ea"/>
          <a:cs typeface="+mj-cs"/>
        </a:defRPr>
      </a:lvl1pPr>
      <a:lvl2pPr algn="l" rtl="0" eaLnBrk="0" fontAlgn="base" hangingPunct="0">
        <a:spcBef>
          <a:spcPct val="0"/>
        </a:spcBef>
        <a:spcAft>
          <a:spcPct val="0"/>
        </a:spcAft>
        <a:defRPr sz="3200">
          <a:solidFill>
            <a:srgbClr val="614D7D"/>
          </a:solidFill>
          <a:latin typeface="Arial" charset="0"/>
          <a:ea typeface="ＭＳ Ｐゴシック" pitchFamily="1" charset="-128"/>
        </a:defRPr>
      </a:lvl2pPr>
      <a:lvl3pPr algn="l" rtl="0" eaLnBrk="0" fontAlgn="base" hangingPunct="0">
        <a:spcBef>
          <a:spcPct val="0"/>
        </a:spcBef>
        <a:spcAft>
          <a:spcPct val="0"/>
        </a:spcAft>
        <a:defRPr sz="3200">
          <a:solidFill>
            <a:srgbClr val="614D7D"/>
          </a:solidFill>
          <a:latin typeface="Arial" charset="0"/>
          <a:ea typeface="ＭＳ Ｐゴシック" pitchFamily="1" charset="-128"/>
        </a:defRPr>
      </a:lvl3pPr>
      <a:lvl4pPr algn="l" rtl="0" eaLnBrk="0" fontAlgn="base" hangingPunct="0">
        <a:spcBef>
          <a:spcPct val="0"/>
        </a:spcBef>
        <a:spcAft>
          <a:spcPct val="0"/>
        </a:spcAft>
        <a:defRPr sz="3200">
          <a:solidFill>
            <a:srgbClr val="614D7D"/>
          </a:solidFill>
          <a:latin typeface="Arial" charset="0"/>
          <a:ea typeface="ＭＳ Ｐゴシック" pitchFamily="1" charset="-128"/>
        </a:defRPr>
      </a:lvl4pPr>
      <a:lvl5pPr algn="l" rtl="0" eaLnBrk="0" fontAlgn="base" hangingPunct="0">
        <a:spcBef>
          <a:spcPct val="0"/>
        </a:spcBef>
        <a:spcAft>
          <a:spcPct val="0"/>
        </a:spcAft>
        <a:defRPr sz="3200">
          <a:solidFill>
            <a:srgbClr val="614D7D"/>
          </a:solidFill>
          <a:latin typeface="Arial" charset="0"/>
          <a:ea typeface="ＭＳ Ｐゴシック" pitchFamily="1" charset="-128"/>
        </a:defRPr>
      </a:lvl5pPr>
      <a:lvl6pPr marL="457200" algn="l" rtl="0" fontAlgn="base">
        <a:spcBef>
          <a:spcPct val="0"/>
        </a:spcBef>
        <a:spcAft>
          <a:spcPct val="0"/>
        </a:spcAft>
        <a:defRPr sz="3200">
          <a:solidFill>
            <a:srgbClr val="614D7D"/>
          </a:solidFill>
          <a:latin typeface="Arial" charset="0"/>
          <a:ea typeface="ＭＳ Ｐゴシック" pitchFamily="1" charset="-128"/>
        </a:defRPr>
      </a:lvl6pPr>
      <a:lvl7pPr marL="914400" algn="l" rtl="0" fontAlgn="base">
        <a:spcBef>
          <a:spcPct val="0"/>
        </a:spcBef>
        <a:spcAft>
          <a:spcPct val="0"/>
        </a:spcAft>
        <a:defRPr sz="3200">
          <a:solidFill>
            <a:srgbClr val="614D7D"/>
          </a:solidFill>
          <a:latin typeface="Arial" charset="0"/>
          <a:ea typeface="ＭＳ Ｐゴシック" pitchFamily="1" charset="-128"/>
        </a:defRPr>
      </a:lvl7pPr>
      <a:lvl8pPr marL="1371600" algn="l" rtl="0" fontAlgn="base">
        <a:spcBef>
          <a:spcPct val="0"/>
        </a:spcBef>
        <a:spcAft>
          <a:spcPct val="0"/>
        </a:spcAft>
        <a:defRPr sz="3200">
          <a:solidFill>
            <a:srgbClr val="614D7D"/>
          </a:solidFill>
          <a:latin typeface="Arial" charset="0"/>
          <a:ea typeface="ＭＳ Ｐゴシック" pitchFamily="1" charset="-128"/>
        </a:defRPr>
      </a:lvl8pPr>
      <a:lvl9pPr marL="1828800" algn="l" rtl="0" fontAlgn="base">
        <a:spcBef>
          <a:spcPct val="0"/>
        </a:spcBef>
        <a:spcAft>
          <a:spcPct val="0"/>
        </a:spcAft>
        <a:defRPr sz="3200">
          <a:solidFill>
            <a:srgbClr val="614D7D"/>
          </a:solidFill>
          <a:latin typeface="Arial" charset="0"/>
          <a:ea typeface="ＭＳ Ｐゴシック" pitchFamily="1" charset="-128"/>
        </a:defRPr>
      </a:lvl9pPr>
    </p:titleStyle>
    <p:body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www.sunlife.ca/Sunadvantagemysavings"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sz="4800" b="1" dirty="0">
                <a:solidFill>
                  <a:srgbClr val="89779E"/>
                </a:solidFill>
              </a:rPr>
              <a:t>Your </a:t>
            </a:r>
            <a:br>
              <a:rPr lang="en-US" altLang="en-US" sz="4800" b="1" dirty="0">
                <a:solidFill>
                  <a:srgbClr val="89779E"/>
                </a:solidFill>
              </a:rPr>
            </a:br>
            <a:r>
              <a:rPr lang="en-US" altLang="en-US" sz="4800" b="1" dirty="0">
                <a:solidFill>
                  <a:srgbClr val="89779E"/>
                </a:solidFill>
              </a:rPr>
              <a:t>group plan </a:t>
            </a:r>
            <a:br>
              <a:rPr lang="en-US" altLang="en-US" sz="4800" b="1" dirty="0">
                <a:solidFill>
                  <a:srgbClr val="89779E"/>
                </a:solidFill>
              </a:rPr>
            </a:br>
            <a:r>
              <a:rPr lang="en-US" altLang="en-US" sz="4800" b="1" dirty="0">
                <a:solidFill>
                  <a:srgbClr val="89779E"/>
                </a:solidFill>
              </a:rPr>
              <a:t>at work</a:t>
            </a:r>
          </a:p>
        </p:txBody>
      </p:sp>
      <p:sp>
        <p:nvSpPr>
          <p:cNvPr id="3075" name="Text Box 4"/>
          <p:cNvSpPr txBox="1">
            <a:spLocks noChangeArrowheads="1"/>
          </p:cNvSpPr>
          <p:nvPr/>
        </p:nvSpPr>
        <p:spPr bwMode="auto">
          <a:xfrm>
            <a:off x="0" y="4114800"/>
            <a:ext cx="9144000" cy="1281113"/>
          </a:xfrm>
          <a:prstGeom prst="rect">
            <a:avLst/>
          </a:prstGeom>
          <a:solidFill>
            <a:srgbClr val="F0C04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endParaRPr lang="en-US" altLang="en-US" sz="1200" b="1" dirty="0">
              <a:solidFill>
                <a:srgbClr val="614D7D"/>
              </a:solidFill>
              <a:latin typeface="Agenda Tabular Medium" pitchFamily="2" charset="0"/>
            </a:endParaRPr>
          </a:p>
          <a:p>
            <a:pPr algn="ctr">
              <a:spcBef>
                <a:spcPct val="50000"/>
              </a:spcBef>
              <a:spcAft>
                <a:spcPct val="0"/>
              </a:spcAft>
              <a:buClrTx/>
              <a:buSzTx/>
              <a:buFontTx/>
              <a:buNone/>
            </a:pPr>
            <a:r>
              <a:rPr lang="en-US" altLang="en-US" sz="2800" b="1" dirty="0">
                <a:solidFill>
                  <a:srgbClr val="89779E"/>
                </a:solidFill>
                <a:latin typeface="+mn-lt"/>
              </a:rPr>
              <a:t>A cost effective retention plan for your employees.</a:t>
            </a:r>
            <a:r>
              <a:rPr lang="en-US" altLang="en-US" b="1" dirty="0">
                <a:solidFill>
                  <a:srgbClr val="614D7D"/>
                </a:solidFill>
                <a:latin typeface="Agenda Tabular Medium" pitchFamily="2" charset="0"/>
              </a:rPr>
              <a:t>		</a:t>
            </a:r>
            <a:endParaRPr lang="en-US" altLang="en-US" sz="1600" b="1" dirty="0">
              <a:solidFill>
                <a:srgbClr val="614D7D"/>
              </a:solidFill>
              <a:latin typeface="Agenda Tabular Medium" pitchFamily="2" charset="0"/>
            </a:endParaRPr>
          </a:p>
        </p:txBody>
      </p:sp>
      <p:pic>
        <p:nvPicPr>
          <p:cNvPr id="3076" name="Picture 5" descr="my savings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304800" y="6096000"/>
            <a:ext cx="179228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1"/>
          <p:cNvSpPr>
            <a:spLocks noChangeArrowheads="1"/>
          </p:cNvSpPr>
          <p:nvPr/>
        </p:nvSpPr>
        <p:spPr bwMode="auto">
          <a:xfrm>
            <a:off x="0" y="5257800"/>
            <a:ext cx="9144000" cy="228600"/>
          </a:xfrm>
          <a:prstGeom prst="rect">
            <a:avLst/>
          </a:prstGeom>
          <a:gradFill rotWithShape="1">
            <a:gsLst>
              <a:gs pos="0">
                <a:srgbClr val="89779E"/>
              </a:gs>
              <a:gs pos="50000">
                <a:srgbClr val="4D4A86"/>
              </a:gs>
              <a:gs pos="100000">
                <a:srgbClr val="14132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29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29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sp>
        <p:nvSpPr>
          <p:cNvPr id="12296" name="Rectangle 5"/>
          <p:cNvSpPr>
            <a:spLocks noGrp="1" noChangeArrowheads="1"/>
          </p:cNvSpPr>
          <p:nvPr>
            <p:ph type="title"/>
          </p:nvPr>
        </p:nvSpPr>
        <p:spPr/>
        <p:txBody>
          <a:bodyPr/>
          <a:lstStyle/>
          <a:p>
            <a:pPr eaLnBrk="1" hangingPunct="1"/>
            <a:r>
              <a:rPr lang="en-US" altLang="en-US" sz="4400" b="1" dirty="0">
                <a:solidFill>
                  <a:srgbClr val="4D4A86"/>
                </a:solidFill>
              </a:rPr>
              <a:t>Sponsor</a:t>
            </a:r>
            <a:r>
              <a:rPr lang="en-US" altLang="en-US" sz="4000" dirty="0">
                <a:solidFill>
                  <a:schemeClr val="bg1"/>
                </a:solidFill>
              </a:rPr>
              <a:t> services</a:t>
            </a:r>
          </a:p>
        </p:txBody>
      </p:sp>
      <p:grpSp>
        <p:nvGrpSpPr>
          <p:cNvPr id="2" name="Group 7"/>
          <p:cNvGrpSpPr>
            <a:grpSpLocks/>
          </p:cNvGrpSpPr>
          <p:nvPr/>
        </p:nvGrpSpPr>
        <p:grpSpPr bwMode="auto">
          <a:xfrm>
            <a:off x="1371600" y="2438400"/>
            <a:ext cx="3048000" cy="533400"/>
            <a:chOff x="864" y="1536"/>
            <a:chExt cx="1920" cy="336"/>
          </a:xfrm>
        </p:grpSpPr>
        <p:sp>
          <p:nvSpPr>
            <p:cNvPr id="12314" name="AutoShape 8"/>
            <p:cNvSpPr>
              <a:spLocks noChangeArrowheads="1"/>
            </p:cNvSpPr>
            <p:nvPr/>
          </p:nvSpPr>
          <p:spPr bwMode="auto">
            <a:xfrm>
              <a:off x="864" y="153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315" name="Text Box 9"/>
            <p:cNvSpPr txBox="1">
              <a:spLocks noChangeArrowheads="1"/>
            </p:cNvSpPr>
            <p:nvPr/>
          </p:nvSpPr>
          <p:spPr bwMode="auto">
            <a:xfrm>
              <a:off x="864" y="1584"/>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a:t>    Implementation time</a:t>
              </a:r>
            </a:p>
          </p:txBody>
        </p:sp>
      </p:grpSp>
      <p:grpSp>
        <p:nvGrpSpPr>
          <p:cNvPr id="3" name="Group 10"/>
          <p:cNvGrpSpPr>
            <a:grpSpLocks/>
          </p:cNvGrpSpPr>
          <p:nvPr/>
        </p:nvGrpSpPr>
        <p:grpSpPr bwMode="auto">
          <a:xfrm>
            <a:off x="2057400" y="2971800"/>
            <a:ext cx="3733800" cy="838200"/>
            <a:chOff x="1296" y="1872"/>
            <a:chExt cx="2352" cy="528"/>
          </a:xfrm>
        </p:grpSpPr>
        <p:sp>
          <p:nvSpPr>
            <p:cNvPr id="12310" name="AutoShape 11"/>
            <p:cNvSpPr>
              <a:spLocks noChangeArrowheads="1"/>
            </p:cNvSpPr>
            <p:nvPr/>
          </p:nvSpPr>
          <p:spPr bwMode="auto">
            <a:xfrm>
              <a:off x="1776" y="2064"/>
              <a:ext cx="1812"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311" name="Text Box 12"/>
            <p:cNvSpPr txBox="1">
              <a:spLocks noChangeArrowheads="1"/>
            </p:cNvSpPr>
            <p:nvPr/>
          </p:nvSpPr>
          <p:spPr bwMode="auto">
            <a:xfrm>
              <a:off x="1776" y="2112"/>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a:t>    Contribution method</a:t>
              </a:r>
            </a:p>
          </p:txBody>
        </p:sp>
        <p:sp>
          <p:nvSpPr>
            <p:cNvPr id="12312" name="Freeform 13"/>
            <p:cNvSpPr>
              <a:spLocks/>
            </p:cNvSpPr>
            <p:nvPr/>
          </p:nvSpPr>
          <p:spPr bwMode="auto">
            <a:xfrm>
              <a:off x="1312" y="2208"/>
              <a:ext cx="472" cy="1"/>
            </a:xfrm>
            <a:custGeom>
              <a:avLst/>
              <a:gdLst>
                <a:gd name="T0" fmla="*/ 0 w 472"/>
                <a:gd name="T1" fmla="*/ 0 h 1"/>
                <a:gd name="T2" fmla="*/ 472 w 472"/>
                <a:gd name="T3" fmla="*/ 1 h 1"/>
                <a:gd name="T4" fmla="*/ 0 60000 65536"/>
                <a:gd name="T5" fmla="*/ 0 60000 65536"/>
                <a:gd name="T6" fmla="*/ 0 w 472"/>
                <a:gd name="T7" fmla="*/ 0 h 1"/>
                <a:gd name="T8" fmla="*/ 472 w 472"/>
                <a:gd name="T9" fmla="*/ 1 h 1"/>
              </a:gdLst>
              <a:ahLst/>
              <a:cxnLst>
                <a:cxn ang="T4">
                  <a:pos x="T0" y="T1"/>
                </a:cxn>
                <a:cxn ang="T5">
                  <a:pos x="T2" y="T3"/>
                </a:cxn>
              </a:cxnLst>
              <a:rect l="T6" t="T7" r="T8" b="T9"/>
              <a:pathLst>
                <a:path w="472" h="1">
                  <a:moveTo>
                    <a:pt x="0" y="0"/>
                  </a:moveTo>
                  <a:lnTo>
                    <a:pt x="472"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13" name="Freeform 14"/>
            <p:cNvSpPr>
              <a:spLocks/>
            </p:cNvSpPr>
            <p:nvPr/>
          </p:nvSpPr>
          <p:spPr bwMode="auto">
            <a:xfrm>
              <a:off x="1296" y="1872"/>
              <a:ext cx="1" cy="357"/>
            </a:xfrm>
            <a:custGeom>
              <a:avLst/>
              <a:gdLst>
                <a:gd name="T0" fmla="*/ 0 w 1"/>
                <a:gd name="T1" fmla="*/ 0 h 368"/>
                <a:gd name="T2" fmla="*/ 0 w 1"/>
                <a:gd name="T3" fmla="*/ 298 h 368"/>
                <a:gd name="T4" fmla="*/ 0 60000 65536"/>
                <a:gd name="T5" fmla="*/ 0 60000 65536"/>
                <a:gd name="T6" fmla="*/ 0 w 1"/>
                <a:gd name="T7" fmla="*/ 0 h 368"/>
                <a:gd name="T8" fmla="*/ 1 w 1"/>
                <a:gd name="T9" fmla="*/ 368 h 368"/>
              </a:gdLst>
              <a:ahLst/>
              <a:cxnLst>
                <a:cxn ang="T4">
                  <a:pos x="T0" y="T1"/>
                </a:cxn>
                <a:cxn ang="T5">
                  <a:pos x="T2" y="T3"/>
                </a:cxn>
              </a:cxnLst>
              <a:rect l="T6" t="T7" r="T8" b="T9"/>
              <a:pathLst>
                <a:path w="1" h="368">
                  <a:moveTo>
                    <a:pt x="0" y="0"/>
                  </a:moveTo>
                  <a:lnTo>
                    <a:pt x="0" y="368"/>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4" name="Group 15"/>
          <p:cNvGrpSpPr>
            <a:grpSpLocks/>
          </p:cNvGrpSpPr>
          <p:nvPr/>
        </p:nvGrpSpPr>
        <p:grpSpPr bwMode="auto">
          <a:xfrm>
            <a:off x="2057400" y="2971800"/>
            <a:ext cx="5029200" cy="1828800"/>
            <a:chOff x="1296" y="1872"/>
            <a:chExt cx="3168" cy="1152"/>
          </a:xfrm>
        </p:grpSpPr>
        <p:sp>
          <p:nvSpPr>
            <p:cNvPr id="12306" name="AutoShape 16"/>
            <p:cNvSpPr>
              <a:spLocks noChangeArrowheads="1"/>
            </p:cNvSpPr>
            <p:nvPr/>
          </p:nvSpPr>
          <p:spPr bwMode="auto">
            <a:xfrm>
              <a:off x="2544" y="2592"/>
              <a:ext cx="1858" cy="432"/>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307" name="Text Box 17"/>
            <p:cNvSpPr txBox="1">
              <a:spLocks noChangeArrowheads="1"/>
            </p:cNvSpPr>
            <p:nvPr/>
          </p:nvSpPr>
          <p:spPr bwMode="auto">
            <a:xfrm>
              <a:off x="2496" y="2592"/>
              <a:ext cx="196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a:t>Plan sponsor     statements and reports</a:t>
              </a:r>
            </a:p>
          </p:txBody>
        </p:sp>
        <p:sp>
          <p:nvSpPr>
            <p:cNvPr id="12308" name="Freeform 18"/>
            <p:cNvSpPr>
              <a:spLocks/>
            </p:cNvSpPr>
            <p:nvPr/>
          </p:nvSpPr>
          <p:spPr bwMode="auto">
            <a:xfrm>
              <a:off x="1304" y="2784"/>
              <a:ext cx="1248" cy="1"/>
            </a:xfrm>
            <a:custGeom>
              <a:avLst/>
              <a:gdLst>
                <a:gd name="T0" fmla="*/ 0 w 1248"/>
                <a:gd name="T1" fmla="*/ 0 h 1"/>
                <a:gd name="T2" fmla="*/ 1248 w 1248"/>
                <a:gd name="T3" fmla="*/ 1 h 1"/>
                <a:gd name="T4" fmla="*/ 0 60000 65536"/>
                <a:gd name="T5" fmla="*/ 0 60000 65536"/>
                <a:gd name="T6" fmla="*/ 0 w 1248"/>
                <a:gd name="T7" fmla="*/ 0 h 1"/>
                <a:gd name="T8" fmla="*/ 1248 w 1248"/>
                <a:gd name="T9" fmla="*/ 1 h 1"/>
              </a:gdLst>
              <a:ahLst/>
              <a:cxnLst>
                <a:cxn ang="T4">
                  <a:pos x="T0" y="T1"/>
                </a:cxn>
                <a:cxn ang="T5">
                  <a:pos x="T2" y="T3"/>
                </a:cxn>
              </a:cxnLst>
              <a:rect l="T6" t="T7" r="T8" b="T9"/>
              <a:pathLst>
                <a:path w="1248" h="1">
                  <a:moveTo>
                    <a:pt x="0" y="0"/>
                  </a:moveTo>
                  <a:lnTo>
                    <a:pt x="1248"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09" name="Freeform 19"/>
            <p:cNvSpPr>
              <a:spLocks/>
            </p:cNvSpPr>
            <p:nvPr/>
          </p:nvSpPr>
          <p:spPr bwMode="auto">
            <a:xfrm>
              <a:off x="1296" y="1872"/>
              <a:ext cx="1" cy="933"/>
            </a:xfrm>
            <a:custGeom>
              <a:avLst/>
              <a:gdLst>
                <a:gd name="T0" fmla="*/ 0 w 1"/>
                <a:gd name="T1" fmla="*/ 0 h 920"/>
                <a:gd name="T2" fmla="*/ 0 w 1"/>
                <a:gd name="T3" fmla="*/ 1015 h 920"/>
                <a:gd name="T4" fmla="*/ 0 60000 65536"/>
                <a:gd name="T5" fmla="*/ 0 60000 65536"/>
                <a:gd name="T6" fmla="*/ 0 w 1"/>
                <a:gd name="T7" fmla="*/ 0 h 920"/>
                <a:gd name="T8" fmla="*/ 1 w 1"/>
                <a:gd name="T9" fmla="*/ 920 h 920"/>
              </a:gdLst>
              <a:ahLst/>
              <a:cxnLst>
                <a:cxn ang="T4">
                  <a:pos x="T0" y="T1"/>
                </a:cxn>
                <a:cxn ang="T5">
                  <a:pos x="T2" y="T3"/>
                </a:cxn>
              </a:cxnLst>
              <a:rect l="T6" t="T7" r="T8" b="T9"/>
              <a:pathLst>
                <a:path w="1" h="920">
                  <a:moveTo>
                    <a:pt x="0" y="0"/>
                  </a:moveTo>
                  <a:lnTo>
                    <a:pt x="0" y="920"/>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5" name="Group 20"/>
          <p:cNvGrpSpPr>
            <a:grpSpLocks/>
          </p:cNvGrpSpPr>
          <p:nvPr/>
        </p:nvGrpSpPr>
        <p:grpSpPr bwMode="auto">
          <a:xfrm>
            <a:off x="2057400" y="2971800"/>
            <a:ext cx="6553200" cy="2667000"/>
            <a:chOff x="1296" y="1872"/>
            <a:chExt cx="4128" cy="1680"/>
          </a:xfrm>
        </p:grpSpPr>
        <p:sp>
          <p:nvSpPr>
            <p:cNvPr id="12302" name="Freeform 21"/>
            <p:cNvSpPr>
              <a:spLocks/>
            </p:cNvSpPr>
            <p:nvPr/>
          </p:nvSpPr>
          <p:spPr bwMode="auto">
            <a:xfrm>
              <a:off x="1296" y="3361"/>
              <a:ext cx="2216" cy="7"/>
            </a:xfrm>
            <a:custGeom>
              <a:avLst/>
              <a:gdLst>
                <a:gd name="T0" fmla="*/ 0 w 2216"/>
                <a:gd name="T1" fmla="*/ 7 h 7"/>
                <a:gd name="T2" fmla="*/ 2216 w 2216"/>
                <a:gd name="T3" fmla="*/ 0 h 7"/>
                <a:gd name="T4" fmla="*/ 0 60000 65536"/>
                <a:gd name="T5" fmla="*/ 0 60000 65536"/>
                <a:gd name="T6" fmla="*/ 0 w 2216"/>
                <a:gd name="T7" fmla="*/ 0 h 7"/>
                <a:gd name="T8" fmla="*/ 2216 w 2216"/>
                <a:gd name="T9" fmla="*/ 7 h 7"/>
              </a:gdLst>
              <a:ahLst/>
              <a:cxnLst>
                <a:cxn ang="T4">
                  <a:pos x="T0" y="T1"/>
                </a:cxn>
                <a:cxn ang="T5">
                  <a:pos x="T2" y="T3"/>
                </a:cxn>
              </a:cxnLst>
              <a:rect l="T6" t="T7" r="T8" b="T9"/>
              <a:pathLst>
                <a:path w="2216" h="7">
                  <a:moveTo>
                    <a:pt x="0" y="7"/>
                  </a:moveTo>
                  <a:lnTo>
                    <a:pt x="2216" y="0"/>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303" name="AutoShape 22"/>
            <p:cNvSpPr>
              <a:spLocks noChangeArrowheads="1"/>
            </p:cNvSpPr>
            <p:nvPr/>
          </p:nvSpPr>
          <p:spPr bwMode="auto">
            <a:xfrm>
              <a:off x="3504" y="3216"/>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2304" name="Text Box 23"/>
            <p:cNvSpPr txBox="1">
              <a:spLocks noChangeArrowheads="1"/>
            </p:cNvSpPr>
            <p:nvPr/>
          </p:nvSpPr>
          <p:spPr bwMode="auto">
            <a:xfrm>
              <a:off x="3504" y="3264"/>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a:t>Administration</a:t>
              </a:r>
            </a:p>
          </p:txBody>
        </p:sp>
        <p:sp>
          <p:nvSpPr>
            <p:cNvPr id="12305" name="Freeform 24"/>
            <p:cNvSpPr>
              <a:spLocks/>
            </p:cNvSpPr>
            <p:nvPr/>
          </p:nvSpPr>
          <p:spPr bwMode="auto">
            <a:xfrm>
              <a:off x="1296" y="1872"/>
              <a:ext cx="1" cy="1509"/>
            </a:xfrm>
            <a:custGeom>
              <a:avLst/>
              <a:gdLst>
                <a:gd name="T0" fmla="*/ 0 w 1"/>
                <a:gd name="T1" fmla="*/ 0 h 1504"/>
                <a:gd name="T2" fmla="*/ 0 w 1"/>
                <a:gd name="T3" fmla="*/ 1539 h 1504"/>
                <a:gd name="T4" fmla="*/ 0 60000 65536"/>
                <a:gd name="T5" fmla="*/ 0 60000 65536"/>
                <a:gd name="T6" fmla="*/ 0 w 1"/>
                <a:gd name="T7" fmla="*/ 0 h 1504"/>
                <a:gd name="T8" fmla="*/ 1 w 1"/>
                <a:gd name="T9" fmla="*/ 1504 h 1504"/>
              </a:gdLst>
              <a:ahLst/>
              <a:cxnLst>
                <a:cxn ang="T4">
                  <a:pos x="T0" y="T1"/>
                </a:cxn>
                <a:cxn ang="T5">
                  <a:pos x="T2" y="T3"/>
                </a:cxn>
              </a:cxnLst>
              <a:rect l="T6" t="T7" r="T8" b="T9"/>
              <a:pathLst>
                <a:path w="1" h="1504">
                  <a:moveTo>
                    <a:pt x="0" y="0"/>
                  </a:moveTo>
                  <a:lnTo>
                    <a:pt x="0" y="1504"/>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pic>
        <p:nvPicPr>
          <p:cNvPr id="12301" name="Picture 26"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331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3316"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3320"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8"/>
          <p:cNvSpPr>
            <a:spLocks noGrp="1" noChangeArrowheads="1"/>
          </p:cNvSpPr>
          <p:nvPr>
            <p:ph type="title"/>
          </p:nvPr>
        </p:nvSpPr>
        <p:spPr>
          <a:xfrm>
            <a:off x="381000" y="0"/>
            <a:ext cx="8534400" cy="1243013"/>
          </a:xfrm>
        </p:spPr>
        <p:txBody>
          <a:bodyPr/>
          <a:lstStyle/>
          <a:p>
            <a:pPr eaLnBrk="1" hangingPunct="1"/>
            <a:r>
              <a:rPr lang="en-US" altLang="en-US" sz="4000" dirty="0">
                <a:solidFill>
                  <a:schemeClr val="bg1"/>
                </a:solidFill>
              </a:rPr>
              <a:t>Value to the </a:t>
            </a:r>
            <a:r>
              <a:rPr lang="en-US" altLang="en-US" sz="4400" b="1" dirty="0">
                <a:solidFill>
                  <a:srgbClr val="4D4A86"/>
                </a:solidFill>
              </a:rPr>
              <a:t>plan member</a:t>
            </a:r>
          </a:p>
        </p:txBody>
      </p:sp>
      <p:sp>
        <p:nvSpPr>
          <p:cNvPr id="110601" name="Rectangle 9"/>
          <p:cNvSpPr>
            <a:spLocks noGrp="1" noChangeArrowheads="1"/>
          </p:cNvSpPr>
          <p:nvPr>
            <p:ph type="body" idx="1"/>
          </p:nvPr>
        </p:nvSpPr>
        <p:spPr>
          <a:xfrm>
            <a:off x="228600" y="1752600"/>
            <a:ext cx="5410200" cy="3505200"/>
          </a:xfrm>
          <a:noFill/>
        </p:spPr>
        <p:txBody>
          <a:bodyPr/>
          <a:lstStyle/>
          <a:p>
            <a:pPr eaLnBrk="1" hangingPunct="1">
              <a:buClr>
                <a:srgbClr val="720829"/>
              </a:buClr>
              <a:buFont typeface="Times" pitchFamily="18" charset="0"/>
              <a:buNone/>
            </a:pPr>
            <a:r>
              <a:rPr lang="en-US" altLang="en-US" dirty="0"/>
              <a:t>       24/7 access to member’s account:</a:t>
            </a:r>
          </a:p>
          <a:p>
            <a:pPr lvl="1" eaLnBrk="1" hangingPunct="1">
              <a:buClr>
                <a:schemeClr val="accent2"/>
              </a:buClr>
            </a:pPr>
            <a:r>
              <a:rPr lang="en-US" altLang="en-US" dirty="0"/>
              <a:t>By phone, 1-866-733-8613</a:t>
            </a:r>
          </a:p>
          <a:p>
            <a:pPr lvl="1" eaLnBrk="1" hangingPunct="1">
              <a:buClr>
                <a:schemeClr val="accent2"/>
              </a:buClr>
            </a:pPr>
            <a:r>
              <a:rPr lang="en-US" altLang="en-US" dirty="0"/>
              <a:t>Interactive website, </a:t>
            </a:r>
            <a:r>
              <a:rPr lang="en-US" altLang="en-US" b="1" dirty="0"/>
              <a:t>www.mysunlife.ca</a:t>
            </a:r>
            <a:r>
              <a:rPr lang="en-US" altLang="en-US" dirty="0"/>
              <a:t> </a:t>
            </a:r>
          </a:p>
          <a:p>
            <a:pPr lvl="2" eaLnBrk="1" hangingPunct="1">
              <a:spcAft>
                <a:spcPts val="600"/>
              </a:spcAft>
              <a:buClr>
                <a:schemeClr val="accent2"/>
              </a:buClr>
              <a:buFont typeface="Wingdings" pitchFamily="2" charset="2"/>
              <a:buChar char="Ø"/>
            </a:pPr>
            <a:r>
              <a:rPr lang="en-US" altLang="en-US" dirty="0"/>
              <a:t>Get fund balances</a:t>
            </a:r>
          </a:p>
          <a:p>
            <a:pPr lvl="2" eaLnBrk="1" hangingPunct="1">
              <a:spcAft>
                <a:spcPts val="600"/>
              </a:spcAft>
              <a:buClr>
                <a:schemeClr val="accent2"/>
              </a:buClr>
              <a:buFont typeface="Wingdings" pitchFamily="2" charset="2"/>
              <a:buChar char="Ø"/>
            </a:pPr>
            <a:r>
              <a:rPr lang="en-US" altLang="en-US" dirty="0"/>
              <a:t>Move money between funds</a:t>
            </a:r>
          </a:p>
          <a:p>
            <a:pPr lvl="2" eaLnBrk="1" hangingPunct="1">
              <a:spcAft>
                <a:spcPts val="600"/>
              </a:spcAft>
              <a:buClr>
                <a:schemeClr val="accent2"/>
              </a:buClr>
              <a:buFont typeface="Wingdings" pitchFamily="2" charset="2"/>
              <a:buChar char="Ø"/>
            </a:pPr>
            <a:r>
              <a:rPr lang="en-US" altLang="en-US" dirty="0"/>
              <a:t>View tax slips and receipts</a:t>
            </a:r>
          </a:p>
          <a:p>
            <a:pPr lvl="2" eaLnBrk="1" hangingPunct="1">
              <a:spcAft>
                <a:spcPts val="600"/>
              </a:spcAft>
              <a:buClr>
                <a:schemeClr val="accent2"/>
              </a:buClr>
              <a:buFont typeface="Wingdings" pitchFamily="2" charset="2"/>
              <a:buChar char="Ø"/>
            </a:pPr>
            <a:r>
              <a:rPr lang="en-US" altLang="en-US" dirty="0"/>
              <a:t>Change investment instructions</a:t>
            </a:r>
          </a:p>
          <a:p>
            <a:pPr lvl="2" eaLnBrk="1" hangingPunct="1">
              <a:spcAft>
                <a:spcPts val="600"/>
              </a:spcAft>
              <a:buClr>
                <a:schemeClr val="accent2"/>
              </a:buClr>
              <a:buFont typeface="Wingdings" pitchFamily="2" charset="2"/>
              <a:buChar char="Ø"/>
            </a:pPr>
            <a:r>
              <a:rPr lang="en-US" altLang="en-US" dirty="0"/>
              <a:t>Get detailed fund information</a:t>
            </a:r>
          </a:p>
          <a:p>
            <a:pPr lvl="2" eaLnBrk="1" hangingPunct="1">
              <a:spcAft>
                <a:spcPts val="600"/>
              </a:spcAft>
              <a:buClr>
                <a:schemeClr val="accent2"/>
              </a:buClr>
              <a:buFont typeface="Wingdings" pitchFamily="2" charset="2"/>
              <a:buChar char="Ø"/>
            </a:pPr>
            <a:r>
              <a:rPr lang="en-US" altLang="en-US" dirty="0"/>
              <a:t>Update their beneficiary</a:t>
            </a:r>
          </a:p>
          <a:p>
            <a:pPr lvl="2" eaLnBrk="1" hangingPunct="1">
              <a:spcAft>
                <a:spcPts val="600"/>
              </a:spcAft>
              <a:buClr>
                <a:schemeClr val="accent2"/>
              </a:buClr>
              <a:buFont typeface="Wingdings" pitchFamily="2" charset="2"/>
              <a:buChar char="Ø"/>
            </a:pPr>
            <a:r>
              <a:rPr lang="en-US" altLang="en-US" dirty="0"/>
              <a:t>Use one of the many online financial planning tools</a:t>
            </a:r>
          </a:p>
          <a:p>
            <a:pPr lvl="2" eaLnBrk="1" hangingPunct="1">
              <a:spcAft>
                <a:spcPts val="600"/>
              </a:spcAft>
              <a:buClr>
                <a:schemeClr val="accent2"/>
              </a:buClr>
              <a:buFont typeface="Wingdings" pitchFamily="2" charset="2"/>
              <a:buChar char="Ø"/>
            </a:pPr>
            <a:r>
              <a:rPr lang="en-US" altLang="en-US" dirty="0"/>
              <a:t>And much more…</a:t>
            </a:r>
          </a:p>
          <a:p>
            <a:pPr eaLnBrk="1" hangingPunct="1">
              <a:buClr>
                <a:schemeClr val="bg2"/>
              </a:buClr>
            </a:pPr>
            <a:endParaRPr lang="en-US" altLang="en-US" sz="2000" dirty="0"/>
          </a:p>
        </p:txBody>
      </p:sp>
      <p:pic>
        <p:nvPicPr>
          <p:cNvPr id="13323" name="Picture 10" descr="memberbroch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05000"/>
            <a:ext cx="3397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1"/>
          <p:cNvSpPr>
            <a:spLocks noChangeArrowheads="1"/>
          </p:cNvSpPr>
          <p:nvPr/>
        </p:nvSpPr>
        <p:spPr bwMode="auto">
          <a:xfrm>
            <a:off x="5562600" y="1905000"/>
            <a:ext cx="3409950" cy="3867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10601">
                                            <p:txEl>
                                              <p:pRg st="0" end="0"/>
                                            </p:txEl>
                                          </p:spTgt>
                                        </p:tgtEl>
                                        <p:attrNameLst>
                                          <p:attrName>style.visibility</p:attrName>
                                        </p:attrNameLst>
                                      </p:cBhvr>
                                      <p:to>
                                        <p:strVal val="visible"/>
                                      </p:to>
                                    </p:set>
                                    <p:anim calcmode="lin" valueType="num">
                                      <p:cBhvr additive="base">
                                        <p:cTn id="7" dur="500" fill="hold"/>
                                        <p:tgtEl>
                                          <p:spTgt spid="1106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6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accel="50000" fill="hold" grpId="0" nodeType="clickEffect">
                                  <p:stCondLst>
                                    <p:cond delay="0"/>
                                  </p:stCondLst>
                                  <p:childTnLst>
                                    <p:set>
                                      <p:cBhvr>
                                        <p:cTn id="12" dur="1" fill="hold">
                                          <p:stCondLst>
                                            <p:cond delay="0"/>
                                          </p:stCondLst>
                                        </p:cTn>
                                        <p:tgtEl>
                                          <p:spTgt spid="110601">
                                            <p:txEl>
                                              <p:pRg st="1" end="1"/>
                                            </p:txEl>
                                          </p:spTgt>
                                        </p:tgtEl>
                                        <p:attrNameLst>
                                          <p:attrName>style.visibility</p:attrName>
                                        </p:attrNameLst>
                                      </p:cBhvr>
                                      <p:to>
                                        <p:strVal val="visible"/>
                                      </p:to>
                                    </p:set>
                                    <p:anim calcmode="lin" valueType="num">
                                      <p:cBhvr additive="base">
                                        <p:cTn id="13" dur="500" fill="hold"/>
                                        <p:tgtEl>
                                          <p:spTgt spid="1106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06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accel="50000" fill="hold" grpId="0" nodeType="clickEffect">
                                  <p:stCondLst>
                                    <p:cond delay="0"/>
                                  </p:stCondLst>
                                  <p:childTnLst>
                                    <p:set>
                                      <p:cBhvr>
                                        <p:cTn id="18" dur="1" fill="hold">
                                          <p:stCondLst>
                                            <p:cond delay="0"/>
                                          </p:stCondLst>
                                        </p:cTn>
                                        <p:tgtEl>
                                          <p:spTgt spid="110601">
                                            <p:txEl>
                                              <p:pRg st="2" end="2"/>
                                            </p:txEl>
                                          </p:spTgt>
                                        </p:tgtEl>
                                        <p:attrNameLst>
                                          <p:attrName>style.visibility</p:attrName>
                                        </p:attrNameLst>
                                      </p:cBhvr>
                                      <p:to>
                                        <p:strVal val="visible"/>
                                      </p:to>
                                    </p:set>
                                    <p:anim calcmode="lin" valueType="num">
                                      <p:cBhvr additive="base">
                                        <p:cTn id="19" dur="500" fill="hold"/>
                                        <p:tgtEl>
                                          <p:spTgt spid="1106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060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601">
                                            <p:txEl>
                                              <p:pRg st="3" end="3"/>
                                            </p:txEl>
                                          </p:spTgt>
                                        </p:tgtEl>
                                        <p:attrNameLst>
                                          <p:attrName>style.visibility</p:attrName>
                                        </p:attrNameLst>
                                      </p:cBhvr>
                                      <p:to>
                                        <p:strVal val="visible"/>
                                      </p:to>
                                    </p:set>
                                    <p:anim calcmode="lin" valueType="num">
                                      <p:cBhvr additive="base">
                                        <p:cTn id="23" dur="500" fill="hold"/>
                                        <p:tgtEl>
                                          <p:spTgt spid="11060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60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0601">
                                            <p:txEl>
                                              <p:pRg st="4" end="4"/>
                                            </p:txEl>
                                          </p:spTgt>
                                        </p:tgtEl>
                                        <p:attrNameLst>
                                          <p:attrName>style.visibility</p:attrName>
                                        </p:attrNameLst>
                                      </p:cBhvr>
                                      <p:to>
                                        <p:strVal val="visible"/>
                                      </p:to>
                                    </p:set>
                                    <p:anim calcmode="lin" valueType="num">
                                      <p:cBhvr additive="base">
                                        <p:cTn id="27" dur="500" fill="hold"/>
                                        <p:tgtEl>
                                          <p:spTgt spid="11060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60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601">
                                            <p:txEl>
                                              <p:pRg st="5" end="5"/>
                                            </p:txEl>
                                          </p:spTgt>
                                        </p:tgtEl>
                                        <p:attrNameLst>
                                          <p:attrName>style.visibility</p:attrName>
                                        </p:attrNameLst>
                                      </p:cBhvr>
                                      <p:to>
                                        <p:strVal val="visible"/>
                                      </p:to>
                                    </p:set>
                                    <p:anim calcmode="lin" valueType="num">
                                      <p:cBhvr additive="base">
                                        <p:cTn id="31" dur="500" fill="hold"/>
                                        <p:tgtEl>
                                          <p:spTgt spid="11060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60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0601">
                                            <p:txEl>
                                              <p:pRg st="6" end="6"/>
                                            </p:txEl>
                                          </p:spTgt>
                                        </p:tgtEl>
                                        <p:attrNameLst>
                                          <p:attrName>style.visibility</p:attrName>
                                        </p:attrNameLst>
                                      </p:cBhvr>
                                      <p:to>
                                        <p:strVal val="visible"/>
                                      </p:to>
                                    </p:set>
                                    <p:anim calcmode="lin" valueType="num">
                                      <p:cBhvr additive="base">
                                        <p:cTn id="35" dur="500" fill="hold"/>
                                        <p:tgtEl>
                                          <p:spTgt spid="11060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060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0601">
                                            <p:txEl>
                                              <p:pRg st="7" end="7"/>
                                            </p:txEl>
                                          </p:spTgt>
                                        </p:tgtEl>
                                        <p:attrNameLst>
                                          <p:attrName>style.visibility</p:attrName>
                                        </p:attrNameLst>
                                      </p:cBhvr>
                                      <p:to>
                                        <p:strVal val="visible"/>
                                      </p:to>
                                    </p:set>
                                    <p:anim calcmode="lin" valueType="num">
                                      <p:cBhvr additive="base">
                                        <p:cTn id="39" dur="500" fill="hold"/>
                                        <p:tgtEl>
                                          <p:spTgt spid="11060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060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0601">
                                            <p:txEl>
                                              <p:pRg st="8" end="8"/>
                                            </p:txEl>
                                          </p:spTgt>
                                        </p:tgtEl>
                                        <p:attrNameLst>
                                          <p:attrName>style.visibility</p:attrName>
                                        </p:attrNameLst>
                                      </p:cBhvr>
                                      <p:to>
                                        <p:strVal val="visible"/>
                                      </p:to>
                                    </p:set>
                                    <p:anim calcmode="lin" valueType="num">
                                      <p:cBhvr additive="base">
                                        <p:cTn id="43" dur="500" fill="hold"/>
                                        <p:tgtEl>
                                          <p:spTgt spid="11060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60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0601">
                                            <p:txEl>
                                              <p:pRg st="9" end="9"/>
                                            </p:txEl>
                                          </p:spTgt>
                                        </p:tgtEl>
                                        <p:attrNameLst>
                                          <p:attrName>style.visibility</p:attrName>
                                        </p:attrNameLst>
                                      </p:cBhvr>
                                      <p:to>
                                        <p:strVal val="visible"/>
                                      </p:to>
                                    </p:set>
                                    <p:anim calcmode="lin" valueType="num">
                                      <p:cBhvr additive="base">
                                        <p:cTn id="47" dur="500" fill="hold"/>
                                        <p:tgtEl>
                                          <p:spTgt spid="11060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060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0601">
                                            <p:txEl>
                                              <p:pRg st="10" end="10"/>
                                            </p:txEl>
                                          </p:spTgt>
                                        </p:tgtEl>
                                        <p:attrNameLst>
                                          <p:attrName>style.visibility</p:attrName>
                                        </p:attrNameLst>
                                      </p:cBhvr>
                                      <p:to>
                                        <p:strVal val="visible"/>
                                      </p:to>
                                    </p:set>
                                    <p:anim calcmode="lin" valueType="num">
                                      <p:cBhvr additive="base">
                                        <p:cTn id="51" dur="500" fill="hold"/>
                                        <p:tgtEl>
                                          <p:spTgt spid="11060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060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33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31"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sp>
        <p:nvSpPr>
          <p:cNvPr id="14343" name="Rectangle 6"/>
          <p:cNvSpPr>
            <a:spLocks noGrp="1" noChangeArrowheads="1"/>
          </p:cNvSpPr>
          <p:nvPr>
            <p:ph type="title"/>
          </p:nvPr>
        </p:nvSpPr>
        <p:spPr/>
        <p:txBody>
          <a:bodyPr/>
          <a:lstStyle/>
          <a:p>
            <a:pPr eaLnBrk="1" hangingPunct="1"/>
            <a:r>
              <a:rPr lang="en-US" altLang="en-US" sz="4400" b="1" dirty="0">
                <a:solidFill>
                  <a:srgbClr val="4D4A86"/>
                </a:solidFill>
              </a:rPr>
              <a:t>Member</a:t>
            </a:r>
            <a:r>
              <a:rPr lang="en-US" altLang="en-US" sz="4000" dirty="0">
                <a:solidFill>
                  <a:schemeClr val="bg1"/>
                </a:solidFill>
              </a:rPr>
              <a:t> services</a:t>
            </a:r>
          </a:p>
        </p:txBody>
      </p:sp>
      <p:grpSp>
        <p:nvGrpSpPr>
          <p:cNvPr id="2" name="Group 8"/>
          <p:cNvGrpSpPr>
            <a:grpSpLocks/>
          </p:cNvGrpSpPr>
          <p:nvPr/>
        </p:nvGrpSpPr>
        <p:grpSpPr bwMode="auto">
          <a:xfrm>
            <a:off x="990600" y="1981200"/>
            <a:ext cx="3048000" cy="996950"/>
            <a:chOff x="624" y="1248"/>
            <a:chExt cx="1920" cy="628"/>
          </a:xfrm>
        </p:grpSpPr>
        <p:sp>
          <p:nvSpPr>
            <p:cNvPr id="14361" name="AutoShape 9"/>
            <p:cNvSpPr>
              <a:spLocks noChangeArrowheads="1"/>
            </p:cNvSpPr>
            <p:nvPr/>
          </p:nvSpPr>
          <p:spPr bwMode="auto">
            <a:xfrm>
              <a:off x="624" y="1248"/>
              <a:ext cx="1858" cy="628"/>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362" name="Text Box 10"/>
            <p:cNvSpPr txBox="1">
              <a:spLocks noChangeArrowheads="1"/>
            </p:cNvSpPr>
            <p:nvPr/>
          </p:nvSpPr>
          <p:spPr bwMode="auto">
            <a:xfrm>
              <a:off x="624" y="1344"/>
              <a:ext cx="192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a:t>Express                           member enrolment</a:t>
              </a:r>
            </a:p>
          </p:txBody>
        </p:sp>
      </p:grpSp>
      <p:grpSp>
        <p:nvGrpSpPr>
          <p:cNvPr id="3" name="Group 29"/>
          <p:cNvGrpSpPr>
            <a:grpSpLocks/>
          </p:cNvGrpSpPr>
          <p:nvPr/>
        </p:nvGrpSpPr>
        <p:grpSpPr bwMode="auto">
          <a:xfrm>
            <a:off x="1828800" y="2971800"/>
            <a:ext cx="6083300" cy="2743200"/>
            <a:chOff x="1152" y="1872"/>
            <a:chExt cx="3832" cy="1728"/>
          </a:xfrm>
        </p:grpSpPr>
        <p:sp>
          <p:nvSpPr>
            <p:cNvPr id="14357" name="AutoShape 12"/>
            <p:cNvSpPr>
              <a:spLocks noChangeArrowheads="1"/>
            </p:cNvSpPr>
            <p:nvPr/>
          </p:nvSpPr>
          <p:spPr bwMode="auto">
            <a:xfrm>
              <a:off x="3408" y="3264"/>
              <a:ext cx="1536"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358" name="Text Box 13"/>
            <p:cNvSpPr txBox="1">
              <a:spLocks noChangeArrowheads="1"/>
            </p:cNvSpPr>
            <p:nvPr/>
          </p:nvSpPr>
          <p:spPr bwMode="auto">
            <a:xfrm>
              <a:off x="3408" y="3312"/>
              <a:ext cx="1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a:t> </a:t>
              </a:r>
              <a:r>
                <a:rPr lang="en-US" altLang="en-US" sz="1800"/>
                <a:t>24/7 Access</a:t>
              </a:r>
            </a:p>
          </p:txBody>
        </p:sp>
        <p:sp>
          <p:nvSpPr>
            <p:cNvPr id="14359" name="Freeform 14"/>
            <p:cNvSpPr>
              <a:spLocks/>
            </p:cNvSpPr>
            <p:nvPr/>
          </p:nvSpPr>
          <p:spPr bwMode="auto">
            <a:xfrm>
              <a:off x="1152" y="3392"/>
              <a:ext cx="2272" cy="17"/>
            </a:xfrm>
            <a:custGeom>
              <a:avLst/>
              <a:gdLst>
                <a:gd name="T0" fmla="*/ 0 w 2272"/>
                <a:gd name="T1" fmla="*/ 0 h 17"/>
                <a:gd name="T2" fmla="*/ 2272 w 2272"/>
                <a:gd name="T3" fmla="*/ 17 h 17"/>
                <a:gd name="T4" fmla="*/ 0 60000 65536"/>
                <a:gd name="T5" fmla="*/ 0 60000 65536"/>
                <a:gd name="T6" fmla="*/ 0 w 2272"/>
                <a:gd name="T7" fmla="*/ 0 h 17"/>
                <a:gd name="T8" fmla="*/ 2272 w 2272"/>
                <a:gd name="T9" fmla="*/ 17 h 17"/>
              </a:gdLst>
              <a:ahLst/>
              <a:cxnLst>
                <a:cxn ang="T4">
                  <a:pos x="T0" y="T1"/>
                </a:cxn>
                <a:cxn ang="T5">
                  <a:pos x="T2" y="T3"/>
                </a:cxn>
              </a:cxnLst>
              <a:rect l="T6" t="T7" r="T8" b="T9"/>
              <a:pathLst>
                <a:path w="2272" h="17">
                  <a:moveTo>
                    <a:pt x="0" y="0"/>
                  </a:moveTo>
                  <a:lnTo>
                    <a:pt x="2272" y="17"/>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60" name="Line 15"/>
            <p:cNvSpPr>
              <a:spLocks noChangeShapeType="1"/>
            </p:cNvSpPr>
            <p:nvPr/>
          </p:nvSpPr>
          <p:spPr bwMode="auto">
            <a:xfrm flipV="1">
              <a:off x="1160" y="1872"/>
              <a:ext cx="0" cy="153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grpSp>
      <p:pic>
        <p:nvPicPr>
          <p:cNvPr id="14346" name="Picture 16"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8"/>
          <p:cNvGrpSpPr>
            <a:grpSpLocks/>
          </p:cNvGrpSpPr>
          <p:nvPr/>
        </p:nvGrpSpPr>
        <p:grpSpPr bwMode="auto">
          <a:xfrm>
            <a:off x="1828800" y="2971800"/>
            <a:ext cx="4572000" cy="1676400"/>
            <a:chOff x="1152" y="1872"/>
            <a:chExt cx="2880" cy="1056"/>
          </a:xfrm>
        </p:grpSpPr>
        <p:sp>
          <p:nvSpPr>
            <p:cNvPr id="14353" name="AutoShape 18"/>
            <p:cNvSpPr>
              <a:spLocks noChangeArrowheads="1"/>
            </p:cNvSpPr>
            <p:nvPr/>
          </p:nvSpPr>
          <p:spPr bwMode="auto">
            <a:xfrm>
              <a:off x="2160" y="2592"/>
              <a:ext cx="1858"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354" name="Text Box 19"/>
            <p:cNvSpPr txBox="1">
              <a:spLocks noChangeArrowheads="1"/>
            </p:cNvSpPr>
            <p:nvPr/>
          </p:nvSpPr>
          <p:spPr bwMode="auto">
            <a:xfrm>
              <a:off x="2112" y="2640"/>
              <a:ext cx="19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a:t>Member statements</a:t>
              </a:r>
            </a:p>
          </p:txBody>
        </p:sp>
        <p:sp>
          <p:nvSpPr>
            <p:cNvPr id="14355" name="Freeform 20"/>
            <p:cNvSpPr>
              <a:spLocks/>
            </p:cNvSpPr>
            <p:nvPr/>
          </p:nvSpPr>
          <p:spPr bwMode="auto">
            <a:xfrm>
              <a:off x="1152" y="2736"/>
              <a:ext cx="1000" cy="1"/>
            </a:xfrm>
            <a:custGeom>
              <a:avLst/>
              <a:gdLst>
                <a:gd name="T0" fmla="*/ 0 w 1000"/>
                <a:gd name="T1" fmla="*/ 0 h 1"/>
                <a:gd name="T2" fmla="*/ 1000 w 1000"/>
                <a:gd name="T3" fmla="*/ 1 h 1"/>
                <a:gd name="T4" fmla="*/ 0 60000 65536"/>
                <a:gd name="T5" fmla="*/ 0 60000 65536"/>
                <a:gd name="T6" fmla="*/ 0 w 1000"/>
                <a:gd name="T7" fmla="*/ 0 h 1"/>
                <a:gd name="T8" fmla="*/ 1000 w 1000"/>
                <a:gd name="T9" fmla="*/ 1 h 1"/>
              </a:gdLst>
              <a:ahLst/>
              <a:cxnLst>
                <a:cxn ang="T4">
                  <a:pos x="T0" y="T1"/>
                </a:cxn>
                <a:cxn ang="T5">
                  <a:pos x="T2" y="T3"/>
                </a:cxn>
              </a:cxnLst>
              <a:rect l="T6" t="T7" r="T8" b="T9"/>
              <a:pathLst>
                <a:path w="1000" h="1">
                  <a:moveTo>
                    <a:pt x="0" y="0"/>
                  </a:moveTo>
                  <a:lnTo>
                    <a:pt x="1000"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6" name="Freeform 21"/>
            <p:cNvSpPr>
              <a:spLocks/>
            </p:cNvSpPr>
            <p:nvPr/>
          </p:nvSpPr>
          <p:spPr bwMode="auto">
            <a:xfrm>
              <a:off x="1160" y="1872"/>
              <a:ext cx="8" cy="856"/>
            </a:xfrm>
            <a:custGeom>
              <a:avLst/>
              <a:gdLst>
                <a:gd name="T0" fmla="*/ 0 w 8"/>
                <a:gd name="T1" fmla="*/ 0 h 856"/>
                <a:gd name="T2" fmla="*/ 8 w 8"/>
                <a:gd name="T3" fmla="*/ 856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0" y="0"/>
                  </a:moveTo>
                  <a:lnTo>
                    <a:pt x="8" y="85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5" name="Group 22"/>
          <p:cNvGrpSpPr>
            <a:grpSpLocks/>
          </p:cNvGrpSpPr>
          <p:nvPr/>
        </p:nvGrpSpPr>
        <p:grpSpPr bwMode="auto">
          <a:xfrm>
            <a:off x="1828800" y="2971800"/>
            <a:ext cx="3810000" cy="838200"/>
            <a:chOff x="1152" y="1872"/>
            <a:chExt cx="2400" cy="528"/>
          </a:xfrm>
        </p:grpSpPr>
        <p:sp>
          <p:nvSpPr>
            <p:cNvPr id="14349" name="AutoShape 23"/>
            <p:cNvSpPr>
              <a:spLocks noChangeArrowheads="1"/>
            </p:cNvSpPr>
            <p:nvPr/>
          </p:nvSpPr>
          <p:spPr bwMode="auto">
            <a:xfrm>
              <a:off x="1440" y="2064"/>
              <a:ext cx="2044"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350" name="Text Box 24"/>
            <p:cNvSpPr txBox="1">
              <a:spLocks noChangeArrowheads="1"/>
            </p:cNvSpPr>
            <p:nvPr/>
          </p:nvSpPr>
          <p:spPr bwMode="auto">
            <a:xfrm>
              <a:off x="1440" y="2112"/>
              <a:ext cx="21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a:t>   </a:t>
              </a:r>
              <a:r>
                <a:rPr lang="en-US" altLang="en-US" sz="1800"/>
                <a:t>Welcome to</a:t>
              </a:r>
              <a:r>
                <a:rPr lang="en-US" altLang="en-US" sz="1800" b="1"/>
                <a:t> my savings!</a:t>
              </a:r>
            </a:p>
          </p:txBody>
        </p:sp>
        <p:sp>
          <p:nvSpPr>
            <p:cNvPr id="14351" name="Freeform 25"/>
            <p:cNvSpPr>
              <a:spLocks/>
            </p:cNvSpPr>
            <p:nvPr/>
          </p:nvSpPr>
          <p:spPr bwMode="auto">
            <a:xfrm>
              <a:off x="1152" y="2160"/>
              <a:ext cx="296" cy="1"/>
            </a:xfrm>
            <a:custGeom>
              <a:avLst/>
              <a:gdLst>
                <a:gd name="T0" fmla="*/ 0 w 296"/>
                <a:gd name="T1" fmla="*/ 0 h 1"/>
                <a:gd name="T2" fmla="*/ 296 w 296"/>
                <a:gd name="T3" fmla="*/ 1 h 1"/>
                <a:gd name="T4" fmla="*/ 0 60000 65536"/>
                <a:gd name="T5" fmla="*/ 0 60000 65536"/>
                <a:gd name="T6" fmla="*/ 0 w 296"/>
                <a:gd name="T7" fmla="*/ 0 h 1"/>
                <a:gd name="T8" fmla="*/ 296 w 296"/>
                <a:gd name="T9" fmla="*/ 1 h 1"/>
              </a:gdLst>
              <a:ahLst/>
              <a:cxnLst>
                <a:cxn ang="T4">
                  <a:pos x="T0" y="T1"/>
                </a:cxn>
                <a:cxn ang="T5">
                  <a:pos x="T2" y="T3"/>
                </a:cxn>
              </a:cxnLst>
              <a:rect l="T6" t="T7" r="T8" b="T9"/>
              <a:pathLst>
                <a:path w="296" h="1">
                  <a:moveTo>
                    <a:pt x="0" y="0"/>
                  </a:moveTo>
                  <a:lnTo>
                    <a:pt x="296" y="1"/>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4352" name="Freeform 26"/>
            <p:cNvSpPr>
              <a:spLocks/>
            </p:cNvSpPr>
            <p:nvPr/>
          </p:nvSpPr>
          <p:spPr bwMode="auto">
            <a:xfrm>
              <a:off x="1152" y="1872"/>
              <a:ext cx="8" cy="299"/>
            </a:xfrm>
            <a:custGeom>
              <a:avLst/>
              <a:gdLst>
                <a:gd name="T0" fmla="*/ 0 w 8"/>
                <a:gd name="T1" fmla="*/ 0 h 296"/>
                <a:gd name="T2" fmla="*/ 8 w 8"/>
                <a:gd name="T3" fmla="*/ 317 h 296"/>
                <a:gd name="T4" fmla="*/ 0 60000 65536"/>
                <a:gd name="T5" fmla="*/ 0 60000 65536"/>
                <a:gd name="T6" fmla="*/ 0 w 8"/>
                <a:gd name="T7" fmla="*/ 0 h 296"/>
                <a:gd name="T8" fmla="*/ 8 w 8"/>
                <a:gd name="T9" fmla="*/ 296 h 296"/>
              </a:gdLst>
              <a:ahLst/>
              <a:cxnLst>
                <a:cxn ang="T4">
                  <a:pos x="T0" y="T1"/>
                </a:cxn>
                <a:cxn ang="T5">
                  <a:pos x="T2" y="T3"/>
                </a:cxn>
              </a:cxnLst>
              <a:rect l="T6" t="T7" r="T8" b="T9"/>
              <a:pathLst>
                <a:path w="8" h="296">
                  <a:moveTo>
                    <a:pt x="0" y="0"/>
                  </a:moveTo>
                  <a:lnTo>
                    <a:pt x="8" y="296"/>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ppt_x"/>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63"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64"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33"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5368"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6"/>
          <p:cNvSpPr>
            <a:spLocks noGrp="1" noChangeArrowheads="1"/>
          </p:cNvSpPr>
          <p:nvPr>
            <p:ph type="title"/>
          </p:nvPr>
        </p:nvSpPr>
        <p:spPr>
          <a:xfrm>
            <a:off x="304800" y="0"/>
            <a:ext cx="8839200" cy="1243013"/>
          </a:xfrm>
        </p:spPr>
        <p:txBody>
          <a:bodyPr/>
          <a:lstStyle/>
          <a:p>
            <a:pPr eaLnBrk="1" hangingPunct="1"/>
            <a:r>
              <a:rPr lang="en-US" altLang="en-US" sz="4000" dirty="0">
                <a:solidFill>
                  <a:schemeClr val="bg1"/>
                </a:solidFill>
              </a:rPr>
              <a:t>Member Choice of two </a:t>
            </a:r>
            <a:r>
              <a:rPr lang="en-US" altLang="en-US" sz="4400" b="1" dirty="0">
                <a:solidFill>
                  <a:srgbClr val="4D4A86"/>
                </a:solidFill>
              </a:rPr>
              <a:t>accounts</a:t>
            </a:r>
          </a:p>
        </p:txBody>
      </p:sp>
      <p:grpSp>
        <p:nvGrpSpPr>
          <p:cNvPr id="2" name="Group 10"/>
          <p:cNvGrpSpPr>
            <a:grpSpLocks/>
          </p:cNvGrpSpPr>
          <p:nvPr/>
        </p:nvGrpSpPr>
        <p:grpSpPr bwMode="auto">
          <a:xfrm>
            <a:off x="5105405" y="2133600"/>
            <a:ext cx="3535365" cy="3733801"/>
            <a:chOff x="3216" y="1344"/>
            <a:chExt cx="2227" cy="2352"/>
          </a:xfrm>
        </p:grpSpPr>
        <p:grpSp>
          <p:nvGrpSpPr>
            <p:cNvPr id="15383" name="Group 11"/>
            <p:cNvGrpSpPr>
              <a:grpSpLocks/>
            </p:cNvGrpSpPr>
            <p:nvPr/>
          </p:nvGrpSpPr>
          <p:grpSpPr bwMode="auto">
            <a:xfrm>
              <a:off x="3936" y="1344"/>
              <a:ext cx="576" cy="432"/>
              <a:chOff x="3936" y="1344"/>
              <a:chExt cx="576" cy="432"/>
            </a:xfrm>
          </p:grpSpPr>
          <p:sp>
            <p:nvSpPr>
              <p:cNvPr id="15387" name="AutoShape 12"/>
              <p:cNvSpPr>
                <a:spLocks noChangeArrowheads="1"/>
              </p:cNvSpPr>
              <p:nvPr/>
            </p:nvSpPr>
            <p:spPr bwMode="auto">
              <a:xfrm>
                <a:off x="3936" y="1344"/>
                <a:ext cx="144" cy="432"/>
              </a:xfrm>
              <a:prstGeom prst="downArrow">
                <a:avLst>
                  <a:gd name="adj1" fmla="val 50000"/>
                  <a:gd name="adj2" fmla="val 7500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88" name="AutoShape 13"/>
              <p:cNvSpPr>
                <a:spLocks noChangeArrowheads="1"/>
              </p:cNvSpPr>
              <p:nvPr/>
            </p:nvSpPr>
            <p:spPr bwMode="auto">
              <a:xfrm>
                <a:off x="4368" y="1344"/>
                <a:ext cx="144" cy="432"/>
              </a:xfrm>
              <a:prstGeom prst="downArrow">
                <a:avLst>
                  <a:gd name="adj1" fmla="val 50000"/>
                  <a:gd name="adj2" fmla="val 7500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grpSp>
        <p:grpSp>
          <p:nvGrpSpPr>
            <p:cNvPr id="15384" name="Group 14"/>
            <p:cNvGrpSpPr>
              <a:grpSpLocks/>
            </p:cNvGrpSpPr>
            <p:nvPr/>
          </p:nvGrpSpPr>
          <p:grpSpPr bwMode="auto">
            <a:xfrm>
              <a:off x="3216" y="1776"/>
              <a:ext cx="2227" cy="1920"/>
              <a:chOff x="3216" y="1776"/>
              <a:chExt cx="2227" cy="1920"/>
            </a:xfrm>
          </p:grpSpPr>
          <p:sp>
            <p:nvSpPr>
              <p:cNvPr id="15385" name="AutoShape 15"/>
              <p:cNvSpPr>
                <a:spLocks noChangeArrowheads="1"/>
              </p:cNvSpPr>
              <p:nvPr/>
            </p:nvSpPr>
            <p:spPr bwMode="auto">
              <a:xfrm>
                <a:off x="3216" y="1776"/>
                <a:ext cx="1968" cy="192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86" name="Text Box 16"/>
              <p:cNvSpPr txBox="1">
                <a:spLocks noChangeArrowheads="1"/>
              </p:cNvSpPr>
              <p:nvPr/>
            </p:nvSpPr>
            <p:spPr bwMode="auto">
              <a:xfrm>
                <a:off x="3221" y="1833"/>
                <a:ext cx="2222"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ts val="600"/>
                  </a:spcBef>
                  <a:spcAft>
                    <a:spcPct val="0"/>
                  </a:spcAft>
                  <a:buClrTx/>
                  <a:buSzTx/>
                  <a:buFontTx/>
                  <a:buChar char="•"/>
                </a:pPr>
                <a:r>
                  <a:rPr lang="en-US" altLang="en-US" sz="1800" dirty="0"/>
                  <a:t> </a:t>
                </a:r>
                <a:r>
                  <a:rPr lang="en-US" altLang="en-US" sz="1650" dirty="0"/>
                  <a:t>No tax-deductibility, but tax         sheltering</a:t>
                </a:r>
              </a:p>
              <a:p>
                <a:pPr>
                  <a:spcBef>
                    <a:spcPts val="600"/>
                  </a:spcBef>
                  <a:spcAft>
                    <a:spcPct val="0"/>
                  </a:spcAft>
                  <a:buClrTx/>
                  <a:buSzTx/>
                  <a:buFontTx/>
                  <a:buChar char="•"/>
                </a:pPr>
                <a:r>
                  <a:rPr lang="en-US" altLang="en-US" sz="1650" dirty="0"/>
                  <a:t> Contribute up to TFSA limit</a:t>
                </a:r>
              </a:p>
              <a:p>
                <a:pPr>
                  <a:spcBef>
                    <a:spcPts val="600"/>
                  </a:spcBef>
                  <a:spcAft>
                    <a:spcPct val="0"/>
                  </a:spcAft>
                  <a:buClrTx/>
                  <a:buSzTx/>
                  <a:buFontTx/>
                  <a:buChar char="•"/>
                </a:pPr>
                <a:r>
                  <a:rPr lang="en-US" altLang="en-US" sz="1650" dirty="0"/>
                  <a:t> Tax-free withdrawals and can </a:t>
                </a:r>
              </a:p>
              <a:p>
                <a:pPr>
                  <a:spcBef>
                    <a:spcPts val="0"/>
                  </a:spcBef>
                  <a:spcAft>
                    <a:spcPct val="0"/>
                  </a:spcAft>
                  <a:buClrTx/>
                  <a:buSzTx/>
                  <a:buNone/>
                </a:pPr>
                <a:r>
                  <a:rPr lang="en-US" altLang="en-US" sz="1650" dirty="0"/>
                  <a:t>“re-contribute” amount withdrawn</a:t>
                </a:r>
              </a:p>
              <a:p>
                <a:pPr>
                  <a:spcBef>
                    <a:spcPts val="600"/>
                  </a:spcBef>
                  <a:spcAft>
                    <a:spcPct val="0"/>
                  </a:spcAft>
                  <a:buClrTx/>
                  <a:buSzTx/>
                  <a:buFontTx/>
                  <a:buChar char="•"/>
                </a:pPr>
                <a:r>
                  <a:rPr lang="en-US" altLang="en-US" sz="1650" dirty="0"/>
                  <a:t> Withdrawals increase </a:t>
                </a:r>
              </a:p>
              <a:p>
                <a:pPr>
                  <a:spcBef>
                    <a:spcPts val="0"/>
                  </a:spcBef>
                  <a:spcAft>
                    <a:spcPct val="0"/>
                  </a:spcAft>
                  <a:buClrTx/>
                  <a:buSzTx/>
                  <a:buNone/>
                </a:pPr>
                <a:r>
                  <a:rPr lang="en-US" altLang="en-US" sz="1650" dirty="0"/>
                  <a:t>contribution room in the following calendar year</a:t>
                </a:r>
              </a:p>
              <a:p>
                <a:pPr>
                  <a:spcBef>
                    <a:spcPts val="600"/>
                  </a:spcBef>
                  <a:spcAft>
                    <a:spcPct val="0"/>
                  </a:spcAft>
                  <a:buClrTx/>
                  <a:buSzTx/>
                  <a:buFontTx/>
                  <a:buChar char="•"/>
                </a:pPr>
                <a:r>
                  <a:rPr lang="en-US" altLang="en-US" sz="1650" dirty="0"/>
                  <a:t> Ideal for any savings goal</a:t>
                </a:r>
              </a:p>
              <a:p>
                <a:pPr eaLnBrk="1" hangingPunct="1">
                  <a:lnSpc>
                    <a:spcPct val="90000"/>
                  </a:lnSpc>
                  <a:buClr>
                    <a:srgbClr val="720829"/>
                  </a:buClr>
                </a:pPr>
                <a:endParaRPr lang="en-US" altLang="en-US" sz="1800" dirty="0"/>
              </a:p>
            </p:txBody>
          </p:sp>
        </p:grpSp>
      </p:grpSp>
      <p:grpSp>
        <p:nvGrpSpPr>
          <p:cNvPr id="5" name="Group 17"/>
          <p:cNvGrpSpPr>
            <a:grpSpLocks/>
          </p:cNvGrpSpPr>
          <p:nvPr/>
        </p:nvGrpSpPr>
        <p:grpSpPr bwMode="auto">
          <a:xfrm>
            <a:off x="5943600" y="1905000"/>
            <a:ext cx="1447800" cy="609600"/>
            <a:chOff x="2832" y="1344"/>
            <a:chExt cx="912" cy="384"/>
          </a:xfrm>
        </p:grpSpPr>
        <p:sp>
          <p:nvSpPr>
            <p:cNvPr id="15381" name="AutoShape 18"/>
            <p:cNvSpPr>
              <a:spLocks noChangeArrowheads="1"/>
            </p:cNvSpPr>
            <p:nvPr/>
          </p:nvSpPr>
          <p:spPr bwMode="auto">
            <a:xfrm>
              <a:off x="2832" y="1344"/>
              <a:ext cx="912" cy="38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82" name="Text Box 19"/>
            <p:cNvSpPr txBox="1">
              <a:spLocks noChangeArrowheads="1"/>
            </p:cNvSpPr>
            <p:nvPr/>
          </p:nvSpPr>
          <p:spPr bwMode="auto">
            <a:xfrm>
              <a:off x="2832" y="1392"/>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b="1"/>
                <a:t>TFSA</a:t>
              </a:r>
            </a:p>
          </p:txBody>
        </p:sp>
      </p:grpSp>
      <p:grpSp>
        <p:nvGrpSpPr>
          <p:cNvPr id="6" name="Group 20"/>
          <p:cNvGrpSpPr>
            <a:grpSpLocks/>
          </p:cNvGrpSpPr>
          <p:nvPr/>
        </p:nvGrpSpPr>
        <p:grpSpPr bwMode="auto">
          <a:xfrm>
            <a:off x="1752600" y="1905000"/>
            <a:ext cx="2209800" cy="609600"/>
            <a:chOff x="816" y="1344"/>
            <a:chExt cx="1392" cy="384"/>
          </a:xfrm>
        </p:grpSpPr>
        <p:sp>
          <p:nvSpPr>
            <p:cNvPr id="15379" name="AutoShape 21"/>
            <p:cNvSpPr>
              <a:spLocks noChangeArrowheads="1"/>
            </p:cNvSpPr>
            <p:nvPr/>
          </p:nvSpPr>
          <p:spPr bwMode="auto">
            <a:xfrm>
              <a:off x="816" y="1344"/>
              <a:ext cx="1392" cy="38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80" name="Text Box 22"/>
            <p:cNvSpPr txBox="1">
              <a:spLocks noChangeArrowheads="1"/>
            </p:cNvSpPr>
            <p:nvPr/>
          </p:nvSpPr>
          <p:spPr bwMode="auto">
            <a:xfrm>
              <a:off x="816" y="1392"/>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b="1"/>
                <a:t>Group RRSP</a:t>
              </a:r>
            </a:p>
          </p:txBody>
        </p:sp>
      </p:grpSp>
      <p:grpSp>
        <p:nvGrpSpPr>
          <p:cNvPr id="7" name="Group 23"/>
          <p:cNvGrpSpPr>
            <a:grpSpLocks/>
          </p:cNvGrpSpPr>
          <p:nvPr/>
        </p:nvGrpSpPr>
        <p:grpSpPr bwMode="auto">
          <a:xfrm>
            <a:off x="1295400" y="2514600"/>
            <a:ext cx="3124200" cy="2746376"/>
            <a:chOff x="816" y="1536"/>
            <a:chExt cx="1968" cy="1730"/>
          </a:xfrm>
        </p:grpSpPr>
        <p:grpSp>
          <p:nvGrpSpPr>
            <p:cNvPr id="15374" name="Group 24"/>
            <p:cNvGrpSpPr>
              <a:grpSpLocks/>
            </p:cNvGrpSpPr>
            <p:nvPr/>
          </p:nvGrpSpPr>
          <p:grpSpPr bwMode="auto">
            <a:xfrm>
              <a:off x="816" y="2064"/>
              <a:ext cx="1968" cy="1202"/>
              <a:chOff x="816" y="1872"/>
              <a:chExt cx="1968" cy="1202"/>
            </a:xfrm>
          </p:grpSpPr>
          <p:sp>
            <p:nvSpPr>
              <p:cNvPr id="15377" name="AutoShape 25"/>
              <p:cNvSpPr>
                <a:spLocks noChangeArrowheads="1"/>
              </p:cNvSpPr>
              <p:nvPr/>
            </p:nvSpPr>
            <p:spPr bwMode="auto">
              <a:xfrm>
                <a:off x="816" y="1872"/>
                <a:ext cx="1968" cy="1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78" name="Text Box 26"/>
              <p:cNvSpPr txBox="1">
                <a:spLocks noChangeArrowheads="1"/>
              </p:cNvSpPr>
              <p:nvPr/>
            </p:nvSpPr>
            <p:spPr bwMode="auto">
              <a:xfrm>
                <a:off x="816" y="1872"/>
                <a:ext cx="1968" cy="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ts val="600"/>
                  </a:spcBef>
                  <a:spcAft>
                    <a:spcPct val="0"/>
                  </a:spcAft>
                  <a:buClrTx/>
                  <a:buSzTx/>
                  <a:buFontTx/>
                  <a:buChar char="•"/>
                </a:pPr>
                <a:r>
                  <a:rPr lang="en-US" altLang="en-US" sz="1800" dirty="0"/>
                  <a:t> </a:t>
                </a:r>
                <a:r>
                  <a:rPr lang="en-US" altLang="en-US" sz="1600" dirty="0"/>
                  <a:t>Tax-deductible savings</a:t>
                </a:r>
              </a:p>
              <a:p>
                <a:pPr>
                  <a:spcBef>
                    <a:spcPts val="600"/>
                  </a:spcBef>
                  <a:spcAft>
                    <a:spcPct val="0"/>
                  </a:spcAft>
                  <a:buClrTx/>
                  <a:buSzTx/>
                  <a:buFontTx/>
                  <a:buChar char="•"/>
                </a:pPr>
                <a:r>
                  <a:rPr lang="en-US" altLang="en-US" sz="1600" dirty="0"/>
                  <a:t> Tax-sheltered earnings</a:t>
                </a:r>
              </a:p>
              <a:p>
                <a:pPr>
                  <a:spcBef>
                    <a:spcPts val="600"/>
                  </a:spcBef>
                  <a:spcAft>
                    <a:spcPct val="0"/>
                  </a:spcAft>
                  <a:buClrTx/>
                  <a:buSzTx/>
                  <a:buFontTx/>
                  <a:buChar char="•"/>
                </a:pPr>
                <a:r>
                  <a:rPr lang="en-US" altLang="en-US" sz="1600" dirty="0"/>
                  <a:t> Contribute up to RRSP limit</a:t>
                </a:r>
              </a:p>
              <a:p>
                <a:pPr>
                  <a:spcBef>
                    <a:spcPts val="600"/>
                  </a:spcBef>
                  <a:spcAft>
                    <a:spcPct val="0"/>
                  </a:spcAft>
                  <a:buClrTx/>
                  <a:buSzTx/>
                  <a:buFontTx/>
                  <a:buChar char="•"/>
                </a:pPr>
                <a:r>
                  <a:rPr lang="en-US" altLang="en-US" sz="1600" dirty="0"/>
                  <a:t> Withdrawals are subject to withholding tax</a:t>
                </a:r>
              </a:p>
              <a:p>
                <a:pPr>
                  <a:spcBef>
                    <a:spcPts val="600"/>
                  </a:spcBef>
                  <a:spcAft>
                    <a:spcPct val="0"/>
                  </a:spcAft>
                  <a:buClrTx/>
                  <a:buSzTx/>
                  <a:buFontTx/>
                  <a:buChar char="•"/>
                </a:pPr>
                <a:r>
                  <a:rPr lang="en-US" altLang="en-US" sz="1600" dirty="0"/>
                  <a:t> Ideal for retirement savings</a:t>
                </a:r>
              </a:p>
            </p:txBody>
          </p:sp>
        </p:grpSp>
        <p:sp>
          <p:nvSpPr>
            <p:cNvPr id="15375" name="AutoShape 27"/>
            <p:cNvSpPr>
              <a:spLocks noChangeArrowheads="1"/>
            </p:cNvSpPr>
            <p:nvPr/>
          </p:nvSpPr>
          <p:spPr bwMode="auto">
            <a:xfrm>
              <a:off x="1296" y="1536"/>
              <a:ext cx="144" cy="528"/>
            </a:xfrm>
            <a:prstGeom prst="downArrow">
              <a:avLst>
                <a:gd name="adj1" fmla="val 50000"/>
                <a:gd name="adj2" fmla="val 91667"/>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376" name="AutoShape 28"/>
            <p:cNvSpPr>
              <a:spLocks noChangeArrowheads="1"/>
            </p:cNvSpPr>
            <p:nvPr/>
          </p:nvSpPr>
          <p:spPr bwMode="auto">
            <a:xfrm>
              <a:off x="2160" y="1536"/>
              <a:ext cx="144" cy="528"/>
            </a:xfrm>
            <a:prstGeom prst="downArrow">
              <a:avLst>
                <a:gd name="adj1" fmla="val 50000"/>
                <a:gd name="adj2" fmla="val 91667"/>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accel="5000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ppt_x"/>
                                          </p:val>
                                        </p:tav>
                                        <p:tav tm="100000">
                                          <p:val>
                                            <p:strVal val="#ppt_x"/>
                                          </p:val>
                                        </p:tav>
                                      </p:tavLst>
                                    </p:anim>
                                    <p:anim calcmode="lin" valueType="num">
                                      <p:cBhvr additive="base">
                                        <p:cTn id="2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38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38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6392"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ectangle 6"/>
          <p:cNvSpPr>
            <a:spLocks noGrp="1" noChangeArrowheads="1"/>
          </p:cNvSpPr>
          <p:nvPr>
            <p:ph type="title"/>
          </p:nvPr>
        </p:nvSpPr>
        <p:spPr>
          <a:xfrm>
            <a:off x="381000" y="0"/>
            <a:ext cx="7772400" cy="1243013"/>
          </a:xfrm>
        </p:spPr>
        <p:txBody>
          <a:bodyPr/>
          <a:lstStyle/>
          <a:p>
            <a:pPr eaLnBrk="1" hangingPunct="1"/>
            <a:r>
              <a:rPr lang="en-US" altLang="en-US" sz="4000" dirty="0">
                <a:solidFill>
                  <a:schemeClr val="bg1"/>
                </a:solidFill>
              </a:rPr>
              <a:t>Low </a:t>
            </a:r>
            <a:r>
              <a:rPr lang="en-US" altLang="en-US" sz="4400" b="1" dirty="0">
                <a:solidFill>
                  <a:srgbClr val="4D4A86"/>
                </a:solidFill>
              </a:rPr>
              <a:t>fees</a:t>
            </a:r>
          </a:p>
        </p:txBody>
      </p:sp>
      <p:sp>
        <p:nvSpPr>
          <p:cNvPr id="16394" name="AutoShape 9"/>
          <p:cNvSpPr>
            <a:spLocks noChangeArrowheads="1"/>
          </p:cNvSpPr>
          <p:nvPr/>
        </p:nvSpPr>
        <p:spPr bwMode="auto">
          <a:xfrm>
            <a:off x="1447800" y="2286000"/>
            <a:ext cx="6858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395" name="AutoShape 10"/>
          <p:cNvSpPr>
            <a:spLocks noChangeArrowheads="1"/>
          </p:cNvSpPr>
          <p:nvPr/>
        </p:nvSpPr>
        <p:spPr bwMode="auto">
          <a:xfrm>
            <a:off x="1447800" y="3429000"/>
            <a:ext cx="60198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396" name="AutoShape 11"/>
          <p:cNvSpPr>
            <a:spLocks noChangeArrowheads="1"/>
          </p:cNvSpPr>
          <p:nvPr/>
        </p:nvSpPr>
        <p:spPr bwMode="auto">
          <a:xfrm>
            <a:off x="1447800" y="4343400"/>
            <a:ext cx="4114800" cy="5334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397" name="Rectangle 12"/>
          <p:cNvSpPr>
            <a:spLocks noGrp="1" noChangeArrowheads="1"/>
          </p:cNvSpPr>
          <p:nvPr>
            <p:ph type="body" idx="1"/>
          </p:nvPr>
        </p:nvSpPr>
        <p:spPr>
          <a:xfrm>
            <a:off x="1447800" y="1905000"/>
            <a:ext cx="7010400" cy="3352800"/>
          </a:xfrm>
          <a:noFill/>
        </p:spPr>
        <p:txBody>
          <a:bodyPr/>
          <a:lstStyle/>
          <a:p>
            <a:pPr eaLnBrk="1" hangingPunct="1"/>
            <a:endParaRPr lang="en-US" altLang="en-US"/>
          </a:p>
          <a:p>
            <a:pPr eaLnBrk="1" hangingPunct="1">
              <a:buClr>
                <a:schemeClr val="accent2"/>
              </a:buClr>
            </a:pPr>
            <a:r>
              <a:rPr lang="en-US" altLang="en-US"/>
              <a:t>Bulk buying with group plans allows for economies of scale for fund management fees</a:t>
            </a:r>
          </a:p>
          <a:p>
            <a:pPr eaLnBrk="1" hangingPunct="1">
              <a:buClr>
                <a:schemeClr val="accent2"/>
              </a:buClr>
              <a:buFont typeface="Times" pitchFamily="18" charset="0"/>
              <a:buNone/>
            </a:pPr>
            <a:endParaRPr lang="en-US" altLang="en-US"/>
          </a:p>
          <a:p>
            <a:pPr eaLnBrk="1" hangingPunct="1">
              <a:buClr>
                <a:schemeClr val="accent2"/>
              </a:buClr>
            </a:pPr>
            <a:r>
              <a:rPr lang="en-US" altLang="en-US"/>
              <a:t>Fees are often lower than comparable retail options</a:t>
            </a:r>
          </a:p>
          <a:p>
            <a:pPr eaLnBrk="1" hangingPunct="1">
              <a:buClr>
                <a:schemeClr val="accent2"/>
              </a:buClr>
              <a:buFont typeface="Times" pitchFamily="18" charset="0"/>
              <a:buNone/>
            </a:pPr>
            <a:endParaRPr lang="en-US" altLang="en-US"/>
          </a:p>
          <a:p>
            <a:pPr eaLnBrk="1" hangingPunct="1">
              <a:buClr>
                <a:schemeClr val="accent2"/>
              </a:buClr>
            </a:pPr>
            <a:r>
              <a:rPr lang="en-US" altLang="en-US"/>
              <a:t>Savings can really add up over time </a:t>
            </a:r>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7411"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741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8" name="Rectangle 11"/>
          <p:cNvSpPr>
            <a:spLocks noChangeArrowheads="1"/>
          </p:cNvSpPr>
          <p:nvPr/>
        </p:nvSpPr>
        <p:spPr bwMode="auto">
          <a:xfrm>
            <a:off x="-18288" y="1371600"/>
            <a:ext cx="9162288" cy="5334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7416"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6"/>
          <p:cNvSpPr>
            <a:spLocks noGrp="1" noChangeArrowheads="1"/>
          </p:cNvSpPr>
          <p:nvPr>
            <p:ph type="title"/>
          </p:nvPr>
        </p:nvSpPr>
        <p:spPr>
          <a:xfrm>
            <a:off x="381000" y="0"/>
            <a:ext cx="7772400" cy="1243013"/>
          </a:xfrm>
        </p:spPr>
        <p:txBody>
          <a:bodyPr/>
          <a:lstStyle/>
          <a:p>
            <a:pPr eaLnBrk="1" hangingPunct="1"/>
            <a:r>
              <a:rPr lang="en-US" altLang="en-US" sz="4000" dirty="0">
                <a:solidFill>
                  <a:schemeClr val="bg1"/>
                </a:solidFill>
              </a:rPr>
              <a:t>Low </a:t>
            </a:r>
            <a:r>
              <a:rPr lang="en-US" altLang="en-US" sz="4000" b="1" dirty="0">
                <a:solidFill>
                  <a:srgbClr val="4D4A86"/>
                </a:solidFill>
              </a:rPr>
              <a:t>fees</a:t>
            </a:r>
          </a:p>
        </p:txBody>
      </p:sp>
      <p:sp>
        <p:nvSpPr>
          <p:cNvPr id="17419" name="Text Box 24"/>
          <p:cNvSpPr txBox="1">
            <a:spLocks noChangeArrowheads="1"/>
          </p:cNvSpPr>
          <p:nvPr/>
        </p:nvSpPr>
        <p:spPr bwMode="auto">
          <a:xfrm>
            <a:off x="685800" y="14478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dirty="0">
                <a:solidFill>
                  <a:schemeClr val="bg1"/>
                </a:solidFill>
              </a:rPr>
              <a:t>Growth of $50,000 at 5.75%</a:t>
            </a:r>
            <a:endParaRPr lang="en-US" altLang="en-US" sz="1400" dirty="0">
              <a:solidFill>
                <a:srgbClr val="000000"/>
              </a:solidFill>
            </a:endParaRPr>
          </a:p>
        </p:txBody>
      </p:sp>
      <p:graphicFrame>
        <p:nvGraphicFramePr>
          <p:cNvPr id="24" name="Chart 23"/>
          <p:cNvGraphicFramePr>
            <a:graphicFrameLocks noGrp="1"/>
          </p:cNvGraphicFramePr>
          <p:nvPr>
            <p:extLst>
              <p:ext uri="{D42A27DB-BD31-4B8C-83A1-F6EECF244321}">
                <p14:modId xmlns:p14="http://schemas.microsoft.com/office/powerpoint/2010/main" val="1838908736"/>
              </p:ext>
            </p:extLst>
          </p:nvPr>
        </p:nvGraphicFramePr>
        <p:xfrm>
          <a:off x="983673" y="1683110"/>
          <a:ext cx="7644788" cy="4265438"/>
        </p:xfrm>
        <a:graphic>
          <a:graphicData uri="http://schemas.openxmlformats.org/drawingml/2006/chart">
            <c:chart xmlns:c="http://schemas.openxmlformats.org/drawingml/2006/chart" xmlns:r="http://schemas.openxmlformats.org/officeDocument/2006/relationships" r:id="rId4"/>
          </a:graphicData>
        </a:graphic>
      </p:graphicFrame>
      <p:grpSp>
        <p:nvGrpSpPr>
          <p:cNvPr id="25" name="Group 23"/>
          <p:cNvGrpSpPr>
            <a:grpSpLocks/>
          </p:cNvGrpSpPr>
          <p:nvPr/>
        </p:nvGrpSpPr>
        <p:grpSpPr bwMode="auto">
          <a:xfrm>
            <a:off x="4856117" y="3093720"/>
            <a:ext cx="1629480" cy="228600"/>
            <a:chOff x="2688" y="1973"/>
            <a:chExt cx="1056" cy="144"/>
          </a:xfrm>
        </p:grpSpPr>
        <p:sp>
          <p:nvSpPr>
            <p:cNvPr id="26" name="AutoShape 24"/>
            <p:cNvSpPr>
              <a:spLocks noChangeArrowheads="1"/>
            </p:cNvSpPr>
            <p:nvPr/>
          </p:nvSpPr>
          <p:spPr bwMode="auto">
            <a:xfrm>
              <a:off x="2688" y="1973"/>
              <a:ext cx="1056" cy="144"/>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7"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900" dirty="0">
                  <a:solidFill>
                    <a:schemeClr val="bg1"/>
                  </a:solidFill>
                </a:rPr>
                <a:t>1.70% Management Fee</a:t>
              </a:r>
            </a:p>
          </p:txBody>
        </p:sp>
      </p:grpSp>
      <p:grpSp>
        <p:nvGrpSpPr>
          <p:cNvPr id="29" name="Group 23"/>
          <p:cNvGrpSpPr>
            <a:grpSpLocks/>
          </p:cNvGrpSpPr>
          <p:nvPr/>
        </p:nvGrpSpPr>
        <p:grpSpPr bwMode="auto">
          <a:xfrm>
            <a:off x="6019800" y="4191000"/>
            <a:ext cx="1629480" cy="228600"/>
            <a:chOff x="2688" y="1973"/>
            <a:chExt cx="1056" cy="144"/>
          </a:xfrm>
        </p:grpSpPr>
        <p:sp>
          <p:nvSpPr>
            <p:cNvPr id="30" name="AutoShape 24"/>
            <p:cNvSpPr>
              <a:spLocks noChangeArrowheads="1"/>
            </p:cNvSpPr>
            <p:nvPr/>
          </p:nvSpPr>
          <p:spPr bwMode="auto">
            <a:xfrm>
              <a:off x="2688" y="1973"/>
              <a:ext cx="1056" cy="14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31" name="Text Box 25"/>
            <p:cNvSpPr txBox="1">
              <a:spLocks noChangeArrowheads="1"/>
            </p:cNvSpPr>
            <p:nvPr/>
          </p:nvSpPr>
          <p:spPr bwMode="auto">
            <a:xfrm>
              <a:off x="2712" y="1973"/>
              <a:ext cx="1008"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900" dirty="0">
                  <a:solidFill>
                    <a:schemeClr val="bg1"/>
                  </a:solidFill>
                </a:rPr>
                <a:t>2.20% Management Fee</a:t>
              </a:r>
            </a:p>
          </p:txBody>
        </p:sp>
      </p:grpSp>
    </p:spTree>
    <p:extLst>
      <p:ext uri="{BB962C8B-B14F-4D97-AF65-F5344CB8AC3E}">
        <p14:creationId xmlns:p14="http://schemas.microsoft.com/office/powerpoint/2010/main" val="17956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3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3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3"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8440"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6"/>
          <p:cNvSpPr>
            <a:spLocks noGrp="1" noChangeArrowheads="1"/>
          </p:cNvSpPr>
          <p:nvPr>
            <p:ph type="title"/>
          </p:nvPr>
        </p:nvSpPr>
        <p:spPr>
          <a:xfrm>
            <a:off x="381000" y="0"/>
            <a:ext cx="8763000" cy="1243013"/>
          </a:xfrm>
        </p:spPr>
        <p:txBody>
          <a:bodyPr/>
          <a:lstStyle/>
          <a:p>
            <a:pPr eaLnBrk="1" hangingPunct="1"/>
            <a:r>
              <a:rPr lang="en-US" altLang="en-US" sz="4000" dirty="0">
                <a:solidFill>
                  <a:schemeClr val="bg1"/>
                </a:solidFill>
              </a:rPr>
              <a:t>Wide range of</a:t>
            </a:r>
            <a:r>
              <a:rPr lang="en-US" altLang="en-US" sz="3600" dirty="0">
                <a:solidFill>
                  <a:schemeClr val="bg1"/>
                </a:solidFill>
              </a:rPr>
              <a:t> </a:t>
            </a:r>
            <a:r>
              <a:rPr lang="en-US" altLang="en-US" sz="4400" b="1" dirty="0">
                <a:solidFill>
                  <a:srgbClr val="4D4A86"/>
                </a:solidFill>
              </a:rPr>
              <a:t>investment options</a:t>
            </a:r>
          </a:p>
        </p:txBody>
      </p:sp>
      <p:sp>
        <p:nvSpPr>
          <p:cNvPr id="18442" name="AutoShape 9"/>
          <p:cNvSpPr>
            <a:spLocks noChangeArrowheads="1"/>
          </p:cNvSpPr>
          <p:nvPr/>
        </p:nvSpPr>
        <p:spPr bwMode="auto">
          <a:xfrm>
            <a:off x="53340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43" name="AutoShape 10"/>
          <p:cNvSpPr>
            <a:spLocks noChangeArrowheads="1"/>
          </p:cNvSpPr>
          <p:nvPr/>
        </p:nvSpPr>
        <p:spPr bwMode="auto">
          <a:xfrm flipH="1">
            <a:off x="2971800" y="1752600"/>
            <a:ext cx="1295400" cy="2514600"/>
          </a:xfrm>
          <a:prstGeom prst="curvedDownArrow">
            <a:avLst>
              <a:gd name="adj1" fmla="val 20000"/>
              <a:gd name="adj2" fmla="val 40000"/>
              <a:gd name="adj3" fmla="val 64706"/>
            </a:avLst>
          </a:prstGeom>
          <a:gradFill rotWithShape="1">
            <a:gsLst>
              <a:gs pos="0">
                <a:srgbClr val="89779E"/>
              </a:gs>
              <a:gs pos="100000">
                <a:srgbClr val="050508"/>
              </a:gs>
            </a:gsLst>
            <a:lin ang="5400000" scaled="1"/>
          </a:gra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44" name="Rectangle 11"/>
          <p:cNvSpPr>
            <a:spLocks noChangeArrowheads="1"/>
          </p:cNvSpPr>
          <p:nvPr/>
        </p:nvSpPr>
        <p:spPr bwMode="auto">
          <a:xfrm flipH="1">
            <a:off x="3962400" y="3048000"/>
            <a:ext cx="19050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45" name="AutoShape 12"/>
          <p:cNvSpPr>
            <a:spLocks noChangeArrowheads="1"/>
          </p:cNvSpPr>
          <p:nvPr/>
        </p:nvSpPr>
        <p:spPr bwMode="auto">
          <a:xfrm>
            <a:off x="3733800" y="2438400"/>
            <a:ext cx="2286000" cy="838200"/>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46" name="Text Box 13"/>
          <p:cNvSpPr txBox="1">
            <a:spLocks noChangeArrowheads="1"/>
          </p:cNvSpPr>
          <p:nvPr/>
        </p:nvSpPr>
        <p:spPr bwMode="auto">
          <a:xfrm>
            <a:off x="3810000" y="2514600"/>
            <a:ext cx="213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b="1"/>
              <a:t>Top investment managers</a:t>
            </a:r>
          </a:p>
        </p:txBody>
      </p:sp>
      <p:grpSp>
        <p:nvGrpSpPr>
          <p:cNvPr id="2" name="Group 19"/>
          <p:cNvGrpSpPr>
            <a:grpSpLocks/>
          </p:cNvGrpSpPr>
          <p:nvPr/>
        </p:nvGrpSpPr>
        <p:grpSpPr bwMode="auto">
          <a:xfrm>
            <a:off x="1295400" y="4267200"/>
            <a:ext cx="7162800" cy="1371600"/>
            <a:chOff x="816" y="2688"/>
            <a:chExt cx="4512" cy="864"/>
          </a:xfrm>
        </p:grpSpPr>
        <p:sp>
          <p:nvSpPr>
            <p:cNvPr id="18448" name="AutoShape 14"/>
            <p:cNvSpPr>
              <a:spLocks noChangeArrowheads="1"/>
            </p:cNvSpPr>
            <p:nvPr/>
          </p:nvSpPr>
          <p:spPr bwMode="auto">
            <a:xfrm>
              <a:off x="3168"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49" name="Text Box 15"/>
            <p:cNvSpPr txBox="1">
              <a:spLocks noChangeArrowheads="1"/>
            </p:cNvSpPr>
            <p:nvPr/>
          </p:nvSpPr>
          <p:spPr bwMode="auto">
            <a:xfrm>
              <a:off x="3168" y="2832"/>
              <a:ext cx="2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Series of pre-built portfolios        OR                                        build your own portfolio option</a:t>
              </a:r>
            </a:p>
          </p:txBody>
        </p:sp>
        <p:sp>
          <p:nvSpPr>
            <p:cNvPr id="18450" name="AutoShape 16"/>
            <p:cNvSpPr>
              <a:spLocks noChangeArrowheads="1"/>
            </p:cNvSpPr>
            <p:nvPr/>
          </p:nvSpPr>
          <p:spPr bwMode="auto">
            <a:xfrm>
              <a:off x="816" y="2688"/>
              <a:ext cx="2160" cy="864"/>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451" name="Text Box 17"/>
            <p:cNvSpPr txBox="1">
              <a:spLocks noChangeArrowheads="1"/>
            </p:cNvSpPr>
            <p:nvPr/>
          </p:nvSpPr>
          <p:spPr bwMode="auto">
            <a:xfrm>
              <a:off x="816" y="2832"/>
              <a:ext cx="21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1800" dirty="0"/>
                <a:t>Many funds available exclusively through Sun Life Financial group plans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5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6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30"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9464"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6"/>
          <p:cNvSpPr>
            <a:spLocks noGrp="1" noChangeArrowheads="1"/>
          </p:cNvSpPr>
          <p:nvPr>
            <p:ph type="title"/>
          </p:nvPr>
        </p:nvSpPr>
        <p:spPr>
          <a:xfrm>
            <a:off x="381000" y="0"/>
            <a:ext cx="8763000" cy="1243013"/>
          </a:xfrm>
        </p:spPr>
        <p:txBody>
          <a:bodyPr/>
          <a:lstStyle/>
          <a:p>
            <a:pPr eaLnBrk="1" hangingPunct="1"/>
            <a:r>
              <a:rPr lang="en-US" altLang="en-US" sz="3600" dirty="0">
                <a:solidFill>
                  <a:schemeClr val="bg1"/>
                </a:solidFill>
              </a:rPr>
              <a:t>Wide range of </a:t>
            </a:r>
            <a:r>
              <a:rPr lang="en-US" altLang="en-US" sz="4400" b="1" dirty="0">
                <a:solidFill>
                  <a:srgbClr val="4D4A86"/>
                </a:solidFill>
              </a:rPr>
              <a:t>investment options</a:t>
            </a:r>
          </a:p>
        </p:txBody>
      </p:sp>
      <p:grpSp>
        <p:nvGrpSpPr>
          <p:cNvPr id="2" name="Group 10"/>
          <p:cNvGrpSpPr>
            <a:grpSpLocks/>
          </p:cNvGrpSpPr>
          <p:nvPr/>
        </p:nvGrpSpPr>
        <p:grpSpPr bwMode="auto">
          <a:xfrm>
            <a:off x="5257800" y="2133600"/>
            <a:ext cx="2819400" cy="914400"/>
            <a:chOff x="672" y="1776"/>
            <a:chExt cx="1776" cy="576"/>
          </a:xfrm>
        </p:grpSpPr>
        <p:sp>
          <p:nvSpPr>
            <p:cNvPr id="19481" name="AutoShape 11"/>
            <p:cNvSpPr>
              <a:spLocks noChangeArrowheads="1"/>
            </p:cNvSpPr>
            <p:nvPr/>
          </p:nvSpPr>
          <p:spPr bwMode="auto">
            <a:xfrm>
              <a:off x="672" y="1776"/>
              <a:ext cx="1776" cy="5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82" name="Text Box 12"/>
            <p:cNvSpPr txBox="1">
              <a:spLocks noChangeArrowheads="1"/>
            </p:cNvSpPr>
            <p:nvPr/>
          </p:nvSpPr>
          <p:spPr bwMode="auto">
            <a:xfrm>
              <a:off x="672" y="1824"/>
              <a:ext cx="17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2000" b="1"/>
                <a:t>“Pre-built portfolio solutions”</a:t>
              </a:r>
            </a:p>
          </p:txBody>
        </p:sp>
      </p:grpSp>
      <p:grpSp>
        <p:nvGrpSpPr>
          <p:cNvPr id="3" name="Group 13"/>
          <p:cNvGrpSpPr>
            <a:grpSpLocks/>
          </p:cNvGrpSpPr>
          <p:nvPr/>
        </p:nvGrpSpPr>
        <p:grpSpPr bwMode="auto">
          <a:xfrm>
            <a:off x="1676400" y="2895600"/>
            <a:ext cx="2590800" cy="3644900"/>
            <a:chOff x="1056" y="1736"/>
            <a:chExt cx="1632" cy="2296"/>
          </a:xfrm>
        </p:grpSpPr>
        <p:sp>
          <p:nvSpPr>
            <p:cNvPr id="19477" name="AutoShape 14"/>
            <p:cNvSpPr>
              <a:spLocks noChangeArrowheads="1"/>
            </p:cNvSpPr>
            <p:nvPr/>
          </p:nvSpPr>
          <p:spPr bwMode="auto">
            <a:xfrm>
              <a:off x="1056" y="2256"/>
              <a:ext cx="1584" cy="177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78" name="Text Box 15"/>
            <p:cNvSpPr txBox="1">
              <a:spLocks noChangeArrowheads="1"/>
            </p:cNvSpPr>
            <p:nvPr/>
          </p:nvSpPr>
          <p:spPr bwMode="auto">
            <a:xfrm>
              <a:off x="1152" y="2352"/>
              <a:ext cx="1536"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en-US" altLang="en-US" sz="1800" dirty="0"/>
                <a:t> GDIA</a:t>
              </a:r>
            </a:p>
            <a:p>
              <a:pPr>
                <a:spcAft>
                  <a:spcPct val="0"/>
                </a:spcAft>
                <a:buClrTx/>
                <a:buSzTx/>
                <a:buFontTx/>
                <a:buChar char="•"/>
              </a:pPr>
              <a:r>
                <a:rPr lang="en-US" altLang="en-US" sz="1800" dirty="0"/>
                <a:t> Guaranteed Funds</a:t>
              </a:r>
            </a:p>
            <a:p>
              <a:pPr>
                <a:spcAft>
                  <a:spcPct val="0"/>
                </a:spcAft>
                <a:buClrTx/>
                <a:buSzTx/>
                <a:buFontTx/>
                <a:buNone/>
              </a:pPr>
              <a:r>
                <a:rPr lang="en-US" altLang="en-US" sz="1800" dirty="0"/>
                <a:t>(1, 3, 5 year)</a:t>
              </a:r>
            </a:p>
            <a:p>
              <a:pPr>
                <a:spcAft>
                  <a:spcPct val="0"/>
                </a:spcAft>
                <a:buClrTx/>
                <a:buSzTx/>
                <a:buFontTx/>
                <a:buChar char="•"/>
              </a:pPr>
              <a:r>
                <a:rPr lang="en-US" altLang="en-US" sz="1800" dirty="0"/>
                <a:t> Fixed Income</a:t>
              </a:r>
            </a:p>
            <a:p>
              <a:pPr>
                <a:spcAft>
                  <a:spcPct val="0"/>
                </a:spcAft>
                <a:buClrTx/>
                <a:buSzTx/>
                <a:buFontTx/>
                <a:buChar char="•"/>
              </a:pPr>
              <a:r>
                <a:rPr lang="en-US" altLang="en-US" sz="1800" dirty="0"/>
                <a:t> Canadian Equity</a:t>
              </a:r>
            </a:p>
            <a:p>
              <a:pPr>
                <a:spcAft>
                  <a:spcPct val="0"/>
                </a:spcAft>
                <a:buClrTx/>
                <a:buSzTx/>
                <a:buFontTx/>
                <a:buChar char="•"/>
              </a:pPr>
              <a:r>
                <a:rPr lang="en-US" altLang="en-US" sz="1800" dirty="0"/>
                <a:t> U.S. Equity</a:t>
              </a:r>
            </a:p>
            <a:p>
              <a:pPr>
                <a:spcAft>
                  <a:spcPct val="0"/>
                </a:spcAft>
                <a:buClrTx/>
                <a:buSzTx/>
                <a:buFontTx/>
                <a:buChar char="•"/>
              </a:pPr>
              <a:r>
                <a:rPr lang="en-US" altLang="en-US" sz="1800" dirty="0"/>
                <a:t> International Equity</a:t>
              </a:r>
            </a:p>
            <a:p>
              <a:pPr>
                <a:spcAft>
                  <a:spcPct val="0"/>
                </a:spcAft>
                <a:buClrTx/>
                <a:buSzTx/>
                <a:buFontTx/>
                <a:buChar char="•"/>
              </a:pPr>
              <a:r>
                <a:rPr lang="en-US" altLang="en-US" sz="1800" dirty="0"/>
                <a:t> Global Equity</a:t>
              </a:r>
            </a:p>
            <a:p>
              <a:pPr>
                <a:spcAft>
                  <a:spcPct val="0"/>
                </a:spcAft>
                <a:buClrTx/>
                <a:buSzTx/>
                <a:buFontTx/>
                <a:buChar char="•"/>
              </a:pPr>
              <a:r>
                <a:rPr lang="en-US" altLang="en-US" sz="1800" dirty="0"/>
                <a:t> Real Assets</a:t>
              </a:r>
            </a:p>
          </p:txBody>
        </p:sp>
        <p:sp>
          <p:nvSpPr>
            <p:cNvPr id="19479" name="AutoShape 16"/>
            <p:cNvSpPr>
              <a:spLocks noChangeArrowheads="1"/>
            </p:cNvSpPr>
            <p:nvPr/>
          </p:nvSpPr>
          <p:spPr bwMode="auto">
            <a:xfrm>
              <a:off x="1296"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80" name="AutoShape 17"/>
            <p:cNvSpPr>
              <a:spLocks noChangeArrowheads="1"/>
            </p:cNvSpPr>
            <p:nvPr/>
          </p:nvSpPr>
          <p:spPr bwMode="auto">
            <a:xfrm>
              <a:off x="2208" y="1736"/>
              <a:ext cx="192" cy="528"/>
            </a:xfrm>
            <a:prstGeom prst="downArrow">
              <a:avLst>
                <a:gd name="adj1" fmla="val 50000"/>
                <a:gd name="adj2" fmla="val 68750"/>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grpSp>
      <p:grpSp>
        <p:nvGrpSpPr>
          <p:cNvPr id="4" name="Group 18"/>
          <p:cNvGrpSpPr>
            <a:grpSpLocks/>
          </p:cNvGrpSpPr>
          <p:nvPr/>
        </p:nvGrpSpPr>
        <p:grpSpPr bwMode="auto">
          <a:xfrm>
            <a:off x="1295400" y="1828800"/>
            <a:ext cx="3276600" cy="1371600"/>
            <a:chOff x="2496" y="1104"/>
            <a:chExt cx="2064" cy="864"/>
          </a:xfrm>
        </p:grpSpPr>
        <p:sp>
          <p:nvSpPr>
            <p:cNvPr id="19475" name="AutoShape 19"/>
            <p:cNvSpPr>
              <a:spLocks noChangeArrowheads="1"/>
            </p:cNvSpPr>
            <p:nvPr/>
          </p:nvSpPr>
          <p:spPr bwMode="auto">
            <a:xfrm>
              <a:off x="2496" y="1104"/>
              <a:ext cx="2064" cy="864"/>
            </a:xfrm>
            <a:prstGeom prst="flowChartAlternateProcess">
              <a:avLst/>
            </a:prstGeom>
            <a:solidFill>
              <a:srgbClr val="FECD44"/>
            </a:solidFill>
            <a:ln w="19050">
              <a:solidFill>
                <a:schemeClr val="tx1"/>
              </a:solidFill>
              <a:miter lim="800000"/>
              <a:headEnd/>
              <a:tailEnd/>
            </a:ln>
          </p:spPr>
          <p:txBody>
            <a:bodyPr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0000"/>
                </a:lnSpc>
                <a:buFont typeface="Times" pitchFamily="18" charset="0"/>
                <a:buNone/>
              </a:pPr>
              <a:endParaRPr lang="en-US" altLang="en-US" sz="2000"/>
            </a:p>
            <a:p>
              <a:pPr algn="ctr" eaLnBrk="1" hangingPunct="1">
                <a:lnSpc>
                  <a:spcPct val="90000"/>
                </a:lnSpc>
                <a:buFont typeface="Times" pitchFamily="18" charset="0"/>
                <a:buNone/>
              </a:pPr>
              <a:endParaRPr lang="en-US" altLang="en-US"/>
            </a:p>
            <a:p>
              <a:pPr algn="ctr">
                <a:spcAft>
                  <a:spcPct val="0"/>
                </a:spcAft>
                <a:buClrTx/>
                <a:buSzTx/>
                <a:buFontTx/>
                <a:buNone/>
              </a:pPr>
              <a:endParaRPr lang="en-US" altLang="en-US"/>
            </a:p>
          </p:txBody>
        </p:sp>
        <p:sp>
          <p:nvSpPr>
            <p:cNvPr id="19476" name="Text Box 20"/>
            <p:cNvSpPr txBox="1">
              <a:spLocks noChangeArrowheads="1"/>
            </p:cNvSpPr>
            <p:nvPr/>
          </p:nvSpPr>
          <p:spPr bwMode="auto">
            <a:xfrm>
              <a:off x="2640" y="1104"/>
              <a:ext cx="177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Bef>
                  <a:spcPct val="50000"/>
                </a:spcBef>
                <a:spcAft>
                  <a:spcPct val="0"/>
                </a:spcAft>
                <a:buClrTx/>
                <a:buSzTx/>
                <a:buFontTx/>
                <a:buNone/>
              </a:pPr>
              <a:r>
                <a:rPr lang="en-US" altLang="en-US" sz="2000" b="1"/>
                <a:t>Choose your own portfolio from the following asset categories:</a:t>
              </a:r>
            </a:p>
          </p:txBody>
        </p:sp>
      </p:grpSp>
      <p:grpSp>
        <p:nvGrpSpPr>
          <p:cNvPr id="5" name="Group 21"/>
          <p:cNvGrpSpPr>
            <a:grpSpLocks/>
          </p:cNvGrpSpPr>
          <p:nvPr/>
        </p:nvGrpSpPr>
        <p:grpSpPr bwMode="auto">
          <a:xfrm>
            <a:off x="4953000" y="3048001"/>
            <a:ext cx="3657600" cy="1712913"/>
            <a:chOff x="3120" y="1920"/>
            <a:chExt cx="2304" cy="1079"/>
          </a:xfrm>
        </p:grpSpPr>
        <p:grpSp>
          <p:nvGrpSpPr>
            <p:cNvPr id="19470" name="Group 22"/>
            <p:cNvGrpSpPr>
              <a:grpSpLocks/>
            </p:cNvGrpSpPr>
            <p:nvPr/>
          </p:nvGrpSpPr>
          <p:grpSpPr bwMode="auto">
            <a:xfrm>
              <a:off x="3120" y="2495"/>
              <a:ext cx="2304" cy="504"/>
              <a:chOff x="1296" y="2592"/>
              <a:chExt cx="2208" cy="498"/>
            </a:xfrm>
          </p:grpSpPr>
          <p:sp>
            <p:nvSpPr>
              <p:cNvPr id="19473" name="AutoShape 23"/>
              <p:cNvSpPr>
                <a:spLocks noChangeArrowheads="1"/>
              </p:cNvSpPr>
              <p:nvPr/>
            </p:nvSpPr>
            <p:spPr bwMode="auto">
              <a:xfrm>
                <a:off x="1296" y="2592"/>
                <a:ext cx="2208" cy="402"/>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74" name="Text Box 24"/>
              <p:cNvSpPr txBox="1">
                <a:spLocks noChangeArrowheads="1"/>
              </p:cNvSpPr>
              <p:nvPr/>
            </p:nvSpPr>
            <p:spPr bwMode="auto">
              <a:xfrm>
                <a:off x="1296" y="2688"/>
                <a:ext cx="220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Char char="•"/>
                </a:pPr>
                <a:r>
                  <a:rPr lang="en-US" altLang="en-US" sz="1800" dirty="0"/>
                  <a:t> Granite Target Date Funds</a:t>
                </a:r>
              </a:p>
              <a:p>
                <a:pPr>
                  <a:spcAft>
                    <a:spcPct val="0"/>
                  </a:spcAft>
                  <a:buClrTx/>
                  <a:buSzTx/>
                  <a:buNone/>
                </a:pPr>
                <a:endParaRPr lang="en-US" altLang="en-US" sz="1800" dirty="0"/>
              </a:p>
            </p:txBody>
          </p:sp>
        </p:grpSp>
        <p:sp>
          <p:nvSpPr>
            <p:cNvPr id="19471" name="AutoShape 25"/>
            <p:cNvSpPr>
              <a:spLocks noChangeArrowheads="1"/>
            </p:cNvSpPr>
            <p:nvPr/>
          </p:nvSpPr>
          <p:spPr bwMode="auto">
            <a:xfrm>
              <a:off x="369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9472" name="AutoShape 26"/>
            <p:cNvSpPr>
              <a:spLocks noChangeArrowheads="1"/>
            </p:cNvSpPr>
            <p:nvPr/>
          </p:nvSpPr>
          <p:spPr bwMode="auto">
            <a:xfrm>
              <a:off x="4656" y="1920"/>
              <a:ext cx="174" cy="566"/>
            </a:xfrm>
            <a:prstGeom prst="downArrow">
              <a:avLst>
                <a:gd name="adj1" fmla="val 50000"/>
                <a:gd name="adj2" fmla="val 81322"/>
              </a:avLst>
            </a:prstGeom>
            <a:solidFill>
              <a:schemeClr val="tx1"/>
            </a:solidFill>
            <a:ln w="952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3555"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3556"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5"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sp>
        <p:nvSpPr>
          <p:cNvPr id="23560" name="Rectangle 2"/>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pic>
        <p:nvPicPr>
          <p:cNvPr id="23561"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6"/>
          <p:cNvSpPr>
            <a:spLocks noGrp="1" noChangeArrowheads="1"/>
          </p:cNvSpPr>
          <p:nvPr>
            <p:ph type="title"/>
          </p:nvPr>
        </p:nvSpPr>
        <p:spPr>
          <a:xfrm>
            <a:off x="381000" y="0"/>
            <a:ext cx="7772400" cy="1243013"/>
          </a:xfrm>
        </p:spPr>
        <p:txBody>
          <a:bodyPr/>
          <a:lstStyle/>
          <a:p>
            <a:pPr eaLnBrk="1" hangingPunct="1"/>
            <a:r>
              <a:rPr lang="en-US" altLang="en-US" sz="4400" b="1" dirty="0">
                <a:solidFill>
                  <a:srgbClr val="4D4A86"/>
                </a:solidFill>
              </a:rPr>
              <a:t>Granite</a:t>
            </a:r>
            <a:r>
              <a:rPr lang="en-US" altLang="en-US" sz="4000" dirty="0">
                <a:solidFill>
                  <a:schemeClr val="bg1"/>
                </a:solidFill>
              </a:rPr>
              <a:t> Funds™ – </a:t>
            </a:r>
            <a:r>
              <a:rPr lang="en-US" altLang="en-US" sz="4000" i="1" dirty="0">
                <a:solidFill>
                  <a:schemeClr val="bg1"/>
                </a:solidFill>
              </a:rPr>
              <a:t>Target Date</a:t>
            </a:r>
          </a:p>
        </p:txBody>
      </p:sp>
      <p:sp>
        <p:nvSpPr>
          <p:cNvPr id="131080" name="Rectangle 8"/>
          <p:cNvSpPr>
            <a:spLocks noGrp="1" noChangeArrowheads="1"/>
          </p:cNvSpPr>
          <p:nvPr>
            <p:ph type="body" idx="1"/>
          </p:nvPr>
        </p:nvSpPr>
        <p:spPr>
          <a:xfrm>
            <a:off x="4191000" y="1752600"/>
            <a:ext cx="4648200" cy="4419600"/>
          </a:xfrm>
          <a:noFill/>
        </p:spPr>
        <p:txBody>
          <a:bodyPr/>
          <a:lstStyle/>
          <a:p>
            <a:pPr marL="342900" indent="-342900" eaLnBrk="1" hangingPunct="1">
              <a:buFont typeface="Times" pitchFamily="18" charset="0"/>
              <a:buNone/>
            </a:pPr>
            <a:r>
              <a:rPr lang="en-US" altLang="en-US" b="1"/>
              <a:t>When does the member need the money?</a:t>
            </a:r>
            <a:r>
              <a:rPr lang="en-US" altLang="en-US"/>
              <a:t> </a:t>
            </a:r>
          </a:p>
          <a:p>
            <a:pPr marL="342900" indent="-342900" eaLnBrk="1" hangingPunct="1">
              <a:buClr>
                <a:schemeClr val="accent2"/>
              </a:buClr>
            </a:pPr>
            <a:r>
              <a:rPr lang="en-US" altLang="en-US"/>
              <a:t>Pre-built solutions – with an asset mix that changes over the life of the fund </a:t>
            </a:r>
          </a:p>
          <a:p>
            <a:pPr marL="342900" indent="-342900" eaLnBrk="1" hangingPunct="1">
              <a:buClr>
                <a:schemeClr val="accent2"/>
              </a:buClr>
            </a:pPr>
            <a:r>
              <a:rPr lang="en-US" altLang="en-US"/>
              <a:t>Multi-manager solution</a:t>
            </a:r>
          </a:p>
          <a:p>
            <a:pPr marL="342900" indent="-342900" eaLnBrk="1" hangingPunct="1">
              <a:buClr>
                <a:schemeClr val="accent2"/>
              </a:buClr>
            </a:pPr>
            <a:r>
              <a:rPr lang="en-US" altLang="en-US"/>
              <a:t>Fees</a:t>
            </a:r>
          </a:p>
          <a:p>
            <a:pPr marL="342900" indent="-342900" eaLnBrk="1" hangingPunct="1">
              <a:buClr>
                <a:schemeClr val="accent2"/>
              </a:buClr>
            </a:pPr>
            <a:r>
              <a:rPr lang="en-US" altLang="en-US"/>
              <a:t>Managers were selected who have:</a:t>
            </a:r>
          </a:p>
          <a:p>
            <a:pPr marL="800100" lvl="1" indent="-342900" eaLnBrk="1" hangingPunct="1">
              <a:buClr>
                <a:schemeClr val="accent2"/>
              </a:buClr>
              <a:buFont typeface="Wingdings" pitchFamily="2" charset="2"/>
              <a:buChar char="Ø"/>
            </a:pPr>
            <a:r>
              <a:rPr lang="en-US" altLang="en-US" sz="1600"/>
              <a:t>Superior long term performance</a:t>
            </a:r>
          </a:p>
          <a:p>
            <a:pPr marL="800100" lvl="1" indent="-342900" eaLnBrk="1" hangingPunct="1">
              <a:buClr>
                <a:schemeClr val="accent2"/>
              </a:buClr>
              <a:buFont typeface="Wingdings" pitchFamily="2" charset="2"/>
              <a:buChar char="Ø"/>
            </a:pPr>
            <a:r>
              <a:rPr lang="en-US" altLang="en-US" sz="1600"/>
              <a:t>Expertise in their asset classes or investment styles</a:t>
            </a:r>
          </a:p>
          <a:p>
            <a:pPr marL="800100" lvl="1" indent="-342900" eaLnBrk="1" hangingPunct="1"/>
            <a:endParaRPr lang="en-US" altLang="en-US" sz="1600"/>
          </a:p>
          <a:p>
            <a:pPr marL="342900" indent="-342900" eaLnBrk="1" hangingPunct="1"/>
            <a:endParaRPr lang="en-US" altLang="en-US"/>
          </a:p>
          <a:p>
            <a:pPr marL="342900" indent="-342900" eaLnBrk="1" hangingPunct="1">
              <a:lnSpc>
                <a:spcPct val="90000"/>
              </a:lnSpc>
            </a:pPr>
            <a:endParaRPr lang="en-US" altLang="en-US" sz="1600"/>
          </a:p>
        </p:txBody>
      </p:sp>
      <p:pic>
        <p:nvPicPr>
          <p:cNvPr id="23564" name="Picture 10" descr="granitetargetdatespons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3968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Rectangle 11"/>
          <p:cNvSpPr>
            <a:spLocks noChangeArrowheads="1"/>
          </p:cNvSpPr>
          <p:nvPr/>
        </p:nvSpPr>
        <p:spPr bwMode="auto">
          <a:xfrm>
            <a:off x="0" y="1600200"/>
            <a:ext cx="3962400" cy="525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31080">
                                            <p:txEl>
                                              <p:pRg st="0" end="0"/>
                                            </p:txEl>
                                          </p:spTgt>
                                        </p:tgtEl>
                                        <p:attrNameLst>
                                          <p:attrName>style.visibility</p:attrName>
                                        </p:attrNameLst>
                                      </p:cBhvr>
                                      <p:to>
                                        <p:strVal val="visible"/>
                                      </p:to>
                                    </p:set>
                                    <p:anim calcmode="lin" valueType="num">
                                      <p:cBhvr additive="base">
                                        <p:cTn id="7" dur="500" fill="hold"/>
                                        <p:tgtEl>
                                          <p:spTgt spid="13108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10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31080">
                                            <p:txEl>
                                              <p:pRg st="1" end="1"/>
                                            </p:txEl>
                                          </p:spTgt>
                                        </p:tgtEl>
                                        <p:attrNameLst>
                                          <p:attrName>style.visibility</p:attrName>
                                        </p:attrNameLst>
                                      </p:cBhvr>
                                      <p:to>
                                        <p:strVal val="visible"/>
                                      </p:to>
                                    </p:set>
                                    <p:anim calcmode="lin" valueType="num">
                                      <p:cBhvr additive="base">
                                        <p:cTn id="13" dur="500" fill="hold"/>
                                        <p:tgtEl>
                                          <p:spTgt spid="13108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10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31080">
                                            <p:txEl>
                                              <p:pRg st="2" end="2"/>
                                            </p:txEl>
                                          </p:spTgt>
                                        </p:tgtEl>
                                        <p:attrNameLst>
                                          <p:attrName>style.visibility</p:attrName>
                                        </p:attrNameLst>
                                      </p:cBhvr>
                                      <p:to>
                                        <p:strVal val="visible"/>
                                      </p:to>
                                    </p:set>
                                    <p:anim calcmode="lin" valueType="num">
                                      <p:cBhvr additive="base">
                                        <p:cTn id="19" dur="500" fill="hold"/>
                                        <p:tgtEl>
                                          <p:spTgt spid="13108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10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31080">
                                            <p:txEl>
                                              <p:pRg st="3" end="3"/>
                                            </p:txEl>
                                          </p:spTgt>
                                        </p:tgtEl>
                                        <p:attrNameLst>
                                          <p:attrName>style.visibility</p:attrName>
                                        </p:attrNameLst>
                                      </p:cBhvr>
                                      <p:to>
                                        <p:strVal val="visible"/>
                                      </p:to>
                                    </p:set>
                                    <p:anim calcmode="lin" valueType="num">
                                      <p:cBhvr additive="base">
                                        <p:cTn id="25" dur="500" fill="hold"/>
                                        <p:tgtEl>
                                          <p:spTgt spid="13108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10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31080">
                                            <p:txEl>
                                              <p:pRg st="4" end="4"/>
                                            </p:txEl>
                                          </p:spTgt>
                                        </p:tgtEl>
                                        <p:attrNameLst>
                                          <p:attrName>style.visibility</p:attrName>
                                        </p:attrNameLst>
                                      </p:cBhvr>
                                      <p:to>
                                        <p:strVal val="visible"/>
                                      </p:to>
                                    </p:set>
                                    <p:anim calcmode="lin" valueType="num">
                                      <p:cBhvr additive="base">
                                        <p:cTn id="31" dur="500" fill="hold"/>
                                        <p:tgtEl>
                                          <p:spTgt spid="13108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108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080">
                                            <p:txEl>
                                              <p:pRg st="5" end="5"/>
                                            </p:txEl>
                                          </p:spTgt>
                                        </p:tgtEl>
                                        <p:attrNameLst>
                                          <p:attrName>style.visibility</p:attrName>
                                        </p:attrNameLst>
                                      </p:cBhvr>
                                      <p:to>
                                        <p:strVal val="visible"/>
                                      </p:to>
                                    </p:set>
                                    <p:anim calcmode="lin" valueType="num">
                                      <p:cBhvr additive="base">
                                        <p:cTn id="35" dur="500" fill="hold"/>
                                        <p:tgtEl>
                                          <p:spTgt spid="13108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80">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1080">
                                            <p:txEl>
                                              <p:pRg st="6" end="6"/>
                                            </p:txEl>
                                          </p:spTgt>
                                        </p:tgtEl>
                                        <p:attrNameLst>
                                          <p:attrName>style.visibility</p:attrName>
                                        </p:attrNameLst>
                                      </p:cBhvr>
                                      <p:to>
                                        <p:strVal val="visible"/>
                                      </p:to>
                                    </p:set>
                                    <p:anim calcmode="lin" valueType="num">
                                      <p:cBhvr additive="base">
                                        <p:cTn id="39" dur="500" fill="hold"/>
                                        <p:tgtEl>
                                          <p:spTgt spid="13108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10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79" name="Rectangle 3"/>
          <p:cNvSpPr>
            <a:spLocks noChangeArrowheads="1"/>
          </p:cNvSpPr>
          <p:nvPr/>
        </p:nvSpPr>
        <p:spPr bwMode="black">
          <a:xfrm>
            <a:off x="0" y="22098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a:solidFill>
                <a:srgbClr val="720829"/>
              </a:solidFill>
              <a:ea typeface="ＭＳ Ｐゴシック" pitchFamily="1" charset="-128"/>
            </a:endParaRPr>
          </a:p>
        </p:txBody>
      </p:sp>
      <p:sp>
        <p:nvSpPr>
          <p:cNvPr id="133124" name="Rectangle 4"/>
          <p:cNvSpPr>
            <a:spLocks noChangeArrowheads="1"/>
          </p:cNvSpPr>
          <p:nvPr/>
        </p:nvSpPr>
        <p:spPr bwMode="auto">
          <a:xfrm>
            <a:off x="0" y="2514600"/>
            <a:ext cx="624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lnSpc>
                <a:spcPct val="95000"/>
              </a:lnSpc>
              <a:buFont typeface="Times" pitchFamily="18" charset="0"/>
              <a:buNone/>
            </a:pPr>
            <a:r>
              <a:rPr lang="en-US" altLang="en-US" sz="4400" dirty="0">
                <a:solidFill>
                  <a:schemeClr val="bg1"/>
                </a:solidFill>
              </a:rPr>
              <a:t>	</a:t>
            </a:r>
            <a:r>
              <a:rPr lang="en-US" altLang="en-US" sz="3600" dirty="0">
                <a:solidFill>
                  <a:schemeClr val="bg1"/>
                </a:solidFill>
                <a:latin typeface="Agenda Tabular Light" panose="02000603040000020004" pitchFamily="2" charset="0"/>
              </a:rPr>
              <a:t>Not everybody has the  same investment tolerance at the same stage of life…</a:t>
            </a:r>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84" name="Rectangle 6"/>
          <p:cNvSpPr>
            <a:spLocks noChangeArrowheads="1"/>
          </p:cNvSpPr>
          <p:nvPr/>
        </p:nvSpPr>
        <p:spPr bwMode="auto">
          <a:xfrm>
            <a:off x="0" y="4724400"/>
            <a:ext cx="91440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a:spcAft>
                <a:spcPct val="0"/>
              </a:spcAft>
              <a:buClrTx/>
              <a:buSzTx/>
              <a:buFontTx/>
              <a:buNone/>
            </a:pPr>
            <a:endParaRPr lang="en-US" altLang="en-US"/>
          </a:p>
        </p:txBody>
      </p:sp>
      <p:pic>
        <p:nvPicPr>
          <p:cNvPr id="24585"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0"/>
            <a:ext cx="2362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Rectangle 8"/>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87" name="Rectangle 9"/>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88" name="Line 10"/>
          <p:cNvSpPr>
            <a:spLocks noChangeShapeType="1"/>
          </p:cNvSpPr>
          <p:nvPr/>
        </p:nvSpPr>
        <p:spPr bwMode="auto">
          <a:xfrm>
            <a:off x="0" y="220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89" name="Line 11"/>
          <p:cNvSpPr>
            <a:spLocks noChangeShapeType="1"/>
          </p:cNvSpPr>
          <p:nvPr/>
        </p:nvSpPr>
        <p:spPr bwMode="auto">
          <a:xfrm>
            <a:off x="0" y="4724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pic>
        <p:nvPicPr>
          <p:cNvPr id="24590" name="Picture 12" descr="hard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62200"/>
            <a:ext cx="2263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9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459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pic>
        <p:nvPicPr>
          <p:cNvPr id="4099" name="Picture 8"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4101"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512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sp>
        <p:nvSpPr>
          <p:cNvPr id="4105" name="Rectangle 2"/>
          <p:cNvSpPr>
            <a:spLocks noGrp="1" noChangeArrowheads="1"/>
          </p:cNvSpPr>
          <p:nvPr>
            <p:ph type="title"/>
          </p:nvPr>
        </p:nvSpPr>
        <p:spPr/>
        <p:txBody>
          <a:bodyPr/>
          <a:lstStyle/>
          <a:p>
            <a:pPr eaLnBrk="1" hangingPunct="1"/>
            <a:r>
              <a:rPr lang="en-US" altLang="en-US" sz="4000" b="1" dirty="0">
                <a:solidFill>
                  <a:schemeClr val="bg1"/>
                </a:solidFill>
              </a:rPr>
              <a:t>Agenda</a:t>
            </a:r>
          </a:p>
        </p:txBody>
      </p:sp>
      <p:sp>
        <p:nvSpPr>
          <p:cNvPr id="60419" name="Rectangle 3"/>
          <p:cNvSpPr>
            <a:spLocks noGrp="1" noChangeArrowheads="1"/>
          </p:cNvSpPr>
          <p:nvPr>
            <p:ph type="body" idx="1"/>
          </p:nvPr>
        </p:nvSpPr>
        <p:spPr>
          <a:xfrm>
            <a:off x="1371600" y="1828800"/>
            <a:ext cx="5943600" cy="3962400"/>
          </a:xfrm>
        </p:spPr>
        <p:txBody>
          <a:bodyPr/>
          <a:lstStyle/>
          <a:p>
            <a:pPr eaLnBrk="1" hangingPunct="1"/>
            <a:r>
              <a:rPr lang="en-US" altLang="en-US" dirty="0"/>
              <a:t>Why a Group Savings Plan</a:t>
            </a:r>
          </a:p>
          <a:p>
            <a:pPr eaLnBrk="1" hangingPunct="1"/>
            <a:r>
              <a:rPr lang="en-US" altLang="en-US" dirty="0"/>
              <a:t>Why Sun Life Financial</a:t>
            </a:r>
          </a:p>
          <a:p>
            <a:pPr eaLnBrk="1" hangingPunct="1"/>
            <a:r>
              <a:rPr lang="en-US" altLang="en-US" dirty="0"/>
              <a:t>Introduction to ‘my savings’</a:t>
            </a:r>
          </a:p>
          <a:p>
            <a:pPr eaLnBrk="1" hangingPunct="1"/>
            <a:r>
              <a:rPr lang="en-US" altLang="en-US" dirty="0"/>
              <a:t>Value to Plan Sponsor/Plan Member</a:t>
            </a:r>
          </a:p>
          <a:p>
            <a:pPr eaLnBrk="1" hangingPunct="1"/>
            <a:r>
              <a:rPr lang="en-US" altLang="en-US" dirty="0"/>
              <a:t>RRSP vs. TFSA</a:t>
            </a:r>
          </a:p>
          <a:p>
            <a:pPr eaLnBrk="1" hangingPunct="1"/>
            <a:r>
              <a:rPr lang="en-US" altLang="en-US" dirty="0"/>
              <a:t>Funds</a:t>
            </a:r>
          </a:p>
          <a:p>
            <a:pPr eaLnBrk="1" hangingPunct="1"/>
            <a:r>
              <a:rPr lang="en-US" altLang="en-US" dirty="0"/>
              <a:t>Investment Options</a:t>
            </a:r>
          </a:p>
          <a:p>
            <a:pPr eaLnBrk="1" hangingPunct="1"/>
            <a:r>
              <a:rPr lang="en-US" altLang="en-US" dirty="0"/>
              <a:t>Wrap-up</a:t>
            </a:r>
          </a:p>
          <a:p>
            <a:pPr eaLnBrk="1" hangingPunct="1"/>
            <a:endParaRPr lang="en-US" altLang="en-US" dirty="0"/>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 calcmode="lin" valueType="num">
                                      <p:cBhvr additive="base">
                                        <p:cTn id="27" dur="500" fill="hold"/>
                                        <p:tgtEl>
                                          <p:spTgt spid="6041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041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 calcmode="lin" valueType="num">
                                      <p:cBhvr additive="base">
                                        <p:cTn id="31" dur="500" fill="hold"/>
                                        <p:tgtEl>
                                          <p:spTgt spid="6041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1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 calcmode="lin" valueType="num">
                                      <p:cBhvr additive="base">
                                        <p:cTn id="35" dur="500" fill="hold"/>
                                        <p:tgtEl>
                                          <p:spTgt spid="6041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5603"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5604"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25608"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6"/>
          <p:cNvSpPr>
            <a:spLocks noGrp="1" noChangeArrowheads="1"/>
          </p:cNvSpPr>
          <p:nvPr>
            <p:ph type="title"/>
          </p:nvPr>
        </p:nvSpPr>
        <p:spPr>
          <a:xfrm>
            <a:off x="381000" y="0"/>
            <a:ext cx="7772400" cy="1243013"/>
          </a:xfrm>
        </p:spPr>
        <p:txBody>
          <a:bodyPr/>
          <a:lstStyle/>
          <a:p>
            <a:pPr eaLnBrk="1" hangingPunct="1"/>
            <a:r>
              <a:rPr lang="en-US" altLang="en-US" sz="4000" b="1" dirty="0">
                <a:solidFill>
                  <a:srgbClr val="4D4A86"/>
                </a:solidFill>
              </a:rPr>
              <a:t>Granite</a:t>
            </a:r>
            <a:r>
              <a:rPr lang="en-US" altLang="en-US" sz="3600" dirty="0">
                <a:solidFill>
                  <a:schemeClr val="bg1"/>
                </a:solidFill>
              </a:rPr>
              <a:t> Funds™ – Target Risk </a:t>
            </a:r>
          </a:p>
        </p:txBody>
      </p:sp>
      <p:sp>
        <p:nvSpPr>
          <p:cNvPr id="135177" name="Rectangle 9"/>
          <p:cNvSpPr>
            <a:spLocks noGrp="1" noChangeArrowheads="1"/>
          </p:cNvSpPr>
          <p:nvPr>
            <p:ph type="body" idx="1"/>
          </p:nvPr>
        </p:nvSpPr>
        <p:spPr>
          <a:xfrm>
            <a:off x="3886200" y="2057400"/>
            <a:ext cx="5029200" cy="3962400"/>
          </a:xfrm>
          <a:noFill/>
        </p:spPr>
        <p:txBody>
          <a:bodyPr/>
          <a:lstStyle/>
          <a:p>
            <a:pPr eaLnBrk="1" hangingPunct="1">
              <a:buFont typeface="Times" pitchFamily="18" charset="0"/>
              <a:buNone/>
            </a:pPr>
            <a:r>
              <a:rPr lang="en-US" altLang="en-US" b="1" dirty="0"/>
              <a:t>Pre-built target risk funds</a:t>
            </a:r>
          </a:p>
          <a:p>
            <a:pPr eaLnBrk="1" hangingPunct="1">
              <a:buClr>
                <a:schemeClr val="accent2"/>
              </a:buClr>
            </a:pPr>
            <a:r>
              <a:rPr lang="en-US" altLang="en-US" dirty="0"/>
              <a:t>5 corresponding fund categories:</a:t>
            </a:r>
          </a:p>
          <a:p>
            <a:pPr lvl="1" eaLnBrk="1" hangingPunct="1">
              <a:buClr>
                <a:schemeClr val="accent2"/>
              </a:buClr>
              <a:buFont typeface="Wingdings" pitchFamily="2" charset="2"/>
              <a:buChar char="Ø"/>
            </a:pPr>
            <a:r>
              <a:rPr lang="en-US" altLang="en-US" dirty="0"/>
              <a:t>Granite Conservative Segregated Fund</a:t>
            </a:r>
          </a:p>
          <a:p>
            <a:pPr lvl="1" eaLnBrk="1" hangingPunct="1">
              <a:buClr>
                <a:schemeClr val="accent2"/>
              </a:buClr>
              <a:buFont typeface="Wingdings" pitchFamily="2" charset="2"/>
              <a:buChar char="Ø"/>
            </a:pPr>
            <a:r>
              <a:rPr lang="en-US" altLang="en-US" dirty="0"/>
              <a:t>Granite Moderate Segregated Fund</a:t>
            </a:r>
          </a:p>
          <a:p>
            <a:pPr lvl="1" eaLnBrk="1" hangingPunct="1">
              <a:buClr>
                <a:schemeClr val="accent2"/>
              </a:buClr>
              <a:buFont typeface="Wingdings" pitchFamily="2" charset="2"/>
              <a:buChar char="Ø"/>
            </a:pPr>
            <a:r>
              <a:rPr lang="en-US" altLang="en-US" dirty="0"/>
              <a:t>Granite Balanced Segregated Fund</a:t>
            </a:r>
          </a:p>
          <a:p>
            <a:pPr lvl="1" eaLnBrk="1" hangingPunct="1">
              <a:buClr>
                <a:schemeClr val="accent2"/>
              </a:buClr>
              <a:buFont typeface="Wingdings" pitchFamily="2" charset="2"/>
              <a:buChar char="Ø"/>
            </a:pPr>
            <a:r>
              <a:rPr lang="en-US" altLang="en-US" dirty="0"/>
              <a:t>Granite Growth Segregated Fund</a:t>
            </a:r>
          </a:p>
          <a:p>
            <a:pPr lvl="1" eaLnBrk="1" hangingPunct="1">
              <a:buClr>
                <a:schemeClr val="accent2"/>
              </a:buClr>
              <a:buFont typeface="Wingdings" pitchFamily="2" charset="2"/>
              <a:buChar char="Ø"/>
            </a:pPr>
            <a:r>
              <a:rPr lang="en-US" altLang="en-US" dirty="0"/>
              <a:t>Granite Aggressive Segregated Fund</a:t>
            </a:r>
          </a:p>
          <a:p>
            <a:pPr eaLnBrk="1" hangingPunct="1"/>
            <a:endParaRPr lang="en-US" altLang="en-US" dirty="0"/>
          </a:p>
        </p:txBody>
      </p:sp>
      <p:sp>
        <p:nvSpPr>
          <p:cNvPr id="25612" name="Rectangle 12"/>
          <p:cNvSpPr>
            <a:spLocks noChangeArrowheads="1"/>
          </p:cNvSpPr>
          <p:nvPr/>
        </p:nvSpPr>
        <p:spPr bwMode="auto">
          <a:xfrm>
            <a:off x="762000" y="1828800"/>
            <a:ext cx="2879725" cy="4589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pic>
        <p:nvPicPr>
          <p:cNvPr id="11" name="Picture 2" descr="\\sp.sunlifecorp.com\DavWWWRoot\sites\GRSMC\GRS Marketing and Communications\Creative resources\Corporate imagery\GettyImages-47259884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5800" y="1846464"/>
            <a:ext cx="3036362" cy="455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5177">
                                            <p:txEl>
                                              <p:pRg st="0" end="0"/>
                                            </p:txEl>
                                          </p:spTgt>
                                        </p:tgtEl>
                                        <p:attrNameLst>
                                          <p:attrName>style.visibility</p:attrName>
                                        </p:attrNameLst>
                                      </p:cBhvr>
                                      <p:to>
                                        <p:strVal val="visible"/>
                                      </p:to>
                                    </p:set>
                                    <p:anim calcmode="lin" valueType="num">
                                      <p:cBhvr additive="base">
                                        <p:cTn id="7" dur="500" fill="hold"/>
                                        <p:tgtEl>
                                          <p:spTgt spid="1351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517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5177">
                                            <p:txEl>
                                              <p:pRg st="1" end="1"/>
                                            </p:txEl>
                                          </p:spTgt>
                                        </p:tgtEl>
                                        <p:attrNameLst>
                                          <p:attrName>style.visibility</p:attrName>
                                        </p:attrNameLst>
                                      </p:cBhvr>
                                      <p:to>
                                        <p:strVal val="visible"/>
                                      </p:to>
                                    </p:set>
                                    <p:anim calcmode="lin" valueType="num">
                                      <p:cBhvr additive="base">
                                        <p:cTn id="13" dur="500" fill="hold"/>
                                        <p:tgtEl>
                                          <p:spTgt spid="13517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517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5177">
                                            <p:txEl>
                                              <p:pRg st="2" end="2"/>
                                            </p:txEl>
                                          </p:spTgt>
                                        </p:tgtEl>
                                        <p:attrNameLst>
                                          <p:attrName>style.visibility</p:attrName>
                                        </p:attrNameLst>
                                      </p:cBhvr>
                                      <p:to>
                                        <p:strVal val="visible"/>
                                      </p:to>
                                    </p:set>
                                    <p:anim calcmode="lin" valueType="num">
                                      <p:cBhvr additive="base">
                                        <p:cTn id="17" dur="500" fill="hold"/>
                                        <p:tgtEl>
                                          <p:spTgt spid="13517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517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5177">
                                            <p:txEl>
                                              <p:pRg st="3" end="3"/>
                                            </p:txEl>
                                          </p:spTgt>
                                        </p:tgtEl>
                                        <p:attrNameLst>
                                          <p:attrName>style.visibility</p:attrName>
                                        </p:attrNameLst>
                                      </p:cBhvr>
                                      <p:to>
                                        <p:strVal val="visible"/>
                                      </p:to>
                                    </p:set>
                                    <p:anim calcmode="lin" valueType="num">
                                      <p:cBhvr additive="base">
                                        <p:cTn id="21" dur="500" fill="hold"/>
                                        <p:tgtEl>
                                          <p:spTgt spid="13517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517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5177">
                                            <p:txEl>
                                              <p:pRg st="4" end="4"/>
                                            </p:txEl>
                                          </p:spTgt>
                                        </p:tgtEl>
                                        <p:attrNameLst>
                                          <p:attrName>style.visibility</p:attrName>
                                        </p:attrNameLst>
                                      </p:cBhvr>
                                      <p:to>
                                        <p:strVal val="visible"/>
                                      </p:to>
                                    </p:set>
                                    <p:anim calcmode="lin" valueType="num">
                                      <p:cBhvr additive="base">
                                        <p:cTn id="25" dur="500" fill="hold"/>
                                        <p:tgtEl>
                                          <p:spTgt spid="13517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17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5177">
                                            <p:txEl>
                                              <p:pRg st="5" end="5"/>
                                            </p:txEl>
                                          </p:spTgt>
                                        </p:tgtEl>
                                        <p:attrNameLst>
                                          <p:attrName>style.visibility</p:attrName>
                                        </p:attrNameLst>
                                      </p:cBhvr>
                                      <p:to>
                                        <p:strVal val="visible"/>
                                      </p:to>
                                    </p:set>
                                    <p:anim calcmode="lin" valueType="num">
                                      <p:cBhvr additive="base">
                                        <p:cTn id="29" dur="500" fill="hold"/>
                                        <p:tgtEl>
                                          <p:spTgt spid="13517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517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5177">
                                            <p:txEl>
                                              <p:pRg st="6" end="6"/>
                                            </p:txEl>
                                          </p:spTgt>
                                        </p:tgtEl>
                                        <p:attrNameLst>
                                          <p:attrName>style.visibility</p:attrName>
                                        </p:attrNameLst>
                                      </p:cBhvr>
                                      <p:to>
                                        <p:strVal val="visible"/>
                                      </p:to>
                                    </p:set>
                                    <p:anim calcmode="lin" valueType="num">
                                      <p:cBhvr additive="base">
                                        <p:cTn id="33" dur="500" fill="hold"/>
                                        <p:tgtEl>
                                          <p:spTgt spid="13517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517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662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2662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26632"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Rectangle 6"/>
          <p:cNvSpPr>
            <a:spLocks noGrp="1" noChangeArrowheads="1"/>
          </p:cNvSpPr>
          <p:nvPr>
            <p:ph type="title"/>
          </p:nvPr>
        </p:nvSpPr>
        <p:spPr>
          <a:xfrm>
            <a:off x="381000" y="0"/>
            <a:ext cx="7772400" cy="1243013"/>
          </a:xfrm>
        </p:spPr>
        <p:txBody>
          <a:bodyPr/>
          <a:lstStyle/>
          <a:p>
            <a:pPr eaLnBrk="1" hangingPunct="1"/>
            <a:r>
              <a:rPr lang="en-US" altLang="en-US" sz="4400" b="1" dirty="0">
                <a:solidFill>
                  <a:srgbClr val="4D4A86"/>
                </a:solidFill>
              </a:rPr>
              <a:t>Diversification</a:t>
            </a:r>
          </a:p>
        </p:txBody>
      </p:sp>
      <p:sp>
        <p:nvSpPr>
          <p:cNvPr id="137225" name="Rectangle 9"/>
          <p:cNvSpPr>
            <a:spLocks noGrp="1" noChangeArrowheads="1"/>
          </p:cNvSpPr>
          <p:nvPr>
            <p:ph type="body" idx="1"/>
          </p:nvPr>
        </p:nvSpPr>
        <p:spPr>
          <a:xfrm>
            <a:off x="1371600" y="2286000"/>
            <a:ext cx="7086600" cy="2895600"/>
          </a:xfrm>
          <a:noFill/>
        </p:spPr>
        <p:txBody>
          <a:bodyPr/>
          <a:lstStyle/>
          <a:p>
            <a:pPr eaLnBrk="1" hangingPunct="1">
              <a:buFont typeface="Times" pitchFamily="18" charset="0"/>
              <a:buNone/>
            </a:pPr>
            <a:r>
              <a:rPr lang="en-US" altLang="en-US" sz="2000" dirty="0"/>
              <a:t>The </a:t>
            </a:r>
            <a:r>
              <a:rPr lang="en-US" altLang="en-US" sz="2000" i="1" dirty="0"/>
              <a:t>Milestone</a:t>
            </a:r>
            <a:r>
              <a:rPr lang="en-US" altLang="en-US" sz="2000" dirty="0"/>
              <a:t> and </a:t>
            </a:r>
            <a:r>
              <a:rPr lang="en-US" altLang="en-US" sz="2000" i="1" dirty="0"/>
              <a:t>Granite</a:t>
            </a:r>
            <a:r>
              <a:rPr lang="en-US" altLang="en-US" sz="2000" dirty="0"/>
              <a:t> Funds are diversified by</a:t>
            </a:r>
            <a:r>
              <a:rPr lang="en-US" altLang="en-US" dirty="0"/>
              <a:t>:</a:t>
            </a:r>
          </a:p>
          <a:p>
            <a:pPr lvl="1" eaLnBrk="1" hangingPunct="1">
              <a:buClr>
                <a:schemeClr val="accent2"/>
              </a:buClr>
            </a:pPr>
            <a:r>
              <a:rPr lang="en-US" altLang="en-US" b="1" dirty="0"/>
              <a:t>Investment Style</a:t>
            </a:r>
            <a:r>
              <a:rPr lang="en-US" altLang="en-US" dirty="0"/>
              <a:t> – growth and value, active and passive fund managers</a:t>
            </a:r>
          </a:p>
          <a:p>
            <a:pPr lvl="1" eaLnBrk="1" hangingPunct="1">
              <a:buClr>
                <a:schemeClr val="accent2"/>
              </a:buClr>
            </a:pPr>
            <a:r>
              <a:rPr lang="en-US" altLang="en-US" b="1" dirty="0"/>
              <a:t>Asset class</a:t>
            </a:r>
            <a:r>
              <a:rPr lang="en-US" altLang="en-US" dirty="0"/>
              <a:t> – cash equivalents, fixed income and equities</a:t>
            </a:r>
          </a:p>
          <a:p>
            <a:pPr lvl="1" eaLnBrk="1" hangingPunct="1">
              <a:buClr>
                <a:schemeClr val="accent2"/>
              </a:buClr>
            </a:pPr>
            <a:r>
              <a:rPr lang="en-US" altLang="en-US" b="1" dirty="0"/>
              <a:t>Geographic region</a:t>
            </a:r>
            <a:r>
              <a:rPr lang="en-US" altLang="en-US" dirty="0"/>
              <a:t> – Canadian, U.S. and International equities</a:t>
            </a:r>
          </a:p>
          <a:p>
            <a:pPr lvl="1" eaLnBrk="1" hangingPunct="1">
              <a:buClr>
                <a:schemeClr val="accent2"/>
              </a:buClr>
            </a:pPr>
            <a:r>
              <a:rPr lang="en-US" altLang="en-US" b="1" dirty="0"/>
              <a:t>Currency</a:t>
            </a:r>
            <a:r>
              <a:rPr lang="en-US" altLang="en-US" dirty="0"/>
              <a:t> – limit exposure to U.S. currency risk</a:t>
            </a: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7225">
                                            <p:txEl>
                                              <p:pRg st="0" end="0"/>
                                            </p:txEl>
                                          </p:spTgt>
                                        </p:tgtEl>
                                        <p:attrNameLst>
                                          <p:attrName>style.visibility</p:attrName>
                                        </p:attrNameLst>
                                      </p:cBhvr>
                                      <p:to>
                                        <p:strVal val="visible"/>
                                      </p:to>
                                    </p:set>
                                    <p:anim calcmode="lin" valueType="num">
                                      <p:cBhvr additive="base">
                                        <p:cTn id="7" dur="500" fill="hold"/>
                                        <p:tgtEl>
                                          <p:spTgt spid="13722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7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7225">
                                            <p:txEl>
                                              <p:pRg st="1" end="1"/>
                                            </p:txEl>
                                          </p:spTgt>
                                        </p:tgtEl>
                                        <p:attrNameLst>
                                          <p:attrName>style.visibility</p:attrName>
                                        </p:attrNameLst>
                                      </p:cBhvr>
                                      <p:to>
                                        <p:strVal val="visible"/>
                                      </p:to>
                                    </p:set>
                                    <p:anim calcmode="lin" valueType="num">
                                      <p:cBhvr additive="base">
                                        <p:cTn id="13" dur="500" fill="hold"/>
                                        <p:tgtEl>
                                          <p:spTgt spid="1372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72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7225">
                                            <p:txEl>
                                              <p:pRg st="2" end="2"/>
                                            </p:txEl>
                                          </p:spTgt>
                                        </p:tgtEl>
                                        <p:attrNameLst>
                                          <p:attrName>style.visibility</p:attrName>
                                        </p:attrNameLst>
                                      </p:cBhvr>
                                      <p:to>
                                        <p:strVal val="visible"/>
                                      </p:to>
                                    </p:set>
                                    <p:anim calcmode="lin" valueType="num">
                                      <p:cBhvr additive="base">
                                        <p:cTn id="19" dur="500" fill="hold"/>
                                        <p:tgtEl>
                                          <p:spTgt spid="13722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72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7225">
                                            <p:txEl>
                                              <p:pRg st="3" end="3"/>
                                            </p:txEl>
                                          </p:spTgt>
                                        </p:tgtEl>
                                        <p:attrNameLst>
                                          <p:attrName>style.visibility</p:attrName>
                                        </p:attrNameLst>
                                      </p:cBhvr>
                                      <p:to>
                                        <p:strVal val="visible"/>
                                      </p:to>
                                    </p:set>
                                    <p:anim calcmode="lin" valueType="num">
                                      <p:cBhvr additive="base">
                                        <p:cTn id="25" dur="500" fill="hold"/>
                                        <p:tgtEl>
                                          <p:spTgt spid="1372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72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25">
                                            <p:txEl>
                                              <p:pRg st="4" end="4"/>
                                            </p:txEl>
                                          </p:spTgt>
                                        </p:tgtEl>
                                        <p:attrNameLst>
                                          <p:attrName>style.visibility</p:attrName>
                                        </p:attrNameLst>
                                      </p:cBhvr>
                                      <p:to>
                                        <p:strVal val="visible"/>
                                      </p:to>
                                    </p:set>
                                    <p:anim calcmode="lin" valueType="num">
                                      <p:cBhvr additive="base">
                                        <p:cTn id="31" dur="500" fill="hold"/>
                                        <p:tgtEl>
                                          <p:spTgt spid="13722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72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762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24583" name="Rectangle 5"/>
          <p:cNvSpPr>
            <a:spLocks noChangeArrowheads="1"/>
          </p:cNvSpPr>
          <p:nvPr/>
        </p:nvSpPr>
        <p:spPr bwMode="auto">
          <a:xfrm>
            <a:off x="609600" y="5943600"/>
            <a:ext cx="1905000" cy="685800"/>
          </a:xfrm>
          <a:prstGeom prst="rect">
            <a:avLst/>
          </a:prstGeom>
          <a:solidFill>
            <a:schemeClr val="bg1"/>
          </a:solidFill>
          <a:ln w="9525">
            <a:solidFill>
              <a:schemeClr val="bg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pic>
        <p:nvPicPr>
          <p:cNvPr id="24585"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400"/>
            <a:ext cx="2362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1" name="Rectangle 13"/>
          <p:cNvSpPr>
            <a:spLocks noChangeArrowheads="1"/>
          </p:cNvSpPr>
          <p:nvPr/>
        </p:nvSpPr>
        <p:spPr bwMode="auto">
          <a:xfrm>
            <a:off x="6172200" y="2362200"/>
            <a:ext cx="2257425" cy="2286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dirty="0"/>
          </a:p>
        </p:txBody>
      </p:sp>
      <p:sp>
        <p:nvSpPr>
          <p:cNvPr id="16"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r>
              <a:rPr lang="en-US" altLang="en-US" b="1" dirty="0">
                <a:solidFill>
                  <a:srgbClr val="002060"/>
                </a:solidFill>
              </a:rPr>
              <a:t>          </a:t>
            </a:r>
            <a:r>
              <a:rPr lang="en-US" altLang="en-US" sz="4000" b="1" dirty="0">
                <a:solidFill>
                  <a:srgbClr val="002060"/>
                </a:solidFill>
              </a:rPr>
              <a:t>Setting </a:t>
            </a:r>
            <a:r>
              <a:rPr lang="en-US" altLang="en-US" sz="4000" dirty="0">
                <a:solidFill>
                  <a:schemeClr val="bg1"/>
                </a:solidFill>
              </a:rPr>
              <a:t>up a plan</a:t>
            </a:r>
            <a:endParaRPr lang="en-US" altLang="en-US" sz="40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1524000"/>
            <a:ext cx="7620000" cy="213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a:spLocks noChangeArrowheads="1"/>
          </p:cNvSpPr>
          <p:nvPr/>
        </p:nvSpPr>
        <p:spPr bwMode="auto">
          <a:xfrm>
            <a:off x="0" y="1524000"/>
            <a:ext cx="9144000" cy="419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pitchFamily="34"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pitchFamily="34" charset="0"/>
                <a:ea typeface="ＭＳ Ｐゴシック" pitchFamily="34" charset="-128"/>
              </a:defRPr>
            </a:lvl9pPr>
          </a:lstStyle>
          <a:p>
            <a:pPr>
              <a:spcAft>
                <a:spcPct val="0"/>
              </a:spcAft>
              <a:buClrTx/>
              <a:buSzTx/>
              <a:buFontTx/>
              <a:buNone/>
            </a:pPr>
            <a:endParaRPr lang="en-US" altLang="en-US" dirty="0"/>
          </a:p>
        </p:txBody>
      </p:sp>
      <p:sp>
        <p:nvSpPr>
          <p:cNvPr id="23" name="Content Placeholder 2"/>
          <p:cNvSpPr txBox="1">
            <a:spLocks/>
          </p:cNvSpPr>
          <p:nvPr/>
        </p:nvSpPr>
        <p:spPr>
          <a:xfrm>
            <a:off x="5311161" y="2076470"/>
            <a:ext cx="3720811" cy="3539836"/>
          </a:xfrm>
          <a:prstGeom prst="rect">
            <a:avLst/>
          </a:prstGeom>
        </p:spPr>
        <p:txBody>
          <a:bodyPr/>
          <a:lstStyle>
            <a:lvl1pPr marL="230188" indent="-230188" algn="l" rtl="0" eaLnBrk="0" fontAlgn="base" hangingPunct="0">
              <a:spcBef>
                <a:spcPct val="0"/>
              </a:spcBef>
              <a:spcAft>
                <a:spcPct val="60000"/>
              </a:spcAft>
              <a:buClr>
                <a:srgbClr val="614D7D"/>
              </a:buClr>
              <a:buSzPct val="75000"/>
              <a:buFont typeface="Times" pitchFamily="18" charset="0"/>
              <a:buChar char="•"/>
              <a:defRPr>
                <a:solidFill>
                  <a:schemeClr val="tx1"/>
                </a:solidFill>
                <a:latin typeface="+mn-lt"/>
                <a:ea typeface="+mn-ea"/>
                <a:cs typeface="+mn-cs"/>
              </a:defRPr>
            </a:lvl1pPr>
            <a:lvl2pPr marL="684213" indent="-227013"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2pPr>
            <a:lvl3pPr marL="11430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3pPr>
            <a:lvl4pPr marL="16002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4pPr>
            <a:lvl5pPr marL="2057400" indent="-228600" algn="l" rtl="0" eaLnBrk="0" fontAlgn="base" hangingPunct="0">
              <a:spcBef>
                <a:spcPct val="0"/>
              </a:spcBef>
              <a:spcAft>
                <a:spcPct val="60000"/>
              </a:spcAft>
              <a:buClr>
                <a:srgbClr val="82786F"/>
              </a:buClr>
              <a:buSzPct val="75000"/>
              <a:buFont typeface="Times" pitchFamily="18" charset="0"/>
              <a:buChar char="•"/>
              <a:defRPr>
                <a:solidFill>
                  <a:schemeClr val="tx1"/>
                </a:solidFill>
                <a:latin typeface="+mn-lt"/>
                <a:ea typeface="+mn-ea"/>
              </a:defRPr>
            </a:lvl5pPr>
            <a:lvl6pPr marL="25146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6pPr>
            <a:lvl7pPr marL="29718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7pPr>
            <a:lvl8pPr marL="34290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8pPr>
            <a:lvl9pPr marL="3886200" indent="-228600" algn="l" rtl="0" fontAlgn="base">
              <a:spcBef>
                <a:spcPct val="0"/>
              </a:spcBef>
              <a:spcAft>
                <a:spcPct val="60000"/>
              </a:spcAft>
              <a:buClr>
                <a:srgbClr val="82786F"/>
              </a:buClr>
              <a:buSzPct val="75000"/>
              <a:buFont typeface="Times" pitchFamily="18" charset="0"/>
              <a:buChar char="•"/>
              <a:defRPr>
                <a:solidFill>
                  <a:schemeClr val="tx1"/>
                </a:solidFill>
                <a:latin typeface="+mn-lt"/>
                <a:ea typeface="+mn-ea"/>
              </a:defRPr>
            </a:lvl9pPr>
          </a:lstStyle>
          <a:p>
            <a:r>
              <a:rPr lang="en-US" altLang="en-US" sz="1800" kern="0" dirty="0"/>
              <a:t>Visit the SunAdvantage microsite to access support and resources </a:t>
            </a:r>
            <a:r>
              <a:rPr lang="en-US" altLang="en-US" sz="1800" kern="0" dirty="0">
                <a:hlinkClick r:id="rId5"/>
              </a:rPr>
              <a:t>www.sunlife.ca/SunAdvantagemysavings</a:t>
            </a:r>
            <a:endParaRPr lang="en-US" altLang="en-US" sz="1800" kern="0" dirty="0"/>
          </a:p>
          <a:p>
            <a:r>
              <a:rPr lang="en-US" altLang="en-US" sz="1800" kern="0" dirty="0"/>
              <a:t>Plan set up documents: </a:t>
            </a:r>
          </a:p>
          <a:p>
            <a:pPr lvl="1"/>
            <a:r>
              <a:rPr lang="en-US" altLang="en-US" sz="1800" kern="0" dirty="0"/>
              <a:t>You can access contracts and the online application</a:t>
            </a:r>
          </a:p>
        </p:txBody>
      </p:sp>
      <p:sp>
        <p:nvSpPr>
          <p:cNvPr id="2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dirty="0">
              <a:ea typeface="ＭＳ Ｐゴシック" pitchFamily="1" charset="-128"/>
            </a:endParaRPr>
          </a:p>
        </p:txBody>
      </p:sp>
      <p:pic>
        <p:nvPicPr>
          <p:cNvPr id="13" name="Image 12"/>
          <p:cNvPicPr>
            <a:picLocks noChangeAspect="1"/>
          </p:cNvPicPr>
          <p:nvPr/>
        </p:nvPicPr>
        <p:blipFill>
          <a:blip r:embed="rId6"/>
          <a:stretch>
            <a:fillRect/>
          </a:stretch>
        </p:blipFill>
        <p:spPr>
          <a:xfrm>
            <a:off x="376559" y="1793039"/>
            <a:ext cx="4824662" cy="4791434"/>
          </a:xfrm>
          <a:prstGeom prst="rect">
            <a:avLst/>
          </a:prstGeom>
          <a:ln w="19050">
            <a:solidFill>
              <a:srgbClr val="F0C040"/>
            </a:solidFill>
          </a:ln>
          <a:effectLst>
            <a:outerShdw blurRad="279400" dist="38100" dir="2700000" sx="101000" sy="101000" algn="tl" rotWithShape="0">
              <a:prstClr val="black">
                <a:alpha val="34000"/>
              </a:prstClr>
            </a:outerShdw>
          </a:effectLst>
        </p:spPr>
      </p:pic>
    </p:spTree>
    <p:extLst>
      <p:ext uri="{BB962C8B-B14F-4D97-AF65-F5344CB8AC3E}">
        <p14:creationId xmlns:p14="http://schemas.microsoft.com/office/powerpoint/2010/main" val="374709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4"/>
          <p:cNvSpPr>
            <a:spLocks noGrp="1" noChangeArrowheads="1"/>
          </p:cNvSpPr>
          <p:nvPr>
            <p:ph type="ctrTitle"/>
          </p:nvPr>
        </p:nvSpPr>
        <p:spPr bwMode="white">
          <a:xfrm>
            <a:off x="0" y="4114800"/>
            <a:ext cx="9144000" cy="1295400"/>
          </a:xfrm>
          <a:gradFill rotWithShape="1">
            <a:gsLst>
              <a:gs pos="0">
                <a:srgbClr val="F0C040"/>
              </a:gs>
              <a:gs pos="100000">
                <a:srgbClr val="FFEEC2"/>
              </a:gs>
            </a:gsLst>
            <a:lin ang="0" scaled="1"/>
          </a:gradFill>
        </p:spPr>
        <p:txBody>
          <a:bodyPr/>
          <a:lstStyle/>
          <a:p>
            <a:pPr eaLnBrk="1" hangingPunct="1"/>
            <a:r>
              <a:rPr lang="en-US" altLang="en-US" sz="4400">
                <a:latin typeface="Agenda Tabular Medium" pitchFamily="2" charset="0"/>
              </a:rPr>
              <a:t>Gain your competitive advantage…</a:t>
            </a:r>
          </a:p>
        </p:txBody>
      </p:sp>
      <p:pic>
        <p:nvPicPr>
          <p:cNvPr id="4" name="Picture 7"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5399"/>
            <a:ext cx="3658529"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6147" name="Rectangle 5"/>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Lst>
            <a:path path="circle">
              <a:fillToRect l="50000" t="50000" r="50000" b="50000"/>
            </a:path>
            <a:tileRect/>
          </a:gradFill>
          <a:ln w="0">
            <a:noFill/>
            <a:miter lim="800000"/>
            <a:headEnd/>
            <a:tailEnd/>
          </a:ln>
        </p:spPr>
        <p:txBody>
          <a:bodyPr wrap="none" anchor="ctr"/>
          <a:lstStyle/>
          <a:p>
            <a:pPr algn="ctr">
              <a:defRPr/>
            </a:pPr>
            <a:endParaRPr lang="en-US">
              <a:solidFill>
                <a:srgbClr val="720829"/>
              </a:solidFill>
              <a:ea typeface="ＭＳ Ｐゴシック" pitchFamily="1" charset="-128"/>
            </a:endParaRPr>
          </a:p>
        </p:txBody>
      </p:sp>
      <p:sp>
        <p:nvSpPr>
          <p:cNvPr id="5126"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92163" name="Rectangle 3"/>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altLang="en-US" sz="3600" i="1" dirty="0">
                <a:solidFill>
                  <a:srgbClr val="EAAB00"/>
                </a:solidFill>
                <a:latin typeface="Agenda Tabular Light" pitchFamily="2" charset="0"/>
              </a:rPr>
              <a:t>	</a:t>
            </a:r>
            <a:r>
              <a:rPr lang="en-US" altLang="en-US" sz="4400" dirty="0">
                <a:solidFill>
                  <a:schemeClr val="bg1"/>
                </a:solidFill>
                <a:latin typeface="+mj-lt"/>
              </a:rPr>
              <a:t>Your team is your competitive advantage</a:t>
            </a:r>
          </a:p>
        </p:txBody>
      </p:sp>
      <p:pic>
        <p:nvPicPr>
          <p:cNvPr id="5128" name="Picture 11" descr="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438400"/>
            <a:ext cx="24907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2"/>
          <p:cNvSpPr>
            <a:spLocks noChangeArrowheads="1"/>
          </p:cNvSpPr>
          <p:nvPr/>
        </p:nvSpPr>
        <p:spPr bwMode="auto">
          <a:xfrm>
            <a:off x="6096000" y="2438400"/>
            <a:ext cx="2495550" cy="2111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5130" name="Rectangle 6"/>
          <p:cNvSpPr>
            <a:spLocks noChangeArrowheads="1"/>
          </p:cNvSpPr>
          <p:nvPr/>
        </p:nvSpPr>
        <p:spPr bwMode="auto">
          <a:xfrm rot="10800000">
            <a:off x="0" y="48006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0-#ppt_w/2"/>
                                          </p:val>
                                        </p:tav>
                                        <p:tav tm="100000">
                                          <p:val>
                                            <p:strVal val="#ppt_x"/>
                                          </p:val>
                                        </p:tav>
                                      </p:tavLst>
                                    </p:anim>
                                    <p:anim calcmode="lin" valueType="num">
                                      <p:cBhvr additive="base">
                                        <p:cTn id="8" dur="500" fill="hold"/>
                                        <p:tgtEl>
                                          <p:spTgt spid="92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614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6148"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pic>
        <p:nvPicPr>
          <p:cNvPr id="6149"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7"/>
          <p:cNvSpPr>
            <a:spLocks noGrp="1" noChangeArrowheads="1"/>
          </p:cNvSpPr>
          <p:nvPr>
            <p:ph type="title"/>
          </p:nvPr>
        </p:nvSpPr>
        <p:spPr>
          <a:xfrm>
            <a:off x="381000" y="0"/>
            <a:ext cx="8534400" cy="1243013"/>
          </a:xfrm>
        </p:spPr>
        <p:txBody>
          <a:bodyPr/>
          <a:lstStyle/>
          <a:p>
            <a:pPr eaLnBrk="1" hangingPunct="1"/>
            <a:r>
              <a:rPr lang="en-US" altLang="en-US" sz="4000" i="1" dirty="0">
                <a:solidFill>
                  <a:schemeClr val="bg1"/>
                </a:solidFill>
              </a:rPr>
              <a:t>Why</a:t>
            </a:r>
            <a:r>
              <a:rPr lang="en-US" altLang="en-US" sz="4000" b="1" dirty="0">
                <a:solidFill>
                  <a:schemeClr val="bg1"/>
                </a:solidFill>
              </a:rPr>
              <a:t> </a:t>
            </a:r>
            <a:r>
              <a:rPr lang="en-US" altLang="en-US" sz="4000" dirty="0">
                <a:solidFill>
                  <a:schemeClr val="bg1"/>
                </a:solidFill>
              </a:rPr>
              <a:t>offer a</a:t>
            </a:r>
            <a:r>
              <a:rPr lang="en-US" altLang="en-US" sz="4000" b="1" dirty="0">
                <a:solidFill>
                  <a:schemeClr val="bg1"/>
                </a:solidFill>
              </a:rPr>
              <a:t> </a:t>
            </a:r>
            <a:r>
              <a:rPr lang="en-US" altLang="en-US" sz="4400" b="1" dirty="0"/>
              <a:t>group savings plan</a:t>
            </a:r>
            <a:r>
              <a:rPr lang="en-US" altLang="en-US" sz="4000" b="1" dirty="0">
                <a:solidFill>
                  <a:schemeClr val="bg1"/>
                </a:solidFill>
              </a:rPr>
              <a:t>?</a:t>
            </a:r>
          </a:p>
        </p:txBody>
      </p:sp>
      <p:sp>
        <p:nvSpPr>
          <p:cNvPr id="98312" name="Rectangle 8"/>
          <p:cNvSpPr>
            <a:spLocks noGrp="1" noChangeArrowheads="1"/>
          </p:cNvSpPr>
          <p:nvPr>
            <p:ph type="body" idx="1"/>
          </p:nvPr>
        </p:nvSpPr>
        <p:spPr>
          <a:xfrm>
            <a:off x="1524000" y="2057400"/>
            <a:ext cx="6553200" cy="3429000"/>
          </a:xfrm>
        </p:spPr>
        <p:txBody>
          <a:bodyPr/>
          <a:lstStyle/>
          <a:p>
            <a:pPr eaLnBrk="1" hangingPunct="1">
              <a:buClr>
                <a:schemeClr val="accent2"/>
              </a:buClr>
            </a:pPr>
            <a:r>
              <a:rPr lang="en-US" altLang="en-US" sz="2100" b="1" dirty="0"/>
              <a:t>Everyone has a dream</a:t>
            </a:r>
            <a:endParaRPr lang="en-US" altLang="en-US" sz="2100" dirty="0"/>
          </a:p>
          <a:p>
            <a:pPr lvl="1" eaLnBrk="1" hangingPunct="1">
              <a:buClr>
                <a:schemeClr val="accent2"/>
              </a:buClr>
              <a:buFont typeface="Wingdings" pitchFamily="2" charset="2"/>
              <a:buChar char="Ø"/>
            </a:pPr>
            <a:r>
              <a:rPr lang="en-US" altLang="en-US" sz="2100" dirty="0"/>
              <a:t>A savings plan provides the means</a:t>
            </a:r>
          </a:p>
          <a:p>
            <a:pPr eaLnBrk="1" hangingPunct="1">
              <a:buClr>
                <a:schemeClr val="accent2"/>
              </a:buClr>
            </a:pPr>
            <a:r>
              <a:rPr lang="en-US" altLang="en-US" sz="2100" b="1" dirty="0"/>
              <a:t>Employee attraction and retention tool</a:t>
            </a:r>
          </a:p>
          <a:p>
            <a:pPr lvl="1" eaLnBrk="1" hangingPunct="1">
              <a:buClr>
                <a:schemeClr val="accent2"/>
              </a:buClr>
              <a:buFont typeface="Wingdings" pitchFamily="2" charset="2"/>
              <a:buChar char="Ø"/>
            </a:pPr>
            <a:r>
              <a:rPr lang="en-US" altLang="en-US" sz="2100" dirty="0"/>
              <a:t>Shows concern for employees’ future</a:t>
            </a:r>
          </a:p>
          <a:p>
            <a:pPr eaLnBrk="1" hangingPunct="1">
              <a:buClr>
                <a:schemeClr val="accent2"/>
              </a:buClr>
            </a:pPr>
            <a:r>
              <a:rPr lang="en-US" altLang="en-US" sz="2100" b="1" dirty="0"/>
              <a:t>No cost to sponsor</a:t>
            </a:r>
            <a:r>
              <a:rPr lang="en-US" altLang="en-US" sz="2100" dirty="0"/>
              <a:t> </a:t>
            </a:r>
          </a:p>
          <a:p>
            <a:pPr lvl="1" eaLnBrk="1" hangingPunct="1">
              <a:buClr>
                <a:schemeClr val="accent2"/>
              </a:buClr>
              <a:buFont typeface="Wingdings" pitchFamily="2" charset="2"/>
              <a:buChar char="Ø"/>
            </a:pPr>
            <a:r>
              <a:rPr lang="en-US" altLang="en-US" sz="2100" dirty="0"/>
              <a:t>Contribute at their convenience</a:t>
            </a:r>
          </a:p>
        </p:txBody>
      </p:sp>
      <p:sp>
        <p:nvSpPr>
          <p:cNvPr id="17"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98312">
                                            <p:txEl>
                                              <p:pRg st="0" end="0"/>
                                            </p:txEl>
                                          </p:spTgt>
                                        </p:tgtEl>
                                        <p:attrNameLst>
                                          <p:attrName>style.visibility</p:attrName>
                                        </p:attrNameLst>
                                      </p:cBhvr>
                                      <p:to>
                                        <p:strVal val="visible"/>
                                      </p:to>
                                    </p:set>
                                    <p:anim calcmode="lin" valueType="num">
                                      <p:cBhvr additive="base">
                                        <p:cTn id="7" dur="500" fill="hold"/>
                                        <p:tgtEl>
                                          <p:spTgt spid="98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83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50000" fill="hold" grpId="0" nodeType="withEffect">
                                  <p:stCondLst>
                                    <p:cond delay="0"/>
                                  </p:stCondLst>
                                  <p:childTnLst>
                                    <p:set>
                                      <p:cBhvr>
                                        <p:cTn id="10" dur="1" fill="hold">
                                          <p:stCondLst>
                                            <p:cond delay="0"/>
                                          </p:stCondLst>
                                        </p:cTn>
                                        <p:tgtEl>
                                          <p:spTgt spid="98312">
                                            <p:txEl>
                                              <p:pRg st="1" end="1"/>
                                            </p:txEl>
                                          </p:spTgt>
                                        </p:tgtEl>
                                        <p:attrNameLst>
                                          <p:attrName>style.visibility</p:attrName>
                                        </p:attrNameLst>
                                      </p:cBhvr>
                                      <p:to>
                                        <p:strVal val="visible"/>
                                      </p:to>
                                    </p:set>
                                    <p:anim calcmode="lin" valueType="num">
                                      <p:cBhvr additive="base">
                                        <p:cTn id="11" dur="500" fill="hold"/>
                                        <p:tgtEl>
                                          <p:spTgt spid="9831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83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fill="hold" grpId="0" nodeType="clickEffect">
                                  <p:stCondLst>
                                    <p:cond delay="0"/>
                                  </p:stCondLst>
                                  <p:childTnLst>
                                    <p:set>
                                      <p:cBhvr>
                                        <p:cTn id="16" dur="1" fill="hold">
                                          <p:stCondLst>
                                            <p:cond delay="0"/>
                                          </p:stCondLst>
                                        </p:cTn>
                                        <p:tgtEl>
                                          <p:spTgt spid="98312">
                                            <p:txEl>
                                              <p:pRg st="2" end="2"/>
                                            </p:txEl>
                                          </p:spTgt>
                                        </p:tgtEl>
                                        <p:attrNameLst>
                                          <p:attrName>style.visibility</p:attrName>
                                        </p:attrNameLst>
                                      </p:cBhvr>
                                      <p:to>
                                        <p:strVal val="visible"/>
                                      </p:to>
                                    </p:set>
                                    <p:anim calcmode="lin" valueType="num">
                                      <p:cBhvr additive="base">
                                        <p:cTn id="17" dur="500" fill="hold"/>
                                        <p:tgtEl>
                                          <p:spTgt spid="98312">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831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accel="50000" fill="hold" grpId="0" nodeType="withEffect">
                                  <p:stCondLst>
                                    <p:cond delay="0"/>
                                  </p:stCondLst>
                                  <p:childTnLst>
                                    <p:set>
                                      <p:cBhvr>
                                        <p:cTn id="20" dur="1" fill="hold">
                                          <p:stCondLst>
                                            <p:cond delay="0"/>
                                          </p:stCondLst>
                                        </p:cTn>
                                        <p:tgtEl>
                                          <p:spTgt spid="98312">
                                            <p:txEl>
                                              <p:pRg st="3" end="3"/>
                                            </p:txEl>
                                          </p:spTgt>
                                        </p:tgtEl>
                                        <p:attrNameLst>
                                          <p:attrName>style.visibility</p:attrName>
                                        </p:attrNameLst>
                                      </p:cBhvr>
                                      <p:to>
                                        <p:strVal val="visible"/>
                                      </p:to>
                                    </p:set>
                                    <p:anim calcmode="lin" valueType="num">
                                      <p:cBhvr additive="base">
                                        <p:cTn id="21" dur="500" fill="hold"/>
                                        <p:tgtEl>
                                          <p:spTgt spid="9831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983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accel="50000" fill="hold" grpId="0" nodeType="clickEffect">
                                  <p:stCondLst>
                                    <p:cond delay="0"/>
                                  </p:stCondLst>
                                  <p:childTnLst>
                                    <p:set>
                                      <p:cBhvr>
                                        <p:cTn id="26" dur="1" fill="hold">
                                          <p:stCondLst>
                                            <p:cond delay="0"/>
                                          </p:stCondLst>
                                        </p:cTn>
                                        <p:tgtEl>
                                          <p:spTgt spid="98312">
                                            <p:txEl>
                                              <p:pRg st="4" end="4"/>
                                            </p:txEl>
                                          </p:spTgt>
                                        </p:tgtEl>
                                        <p:attrNameLst>
                                          <p:attrName>style.visibility</p:attrName>
                                        </p:attrNameLst>
                                      </p:cBhvr>
                                      <p:to>
                                        <p:strVal val="visible"/>
                                      </p:to>
                                    </p:set>
                                    <p:anim calcmode="lin" valueType="num">
                                      <p:cBhvr additive="base">
                                        <p:cTn id="27" dur="500" fill="hold"/>
                                        <p:tgtEl>
                                          <p:spTgt spid="98312">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8312">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accel="50000" fill="hold" grpId="0" nodeType="withEffect">
                                  <p:stCondLst>
                                    <p:cond delay="0"/>
                                  </p:stCondLst>
                                  <p:childTnLst>
                                    <p:set>
                                      <p:cBhvr>
                                        <p:cTn id="30" dur="1" fill="hold">
                                          <p:stCondLst>
                                            <p:cond delay="0"/>
                                          </p:stCondLst>
                                        </p:cTn>
                                        <p:tgtEl>
                                          <p:spTgt spid="98312">
                                            <p:txEl>
                                              <p:pRg st="5" end="5"/>
                                            </p:txEl>
                                          </p:spTgt>
                                        </p:tgtEl>
                                        <p:attrNameLst>
                                          <p:attrName>style.visibility</p:attrName>
                                        </p:attrNameLst>
                                      </p:cBhvr>
                                      <p:to>
                                        <p:strVal val="visible"/>
                                      </p:to>
                                    </p:set>
                                    <p:anim calcmode="lin" valueType="num">
                                      <p:cBhvr additive="base">
                                        <p:cTn id="31" dur="500" fill="hold"/>
                                        <p:tgtEl>
                                          <p:spTgt spid="9831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83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7171" name="Rectangle 9"/>
          <p:cNvSpPr>
            <a:spLocks noChangeArrowheads="1"/>
          </p:cNvSpPr>
          <p:nvPr/>
        </p:nvSpPr>
        <p:spPr bwMode="auto">
          <a:xfrm>
            <a:off x="0" y="-217715"/>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7172"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8"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7176"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8988"/>
            <a:ext cx="23336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6"/>
          <p:cNvSpPr>
            <a:spLocks noGrp="1" noChangeArrowheads="1"/>
          </p:cNvSpPr>
          <p:nvPr>
            <p:ph type="title"/>
          </p:nvPr>
        </p:nvSpPr>
        <p:spPr>
          <a:xfrm>
            <a:off x="381000" y="0"/>
            <a:ext cx="7772400" cy="1243013"/>
          </a:xfrm>
        </p:spPr>
        <p:txBody>
          <a:bodyPr/>
          <a:lstStyle/>
          <a:p>
            <a:pPr eaLnBrk="1" hangingPunct="1"/>
            <a:r>
              <a:rPr lang="en-US" altLang="en-US" sz="4000" i="1" dirty="0">
                <a:solidFill>
                  <a:schemeClr val="bg1"/>
                </a:solidFill>
              </a:rPr>
              <a:t>Why</a:t>
            </a:r>
            <a:r>
              <a:rPr lang="en-US" altLang="en-US" sz="4000" b="1" dirty="0">
                <a:solidFill>
                  <a:schemeClr val="bg1"/>
                </a:solidFill>
              </a:rPr>
              <a:t> </a:t>
            </a:r>
            <a:r>
              <a:rPr lang="en-US" altLang="en-US" sz="4600" b="1" dirty="0">
                <a:solidFill>
                  <a:srgbClr val="4D4A86"/>
                </a:solidFill>
              </a:rPr>
              <a:t>Sun Life Financial</a:t>
            </a:r>
            <a:r>
              <a:rPr lang="en-US" altLang="en-US" sz="4000" b="1" dirty="0">
                <a:solidFill>
                  <a:schemeClr val="bg1"/>
                </a:solidFill>
              </a:rPr>
              <a:t>?</a:t>
            </a:r>
          </a:p>
        </p:txBody>
      </p:sp>
      <p:sp>
        <p:nvSpPr>
          <p:cNvPr id="100359" name="Rectangle 7"/>
          <p:cNvSpPr>
            <a:spLocks noGrp="1" noChangeArrowheads="1"/>
          </p:cNvSpPr>
          <p:nvPr>
            <p:ph type="body" idx="1"/>
          </p:nvPr>
        </p:nvSpPr>
        <p:spPr>
          <a:xfrm>
            <a:off x="1143000" y="1752600"/>
            <a:ext cx="7772400" cy="3886200"/>
          </a:xfrm>
        </p:spPr>
        <p:txBody>
          <a:bodyPr/>
          <a:lstStyle/>
          <a:p>
            <a:pPr eaLnBrk="1" hangingPunct="1">
              <a:buClr>
                <a:srgbClr val="720829"/>
              </a:buClr>
              <a:buFont typeface="Times" pitchFamily="18" charset="0"/>
              <a:buNone/>
            </a:pPr>
            <a:endParaRPr lang="en-US" altLang="en-US" sz="1700" dirty="0"/>
          </a:p>
          <a:p>
            <a:pPr eaLnBrk="1" hangingPunct="1">
              <a:buClr>
                <a:schemeClr val="accent2"/>
              </a:buClr>
            </a:pPr>
            <a:r>
              <a:rPr lang="en-US" altLang="en-US" sz="2100" dirty="0"/>
              <a:t>1</a:t>
            </a:r>
            <a:r>
              <a:rPr lang="en-US" altLang="en-US" sz="2100" baseline="30000" dirty="0"/>
              <a:t>st</a:t>
            </a:r>
            <a:r>
              <a:rPr lang="en-US" altLang="en-US" sz="2100" dirty="0"/>
              <a:t> in group retirement services </a:t>
            </a:r>
          </a:p>
          <a:p>
            <a:pPr eaLnBrk="1" hangingPunct="1">
              <a:buClr>
                <a:schemeClr val="accent2"/>
              </a:buClr>
            </a:pPr>
            <a:r>
              <a:rPr lang="en-US" altLang="en-US" sz="2100" dirty="0"/>
              <a:t>Organizational </a:t>
            </a:r>
            <a:r>
              <a:rPr lang="en-US" altLang="en-US" sz="2100" b="1" dirty="0"/>
              <a:t>principles</a:t>
            </a:r>
            <a:r>
              <a:rPr lang="en-US" altLang="en-US" sz="2100" dirty="0"/>
              <a:t> driving our business:</a:t>
            </a:r>
          </a:p>
          <a:p>
            <a:pPr lvl="1" eaLnBrk="1" hangingPunct="1">
              <a:buClr>
                <a:schemeClr val="accent2"/>
              </a:buClr>
              <a:buFont typeface="Wingdings" pitchFamily="2" charset="2"/>
              <a:buChar char="Ø"/>
            </a:pPr>
            <a:r>
              <a:rPr lang="en-US" altLang="en-US" sz="2100" dirty="0"/>
              <a:t>People</a:t>
            </a:r>
          </a:p>
          <a:p>
            <a:pPr lvl="1" eaLnBrk="1" hangingPunct="1">
              <a:buClr>
                <a:schemeClr val="accent2"/>
              </a:buClr>
              <a:buFont typeface="Wingdings" pitchFamily="2" charset="2"/>
              <a:buChar char="Ø"/>
            </a:pPr>
            <a:r>
              <a:rPr lang="en-US" altLang="en-US" sz="2100" dirty="0"/>
              <a:t>Partnership</a:t>
            </a:r>
          </a:p>
          <a:p>
            <a:pPr lvl="1" eaLnBrk="1" hangingPunct="1">
              <a:buClr>
                <a:schemeClr val="accent2"/>
              </a:buClr>
              <a:buFont typeface="Wingdings" pitchFamily="2" charset="2"/>
              <a:buChar char="Ø"/>
            </a:pPr>
            <a:r>
              <a:rPr lang="en-US" altLang="en-US" sz="2100" dirty="0"/>
              <a:t>Passion</a:t>
            </a:r>
          </a:p>
          <a:p>
            <a:pPr lvl="1" eaLnBrk="1" hangingPunct="1">
              <a:buClr>
                <a:schemeClr val="accent2"/>
              </a:buClr>
              <a:buFont typeface="Wingdings" pitchFamily="2" charset="2"/>
              <a:buChar char="Ø"/>
            </a:pPr>
            <a:r>
              <a:rPr lang="en-US" altLang="en-US" sz="2100" dirty="0"/>
              <a:t>Performance</a:t>
            </a:r>
          </a:p>
          <a:p>
            <a:pPr eaLnBrk="1" hangingPunct="1">
              <a:buClr>
                <a:srgbClr val="720829"/>
              </a:buClr>
            </a:pPr>
            <a:endParaRPr lang="en-US" altLang="en-US"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0359">
                                            <p:txEl>
                                              <p:pRg st="1" end="1"/>
                                            </p:txEl>
                                          </p:spTgt>
                                        </p:tgtEl>
                                        <p:attrNameLst>
                                          <p:attrName>style.visibility</p:attrName>
                                        </p:attrNameLst>
                                      </p:cBhvr>
                                      <p:to>
                                        <p:strVal val="visible"/>
                                      </p:to>
                                    </p:set>
                                    <p:anim calcmode="lin" valueType="num">
                                      <p:cBhvr additive="base">
                                        <p:cTn id="7" dur="500" fill="hold"/>
                                        <p:tgtEl>
                                          <p:spTgt spid="10035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03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0359">
                                            <p:txEl>
                                              <p:pRg st="2" end="2"/>
                                            </p:txEl>
                                          </p:spTgt>
                                        </p:tgtEl>
                                        <p:attrNameLst>
                                          <p:attrName>style.visibility</p:attrName>
                                        </p:attrNameLst>
                                      </p:cBhvr>
                                      <p:to>
                                        <p:strVal val="visible"/>
                                      </p:to>
                                    </p:set>
                                    <p:anim calcmode="lin" valueType="num">
                                      <p:cBhvr additive="base">
                                        <p:cTn id="13" dur="500" fill="hold"/>
                                        <p:tgtEl>
                                          <p:spTgt spid="10035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035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0359">
                                            <p:txEl>
                                              <p:pRg st="3" end="3"/>
                                            </p:txEl>
                                          </p:spTgt>
                                        </p:tgtEl>
                                        <p:attrNameLst>
                                          <p:attrName>style.visibility</p:attrName>
                                        </p:attrNameLst>
                                      </p:cBhvr>
                                      <p:to>
                                        <p:strVal val="visible"/>
                                      </p:to>
                                    </p:set>
                                    <p:anim calcmode="lin" valueType="num">
                                      <p:cBhvr additive="base">
                                        <p:cTn id="17" dur="500" fill="hold"/>
                                        <p:tgtEl>
                                          <p:spTgt spid="10035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359">
                                            <p:txEl>
                                              <p:pRg st="4" end="4"/>
                                            </p:txEl>
                                          </p:spTgt>
                                        </p:tgtEl>
                                        <p:attrNameLst>
                                          <p:attrName>style.visibility</p:attrName>
                                        </p:attrNameLst>
                                      </p:cBhvr>
                                      <p:to>
                                        <p:strVal val="visible"/>
                                      </p:to>
                                    </p:set>
                                    <p:anim calcmode="lin" valueType="num">
                                      <p:cBhvr additive="base">
                                        <p:cTn id="23" dur="500" fill="hold"/>
                                        <p:tgtEl>
                                          <p:spTgt spid="1003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59">
                                            <p:txEl>
                                              <p:pRg st="5" end="5"/>
                                            </p:txEl>
                                          </p:spTgt>
                                        </p:tgtEl>
                                        <p:attrNameLst>
                                          <p:attrName>style.visibility</p:attrName>
                                        </p:attrNameLst>
                                      </p:cBhvr>
                                      <p:to>
                                        <p:strVal val="visible"/>
                                      </p:to>
                                    </p:set>
                                    <p:anim calcmode="lin" valueType="num">
                                      <p:cBhvr additive="base">
                                        <p:cTn id="29" dur="500" fill="hold"/>
                                        <p:tgtEl>
                                          <p:spTgt spid="1003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3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0359">
                                            <p:txEl>
                                              <p:pRg st="6" end="6"/>
                                            </p:txEl>
                                          </p:spTgt>
                                        </p:tgtEl>
                                        <p:attrNameLst>
                                          <p:attrName>style.visibility</p:attrName>
                                        </p:attrNameLst>
                                      </p:cBhvr>
                                      <p:to>
                                        <p:strVal val="visible"/>
                                      </p:to>
                                    </p:set>
                                    <p:anim calcmode="lin" valueType="num">
                                      <p:cBhvr additive="base">
                                        <p:cTn id="35" dur="500" fill="hold"/>
                                        <p:tgtEl>
                                          <p:spTgt spid="1003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9219" name="Rectangle 4"/>
          <p:cNvSpPr>
            <a:spLocks noChangeArrowheads="1"/>
          </p:cNvSpPr>
          <p:nvPr/>
        </p:nvSpPr>
        <p:spPr bwMode="black">
          <a:xfrm>
            <a:off x="0" y="2133600"/>
            <a:ext cx="9144000" cy="2667000"/>
          </a:xfrm>
          <a:prstGeom prst="rect">
            <a:avLst/>
          </a:prstGeom>
          <a:gradFill flip="none" rotWithShape="1">
            <a:gsLst>
              <a:gs pos="0">
                <a:srgbClr val="89779E"/>
              </a:gs>
              <a:gs pos="100000">
                <a:schemeClr val="accent6">
                  <a:lumMod val="75000"/>
                </a:schemeClr>
              </a:gs>
              <a:gs pos="100000">
                <a:srgbClr val="4D4A86">
                  <a:alpha val="79999"/>
                </a:srgbClr>
              </a:gs>
            </a:gsLst>
            <a:path path="circle">
              <a:fillToRect l="50000" t="50000" r="50000" b="50000"/>
            </a:path>
            <a:tileRect/>
          </a:gradFill>
          <a:ln w="0">
            <a:noFill/>
            <a:miter lim="800000"/>
            <a:headEnd/>
            <a:tailEnd/>
          </a:ln>
        </p:spPr>
        <p:txBody>
          <a:bodyPr wrap="none" anchor="ctr"/>
          <a:lstStyle/>
          <a:p>
            <a:pPr algn="ctr">
              <a:defRPr/>
            </a:pPr>
            <a:endParaRPr lang="en-US">
              <a:solidFill>
                <a:srgbClr val="720829"/>
              </a:solidFill>
              <a:ea typeface="ＭＳ Ｐゴシック" pitchFamily="1" charset="-128"/>
            </a:endParaRPr>
          </a:p>
        </p:txBody>
      </p:sp>
      <p:sp>
        <p:nvSpPr>
          <p:cNvPr id="8198" name="Rectangle 5"/>
          <p:cNvSpPr>
            <a:spLocks noChangeArrowheads="1"/>
          </p:cNvSpPr>
          <p:nvPr/>
        </p:nvSpPr>
        <p:spPr bwMode="auto">
          <a:xfrm>
            <a:off x="0" y="1828800"/>
            <a:ext cx="9144000" cy="381000"/>
          </a:xfrm>
          <a:prstGeom prst="rect">
            <a:avLst/>
          </a:prstGeom>
          <a:gradFill rotWithShape="1">
            <a:gsLst>
              <a:gs pos="0">
                <a:srgbClr val="FEBE1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8199" name="Rectangle 6"/>
          <p:cNvSpPr>
            <a:spLocks noChangeArrowheads="1"/>
          </p:cNvSpPr>
          <p:nvPr/>
        </p:nvSpPr>
        <p:spPr bwMode="auto">
          <a:xfrm>
            <a:off x="0" y="4724400"/>
            <a:ext cx="9144000" cy="381000"/>
          </a:xfrm>
          <a:prstGeom prst="rect">
            <a:avLst/>
          </a:prstGeom>
          <a:gradFill rotWithShape="1">
            <a:gsLst>
              <a:gs pos="0">
                <a:srgbClr val="FFE8AC"/>
              </a:gs>
              <a:gs pos="100000">
                <a:srgbClr val="FEBE1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94215" name="Rectangle 7"/>
          <p:cNvSpPr>
            <a:spLocks noChangeArrowheads="1"/>
          </p:cNvSpPr>
          <p:nvPr/>
        </p:nvSpPr>
        <p:spPr bwMode="auto">
          <a:xfrm>
            <a:off x="0" y="2667000"/>
            <a:ext cx="609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lgn="ctr" eaLnBrk="1" hangingPunct="1">
              <a:buFont typeface="Times" pitchFamily="18" charset="0"/>
              <a:buNone/>
            </a:pPr>
            <a:r>
              <a:rPr lang="en-US" altLang="en-US" sz="4400" dirty="0">
                <a:solidFill>
                  <a:schemeClr val="bg1"/>
                </a:solidFill>
                <a:latin typeface="+mj-lt"/>
              </a:rPr>
              <a:t>Experience means understanding</a:t>
            </a:r>
          </a:p>
        </p:txBody>
      </p:sp>
      <p:grpSp>
        <p:nvGrpSpPr>
          <p:cNvPr id="8201" name="Group 8"/>
          <p:cNvGrpSpPr>
            <a:grpSpLocks/>
          </p:cNvGrpSpPr>
          <p:nvPr/>
        </p:nvGrpSpPr>
        <p:grpSpPr bwMode="auto">
          <a:xfrm>
            <a:off x="6019800" y="2362200"/>
            <a:ext cx="2193925" cy="2257425"/>
            <a:chOff x="3792" y="1488"/>
            <a:chExt cx="1382" cy="1422"/>
          </a:xfrm>
        </p:grpSpPr>
        <p:pic>
          <p:nvPicPr>
            <p:cNvPr id="8204" name="Picture 9" descr="skyw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1488"/>
              <a:ext cx="1376" cy="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Rectangle 10"/>
            <p:cNvSpPr>
              <a:spLocks noChangeArrowheads="1"/>
            </p:cNvSpPr>
            <p:nvPr/>
          </p:nvSpPr>
          <p:spPr bwMode="auto">
            <a:xfrm>
              <a:off x="3792" y="1488"/>
              <a:ext cx="1382" cy="14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grpSp>
      <p:sp>
        <p:nvSpPr>
          <p:cNvPr id="8202" name="Rectangle 6"/>
          <p:cNvSpPr>
            <a:spLocks noChangeArrowheads="1"/>
          </p:cNvSpPr>
          <p:nvPr/>
        </p:nvSpPr>
        <p:spPr bwMode="auto">
          <a:xfrm>
            <a:off x="0" y="18288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8203" name="Rectangle 6"/>
          <p:cNvSpPr>
            <a:spLocks noChangeArrowheads="1"/>
          </p:cNvSpPr>
          <p:nvPr/>
        </p:nvSpPr>
        <p:spPr bwMode="auto">
          <a:xfrm rot="10800000">
            <a:off x="0" y="4724400"/>
            <a:ext cx="9144000" cy="381000"/>
          </a:xfrm>
          <a:prstGeom prst="rect">
            <a:avLst/>
          </a:prstGeom>
          <a:gradFill rotWithShape="1">
            <a:gsLst>
              <a:gs pos="0">
                <a:srgbClr val="F0C040"/>
              </a:gs>
              <a:gs pos="100000">
                <a:srgbClr val="FFEAB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additive="base">
                                        <p:cTn id="7" dur="500" fill="hold"/>
                                        <p:tgtEl>
                                          <p:spTgt spid="94215"/>
                                        </p:tgtEl>
                                        <p:attrNameLst>
                                          <p:attrName>ppt_x</p:attrName>
                                        </p:attrNameLst>
                                      </p:cBhvr>
                                      <p:tavLst>
                                        <p:tav tm="0">
                                          <p:val>
                                            <p:strVal val="0-#ppt_w/2"/>
                                          </p:val>
                                        </p:tav>
                                        <p:tav tm="100000">
                                          <p:val>
                                            <p:strVal val="#ppt_x"/>
                                          </p:val>
                                        </p:tav>
                                      </p:tavLst>
                                    </p:anim>
                                    <p:anim calcmode="lin" valueType="num">
                                      <p:cBhvr additive="base">
                                        <p:cTn id="8"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990600" y="1524000"/>
            <a:ext cx="81534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9219"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9220" name="Rectangle 10"/>
          <p:cNvSpPr>
            <a:spLocks noChangeArrowheads="1"/>
          </p:cNvSpPr>
          <p:nvPr/>
        </p:nvSpPr>
        <p:spPr bwMode="auto">
          <a:xfrm>
            <a:off x="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4"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9224"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Grp="1" noChangeArrowheads="1"/>
          </p:cNvSpPr>
          <p:nvPr>
            <p:ph type="title"/>
          </p:nvPr>
        </p:nvSpPr>
        <p:spPr>
          <a:xfrm>
            <a:off x="381000" y="0"/>
            <a:ext cx="7772400" cy="1243013"/>
          </a:xfrm>
        </p:spPr>
        <p:txBody>
          <a:bodyPr/>
          <a:lstStyle/>
          <a:p>
            <a:pPr eaLnBrk="1" hangingPunct="1"/>
            <a:r>
              <a:rPr lang="en-US" altLang="en-US" sz="4000" i="1" dirty="0">
                <a:solidFill>
                  <a:schemeClr val="bg1"/>
                </a:solidFill>
              </a:rPr>
              <a:t>Why</a:t>
            </a:r>
            <a:r>
              <a:rPr lang="en-US" altLang="en-US" sz="4000" dirty="0">
                <a:solidFill>
                  <a:schemeClr val="bg1"/>
                </a:solidFill>
              </a:rPr>
              <a:t> </a:t>
            </a:r>
            <a:r>
              <a:rPr lang="en-US" altLang="en-US" sz="4600" b="1" dirty="0">
                <a:solidFill>
                  <a:srgbClr val="4D4A86"/>
                </a:solidFill>
              </a:rPr>
              <a:t>my savings</a:t>
            </a:r>
            <a:r>
              <a:rPr lang="en-US" altLang="en-US" sz="4000" dirty="0">
                <a:solidFill>
                  <a:schemeClr val="bg1"/>
                </a:solidFill>
              </a:rPr>
              <a:t>?</a:t>
            </a:r>
          </a:p>
        </p:txBody>
      </p:sp>
      <p:sp>
        <p:nvSpPr>
          <p:cNvPr id="102408" name="Rectangle 8"/>
          <p:cNvSpPr>
            <a:spLocks noGrp="1" noChangeArrowheads="1"/>
          </p:cNvSpPr>
          <p:nvPr>
            <p:ph type="body" idx="1"/>
          </p:nvPr>
        </p:nvSpPr>
        <p:spPr>
          <a:xfrm>
            <a:off x="1143000" y="2286000"/>
            <a:ext cx="7772400" cy="3657600"/>
          </a:xfrm>
          <a:noFill/>
        </p:spPr>
        <p:txBody>
          <a:bodyPr/>
          <a:lstStyle/>
          <a:p>
            <a:pPr eaLnBrk="1" hangingPunct="1">
              <a:buClr>
                <a:schemeClr val="accent2"/>
              </a:buClr>
            </a:pPr>
            <a:r>
              <a:rPr lang="en-US" altLang="en-US" sz="2100" dirty="0"/>
              <a:t>No-cost, no-hassle administration – designed specifically for small businesses</a:t>
            </a:r>
          </a:p>
          <a:p>
            <a:pPr eaLnBrk="1" hangingPunct="1">
              <a:buClr>
                <a:schemeClr val="accent2"/>
              </a:buClr>
            </a:pPr>
            <a:r>
              <a:rPr lang="en-US" altLang="en-US" sz="2100" dirty="0"/>
              <a:t>Allows saving for any goal – with both RRSP and TFSA </a:t>
            </a:r>
          </a:p>
          <a:p>
            <a:pPr eaLnBrk="1" hangingPunct="1">
              <a:buClr>
                <a:schemeClr val="accent2"/>
              </a:buClr>
            </a:pPr>
            <a:r>
              <a:rPr lang="en-US" altLang="en-US" sz="2100" dirty="0"/>
              <a:t>Exceptional range of pre-selected investment options</a:t>
            </a:r>
          </a:p>
          <a:p>
            <a:pPr eaLnBrk="1" hangingPunct="1">
              <a:buClr>
                <a:schemeClr val="accent2"/>
              </a:buClr>
            </a:pPr>
            <a:r>
              <a:rPr lang="en-US" altLang="en-US" sz="2100" dirty="0"/>
              <a:t>Often lower than comparable retail fund management fees</a:t>
            </a:r>
          </a:p>
          <a:p>
            <a:pPr eaLnBrk="1" hangingPunct="1">
              <a:buClr>
                <a:schemeClr val="accent2"/>
              </a:buClr>
            </a:pPr>
            <a:r>
              <a:rPr lang="en-US" altLang="en-US" sz="2100" dirty="0"/>
              <a:t>One on one plan advisor support</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fill="hold" grpId="0" nodeType="withEffect">
                                  <p:stCondLst>
                                    <p:cond delay="0"/>
                                  </p:stCondLst>
                                  <p:childTnLst>
                                    <p:set>
                                      <p:cBhvr>
                                        <p:cTn id="6" dur="1" fill="hold">
                                          <p:stCondLst>
                                            <p:cond delay="0"/>
                                          </p:stCondLst>
                                        </p:cTn>
                                        <p:tgtEl>
                                          <p:spTgt spid="102408">
                                            <p:txEl>
                                              <p:pRg st="0" end="0"/>
                                            </p:txEl>
                                          </p:spTgt>
                                        </p:tgtEl>
                                        <p:attrNameLst>
                                          <p:attrName>style.visibility</p:attrName>
                                        </p:attrNameLst>
                                      </p:cBhvr>
                                      <p:to>
                                        <p:strVal val="visible"/>
                                      </p:to>
                                    </p:set>
                                    <p:anim calcmode="lin" valueType="num">
                                      <p:cBhvr additive="base">
                                        <p:cTn id="7" dur="500" fill="hold"/>
                                        <p:tgtEl>
                                          <p:spTgt spid="10240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accel="50000" fill="hold" grpId="0" nodeType="clickEffect">
                                  <p:stCondLst>
                                    <p:cond delay="0"/>
                                  </p:stCondLst>
                                  <p:childTnLst>
                                    <p:set>
                                      <p:cBhvr>
                                        <p:cTn id="12" dur="1" fill="hold">
                                          <p:stCondLst>
                                            <p:cond delay="0"/>
                                          </p:stCondLst>
                                        </p:cTn>
                                        <p:tgtEl>
                                          <p:spTgt spid="102408">
                                            <p:txEl>
                                              <p:pRg st="1" end="1"/>
                                            </p:txEl>
                                          </p:spTgt>
                                        </p:tgtEl>
                                        <p:attrNameLst>
                                          <p:attrName>style.visibility</p:attrName>
                                        </p:attrNameLst>
                                      </p:cBhvr>
                                      <p:to>
                                        <p:strVal val="visible"/>
                                      </p:to>
                                    </p:set>
                                    <p:anim calcmode="lin" valueType="num">
                                      <p:cBhvr additive="base">
                                        <p:cTn id="13" dur="500" fill="hold"/>
                                        <p:tgtEl>
                                          <p:spTgt spid="10240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fill="hold" grpId="0" nodeType="clickEffect">
                                  <p:stCondLst>
                                    <p:cond delay="0"/>
                                  </p:stCondLst>
                                  <p:childTnLst>
                                    <p:set>
                                      <p:cBhvr>
                                        <p:cTn id="18" dur="1" fill="hold">
                                          <p:stCondLst>
                                            <p:cond delay="0"/>
                                          </p:stCondLst>
                                        </p:cTn>
                                        <p:tgtEl>
                                          <p:spTgt spid="102408">
                                            <p:txEl>
                                              <p:pRg st="2" end="2"/>
                                            </p:txEl>
                                          </p:spTgt>
                                        </p:tgtEl>
                                        <p:attrNameLst>
                                          <p:attrName>style.visibility</p:attrName>
                                        </p:attrNameLst>
                                      </p:cBhvr>
                                      <p:to>
                                        <p:strVal val="visible"/>
                                      </p:to>
                                    </p:set>
                                    <p:anim calcmode="lin" valueType="num">
                                      <p:cBhvr additive="base">
                                        <p:cTn id="19" dur="500" fill="hold"/>
                                        <p:tgtEl>
                                          <p:spTgt spid="10240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accel="50000" fill="hold" grpId="0" nodeType="clickEffect">
                                  <p:stCondLst>
                                    <p:cond delay="0"/>
                                  </p:stCondLst>
                                  <p:childTnLst>
                                    <p:set>
                                      <p:cBhvr>
                                        <p:cTn id="24" dur="1" fill="hold">
                                          <p:stCondLst>
                                            <p:cond delay="0"/>
                                          </p:stCondLst>
                                        </p:cTn>
                                        <p:tgtEl>
                                          <p:spTgt spid="102408">
                                            <p:txEl>
                                              <p:pRg st="3" end="3"/>
                                            </p:txEl>
                                          </p:spTgt>
                                        </p:tgtEl>
                                        <p:attrNameLst>
                                          <p:attrName>style.visibility</p:attrName>
                                        </p:attrNameLst>
                                      </p:cBhvr>
                                      <p:to>
                                        <p:strVal val="visible"/>
                                      </p:to>
                                    </p:set>
                                    <p:anim calcmode="lin" valueType="num">
                                      <p:cBhvr additive="base">
                                        <p:cTn id="25" dur="500" fill="hold"/>
                                        <p:tgtEl>
                                          <p:spTgt spid="10240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accel="50000" fill="hold" grpId="0" nodeType="clickEffect">
                                  <p:stCondLst>
                                    <p:cond delay="0"/>
                                  </p:stCondLst>
                                  <p:childTnLst>
                                    <p:set>
                                      <p:cBhvr>
                                        <p:cTn id="30" dur="1" fill="hold">
                                          <p:stCondLst>
                                            <p:cond delay="0"/>
                                          </p:stCondLst>
                                        </p:cTn>
                                        <p:tgtEl>
                                          <p:spTgt spid="102408">
                                            <p:txEl>
                                              <p:pRg st="4" end="4"/>
                                            </p:txEl>
                                          </p:spTgt>
                                        </p:tgtEl>
                                        <p:attrNameLst>
                                          <p:attrName>style.visibility</p:attrName>
                                        </p:attrNameLst>
                                      </p:cBhvr>
                                      <p:to>
                                        <p:strVal val="visible"/>
                                      </p:to>
                                    </p:set>
                                    <p:anim calcmode="lin" valueType="num">
                                      <p:cBhvr additive="base">
                                        <p:cTn id="31" dur="500" fill="hold"/>
                                        <p:tgtEl>
                                          <p:spTgt spid="10240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4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43"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37"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0247" name="Picture 3"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6"/>
          <p:cNvSpPr>
            <a:spLocks noGrp="1" noChangeArrowheads="1"/>
          </p:cNvSpPr>
          <p:nvPr>
            <p:ph type="title"/>
          </p:nvPr>
        </p:nvSpPr>
        <p:spPr/>
        <p:txBody>
          <a:bodyPr/>
          <a:lstStyle/>
          <a:p>
            <a:pPr eaLnBrk="1" hangingPunct="1"/>
            <a:r>
              <a:rPr lang="en-US" altLang="en-US" sz="4400" b="1" dirty="0">
                <a:solidFill>
                  <a:srgbClr val="4D4A86"/>
                </a:solidFill>
              </a:rPr>
              <a:t>Products</a:t>
            </a:r>
            <a:r>
              <a:rPr lang="en-US" altLang="en-US" sz="4000" dirty="0">
                <a:solidFill>
                  <a:schemeClr val="bg1"/>
                </a:solidFill>
              </a:rPr>
              <a:t> and </a:t>
            </a:r>
            <a:r>
              <a:rPr lang="en-US" altLang="en-US" sz="4400" b="1" dirty="0">
                <a:solidFill>
                  <a:srgbClr val="4D4A86"/>
                </a:solidFill>
              </a:rPr>
              <a:t>minimums</a:t>
            </a:r>
            <a:r>
              <a:rPr lang="en-US" altLang="en-US" sz="4000" dirty="0">
                <a:solidFill>
                  <a:schemeClr val="bg1"/>
                </a:solidFill>
              </a:rPr>
              <a:t>?</a:t>
            </a:r>
          </a:p>
        </p:txBody>
      </p:sp>
      <p:grpSp>
        <p:nvGrpSpPr>
          <p:cNvPr id="2" name="Group 8"/>
          <p:cNvGrpSpPr>
            <a:grpSpLocks/>
          </p:cNvGrpSpPr>
          <p:nvPr/>
        </p:nvGrpSpPr>
        <p:grpSpPr bwMode="auto">
          <a:xfrm>
            <a:off x="1600200" y="1981200"/>
            <a:ext cx="5181600" cy="2133600"/>
            <a:chOff x="1008" y="1248"/>
            <a:chExt cx="3264" cy="1344"/>
          </a:xfrm>
        </p:grpSpPr>
        <p:sp>
          <p:nvSpPr>
            <p:cNvPr id="10261" name="AutoShape 9"/>
            <p:cNvSpPr>
              <a:spLocks noChangeArrowheads="1"/>
            </p:cNvSpPr>
            <p:nvPr/>
          </p:nvSpPr>
          <p:spPr bwMode="auto">
            <a:xfrm>
              <a:off x="1008" y="1680"/>
              <a:ext cx="1440"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62" name="Text Box 10"/>
            <p:cNvSpPr txBox="1">
              <a:spLocks noChangeArrowheads="1"/>
            </p:cNvSpPr>
            <p:nvPr/>
          </p:nvSpPr>
          <p:spPr bwMode="auto">
            <a:xfrm>
              <a:off x="1056" y="1728"/>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800" b="1"/>
                <a:t> Products offered</a:t>
              </a:r>
            </a:p>
          </p:txBody>
        </p:sp>
        <p:sp>
          <p:nvSpPr>
            <p:cNvPr id="10263" name="Line 11"/>
            <p:cNvSpPr>
              <a:spLocks noChangeShapeType="1"/>
            </p:cNvSpPr>
            <p:nvPr/>
          </p:nvSpPr>
          <p:spPr bwMode="auto">
            <a:xfrm>
              <a:off x="2448" y="1824"/>
              <a:ext cx="1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264" name="Freeform 12"/>
            <p:cNvSpPr>
              <a:spLocks/>
            </p:cNvSpPr>
            <p:nvPr/>
          </p:nvSpPr>
          <p:spPr bwMode="auto">
            <a:xfrm>
              <a:off x="2592" y="1440"/>
              <a:ext cx="1" cy="928"/>
            </a:xfrm>
            <a:custGeom>
              <a:avLst/>
              <a:gdLst>
                <a:gd name="T0" fmla="*/ 0 w 1"/>
                <a:gd name="T1" fmla="*/ 928 h 928"/>
                <a:gd name="T2" fmla="*/ 1 w 1"/>
                <a:gd name="T3" fmla="*/ 0 h 928"/>
                <a:gd name="T4" fmla="*/ 0 60000 65536"/>
                <a:gd name="T5" fmla="*/ 0 60000 65536"/>
                <a:gd name="T6" fmla="*/ 0 w 1"/>
                <a:gd name="T7" fmla="*/ 0 h 928"/>
                <a:gd name="T8" fmla="*/ 1 w 1"/>
                <a:gd name="T9" fmla="*/ 928 h 928"/>
              </a:gdLst>
              <a:ahLst/>
              <a:cxnLst>
                <a:cxn ang="T4">
                  <a:pos x="T0" y="T1"/>
                </a:cxn>
                <a:cxn ang="T5">
                  <a:pos x="T2" y="T3"/>
                </a:cxn>
              </a:cxnLst>
              <a:rect l="T6" t="T7" r="T8" b="T9"/>
              <a:pathLst>
                <a:path w="1" h="928">
                  <a:moveTo>
                    <a:pt x="0" y="928"/>
                  </a:moveTo>
                  <a:lnTo>
                    <a:pt x="1" y="0"/>
                  </a:lnTo>
                </a:path>
              </a:pathLst>
            </a:custGeom>
            <a:noFill/>
            <a:ln w="2857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65" name="AutoShape 13"/>
            <p:cNvSpPr>
              <a:spLocks noChangeArrowheads="1"/>
            </p:cNvSpPr>
            <p:nvPr/>
          </p:nvSpPr>
          <p:spPr bwMode="auto">
            <a:xfrm>
              <a:off x="2784" y="1248"/>
              <a:ext cx="1392" cy="336"/>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66" name="Text Box 14"/>
            <p:cNvSpPr txBox="1">
              <a:spLocks noChangeArrowheads="1"/>
            </p:cNvSpPr>
            <p:nvPr/>
          </p:nvSpPr>
          <p:spPr bwMode="auto">
            <a:xfrm>
              <a:off x="2880" y="1296"/>
              <a:ext cx="13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a:t>    </a:t>
              </a:r>
              <a:r>
                <a:rPr lang="en-US" altLang="en-US" sz="1700" b="1">
                  <a:solidFill>
                    <a:schemeClr val="bg1"/>
                  </a:solidFill>
                </a:rPr>
                <a:t>RRSP/LIRA</a:t>
              </a:r>
            </a:p>
          </p:txBody>
        </p:sp>
        <p:sp>
          <p:nvSpPr>
            <p:cNvPr id="10267" name="AutoShape 15"/>
            <p:cNvSpPr>
              <a:spLocks noChangeArrowheads="1"/>
            </p:cNvSpPr>
            <p:nvPr/>
          </p:nvSpPr>
          <p:spPr bwMode="auto">
            <a:xfrm>
              <a:off x="2784" y="1776"/>
              <a:ext cx="1392" cy="336"/>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68" name="Text Box 16"/>
            <p:cNvSpPr txBox="1">
              <a:spLocks noChangeArrowheads="1"/>
            </p:cNvSpPr>
            <p:nvPr/>
          </p:nvSpPr>
          <p:spPr bwMode="auto">
            <a:xfrm>
              <a:off x="2880" y="1824"/>
              <a:ext cx="13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a:t>  </a:t>
              </a:r>
              <a:r>
                <a:rPr lang="en-US" altLang="en-US" sz="1700" b="1">
                  <a:solidFill>
                    <a:schemeClr val="bg1"/>
                  </a:solidFill>
                </a:rPr>
                <a:t>Spousal RRSP</a:t>
              </a:r>
            </a:p>
          </p:txBody>
        </p:sp>
        <p:sp>
          <p:nvSpPr>
            <p:cNvPr id="10269" name="AutoShape 17"/>
            <p:cNvSpPr>
              <a:spLocks noChangeArrowheads="1"/>
            </p:cNvSpPr>
            <p:nvPr/>
          </p:nvSpPr>
          <p:spPr bwMode="auto">
            <a:xfrm>
              <a:off x="2784" y="2256"/>
              <a:ext cx="1392" cy="336"/>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70" name="Text Box 18"/>
            <p:cNvSpPr txBox="1">
              <a:spLocks noChangeArrowheads="1"/>
            </p:cNvSpPr>
            <p:nvPr/>
          </p:nvSpPr>
          <p:spPr bwMode="auto">
            <a:xfrm>
              <a:off x="2880" y="2304"/>
              <a:ext cx="13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dirty="0"/>
                <a:t>         </a:t>
              </a:r>
              <a:r>
                <a:rPr lang="en-US" altLang="en-US" sz="1700" b="1" dirty="0">
                  <a:solidFill>
                    <a:schemeClr val="bg1"/>
                  </a:solidFill>
                </a:rPr>
                <a:t>TFSA</a:t>
              </a:r>
            </a:p>
          </p:txBody>
        </p:sp>
        <p:sp>
          <p:nvSpPr>
            <p:cNvPr id="10271" name="Freeform 19"/>
            <p:cNvSpPr>
              <a:spLocks/>
            </p:cNvSpPr>
            <p:nvPr/>
          </p:nvSpPr>
          <p:spPr bwMode="auto">
            <a:xfrm>
              <a:off x="2584" y="1432"/>
              <a:ext cx="200" cy="9"/>
            </a:xfrm>
            <a:custGeom>
              <a:avLst/>
              <a:gdLst>
                <a:gd name="T0" fmla="*/ 0 w 200"/>
                <a:gd name="T1" fmla="*/ 0 h 9"/>
                <a:gd name="T2" fmla="*/ 200 w 200"/>
                <a:gd name="T3" fmla="*/ 9 h 9"/>
                <a:gd name="T4" fmla="*/ 0 60000 65536"/>
                <a:gd name="T5" fmla="*/ 0 60000 65536"/>
                <a:gd name="T6" fmla="*/ 0 w 200"/>
                <a:gd name="T7" fmla="*/ 0 h 9"/>
                <a:gd name="T8" fmla="*/ 200 w 200"/>
                <a:gd name="T9" fmla="*/ 9 h 9"/>
              </a:gdLst>
              <a:ahLst/>
              <a:cxnLst>
                <a:cxn ang="T4">
                  <a:pos x="T0" y="T1"/>
                </a:cxn>
                <a:cxn ang="T5">
                  <a:pos x="T2" y="T3"/>
                </a:cxn>
              </a:cxnLst>
              <a:rect l="T6" t="T7" r="T8" b="T9"/>
              <a:pathLst>
                <a:path w="200" h="9">
                  <a:moveTo>
                    <a:pt x="0" y="0"/>
                  </a:moveTo>
                  <a:lnTo>
                    <a:pt x="200" y="9"/>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72" name="Line 20"/>
            <p:cNvSpPr>
              <a:spLocks noChangeShapeType="1"/>
            </p:cNvSpPr>
            <p:nvPr/>
          </p:nvSpPr>
          <p:spPr bwMode="auto">
            <a:xfrm>
              <a:off x="2592" y="1968"/>
              <a:ext cx="19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273" name="Freeform 21"/>
            <p:cNvSpPr>
              <a:spLocks/>
            </p:cNvSpPr>
            <p:nvPr/>
          </p:nvSpPr>
          <p:spPr bwMode="auto">
            <a:xfrm>
              <a:off x="2592" y="2352"/>
              <a:ext cx="192" cy="1"/>
            </a:xfrm>
            <a:custGeom>
              <a:avLst/>
              <a:gdLst>
                <a:gd name="T0" fmla="*/ 0 w 192"/>
                <a:gd name="T1" fmla="*/ 0 h 1"/>
                <a:gd name="T2" fmla="*/ 192 w 192"/>
                <a:gd name="T3" fmla="*/ 0 h 1"/>
                <a:gd name="T4" fmla="*/ 0 60000 65536"/>
                <a:gd name="T5" fmla="*/ 0 60000 65536"/>
                <a:gd name="T6" fmla="*/ 0 w 192"/>
                <a:gd name="T7" fmla="*/ 0 h 1"/>
                <a:gd name="T8" fmla="*/ 192 w 192"/>
                <a:gd name="T9" fmla="*/ 1 h 1"/>
              </a:gdLst>
              <a:ahLst/>
              <a:cxnLst>
                <a:cxn ang="T4">
                  <a:pos x="T0" y="T1"/>
                </a:cxn>
                <a:cxn ang="T5">
                  <a:pos x="T2" y="T3"/>
                </a:cxn>
              </a:cxnLst>
              <a:rect l="T6" t="T7" r="T8" b="T9"/>
              <a:pathLst>
                <a:path w="192" h="1">
                  <a:moveTo>
                    <a:pt x="0" y="0"/>
                  </a:moveTo>
                  <a:lnTo>
                    <a:pt x="192" y="0"/>
                  </a:lnTo>
                </a:path>
              </a:pathLst>
            </a:custGeom>
            <a:noFill/>
            <a:ln w="571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CA"/>
            </a:p>
          </p:txBody>
        </p:sp>
      </p:grpSp>
      <p:grpSp>
        <p:nvGrpSpPr>
          <p:cNvPr id="3" name="Group 22"/>
          <p:cNvGrpSpPr>
            <a:grpSpLocks/>
          </p:cNvGrpSpPr>
          <p:nvPr/>
        </p:nvGrpSpPr>
        <p:grpSpPr bwMode="auto">
          <a:xfrm>
            <a:off x="685800" y="4343400"/>
            <a:ext cx="7872413" cy="1219200"/>
            <a:chOff x="432" y="2736"/>
            <a:chExt cx="4959" cy="768"/>
          </a:xfrm>
        </p:grpSpPr>
        <p:sp>
          <p:nvSpPr>
            <p:cNvPr id="10251" name="AutoShape 23"/>
            <p:cNvSpPr>
              <a:spLocks noChangeArrowheads="1"/>
            </p:cNvSpPr>
            <p:nvPr/>
          </p:nvSpPr>
          <p:spPr bwMode="auto">
            <a:xfrm>
              <a:off x="432" y="2976"/>
              <a:ext cx="1850" cy="336"/>
            </a:xfrm>
            <a:prstGeom prst="flowChartAlternateProcess">
              <a:avLst/>
            </a:prstGeom>
            <a:solidFill>
              <a:srgbClr val="FECD44"/>
            </a:solidFill>
            <a:ln w="19050">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52" name="Text Box 24"/>
            <p:cNvSpPr txBox="1">
              <a:spLocks noChangeArrowheads="1"/>
            </p:cNvSpPr>
            <p:nvPr/>
          </p:nvSpPr>
          <p:spPr bwMode="auto">
            <a:xfrm>
              <a:off x="432" y="3024"/>
              <a:ext cx="1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a:t> </a:t>
              </a:r>
              <a:r>
                <a:rPr lang="en-US" altLang="en-US" sz="1800" b="1"/>
                <a:t>Underwriting minimums</a:t>
              </a:r>
            </a:p>
          </p:txBody>
        </p:sp>
        <p:sp>
          <p:nvSpPr>
            <p:cNvPr id="10253" name="AutoShape 25"/>
            <p:cNvSpPr>
              <a:spLocks noChangeArrowheads="1"/>
            </p:cNvSpPr>
            <p:nvPr/>
          </p:nvSpPr>
          <p:spPr bwMode="auto">
            <a:xfrm>
              <a:off x="2784" y="2736"/>
              <a:ext cx="2496" cy="336"/>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54" name="Text Box 26"/>
            <p:cNvSpPr txBox="1">
              <a:spLocks noChangeArrowheads="1"/>
            </p:cNvSpPr>
            <p:nvPr/>
          </p:nvSpPr>
          <p:spPr bwMode="auto">
            <a:xfrm>
              <a:off x="2832" y="2784"/>
              <a:ext cx="255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a:solidFill>
                    <a:schemeClr val="bg1"/>
                  </a:solidFill>
                </a:rPr>
                <a:t>$10,000 minimum annual cash flow</a:t>
              </a:r>
            </a:p>
          </p:txBody>
        </p:sp>
        <p:sp>
          <p:nvSpPr>
            <p:cNvPr id="10255" name="AutoShape 27"/>
            <p:cNvSpPr>
              <a:spLocks noChangeArrowheads="1"/>
            </p:cNvSpPr>
            <p:nvPr/>
          </p:nvSpPr>
          <p:spPr bwMode="auto">
            <a:xfrm>
              <a:off x="2784" y="3168"/>
              <a:ext cx="1841" cy="336"/>
            </a:xfrm>
            <a:prstGeom prst="flowChartAlternateProcess">
              <a:avLst/>
            </a:prstGeom>
            <a:solidFill>
              <a:srgbClr val="89779E"/>
            </a:solidFill>
            <a:ln w="28575">
              <a:solidFill>
                <a:schemeClr val="tx1"/>
              </a:solidFill>
              <a:miter lim="800000"/>
              <a:headEnd/>
              <a:tailEnd/>
            </a:ln>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0256" name="Text Box 28"/>
            <p:cNvSpPr txBox="1">
              <a:spLocks noChangeArrowheads="1"/>
            </p:cNvSpPr>
            <p:nvPr/>
          </p:nvSpPr>
          <p:spPr bwMode="auto">
            <a:xfrm>
              <a:off x="2911" y="3216"/>
              <a:ext cx="184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Bef>
                  <a:spcPct val="50000"/>
                </a:spcBef>
                <a:spcAft>
                  <a:spcPct val="0"/>
                </a:spcAft>
                <a:buClrTx/>
                <a:buSzTx/>
                <a:buFontTx/>
                <a:buNone/>
              </a:pPr>
              <a:r>
                <a:rPr lang="en-US" altLang="en-US" sz="1700" b="1"/>
                <a:t> </a:t>
              </a:r>
              <a:r>
                <a:rPr lang="en-US" altLang="en-US" sz="1700" b="1">
                  <a:solidFill>
                    <a:schemeClr val="bg1"/>
                  </a:solidFill>
                </a:rPr>
                <a:t>2 members minimum</a:t>
              </a:r>
            </a:p>
          </p:txBody>
        </p:sp>
        <p:sp>
          <p:nvSpPr>
            <p:cNvPr id="10257" name="Freeform 29"/>
            <p:cNvSpPr>
              <a:spLocks/>
            </p:cNvSpPr>
            <p:nvPr/>
          </p:nvSpPr>
          <p:spPr bwMode="auto">
            <a:xfrm>
              <a:off x="2288" y="3120"/>
              <a:ext cx="152" cy="1"/>
            </a:xfrm>
            <a:custGeom>
              <a:avLst/>
              <a:gdLst>
                <a:gd name="T0" fmla="*/ 0 w 152"/>
                <a:gd name="T1" fmla="*/ 0 h 1"/>
                <a:gd name="T2" fmla="*/ 152 w 152"/>
                <a:gd name="T3" fmla="*/ 0 h 1"/>
                <a:gd name="T4" fmla="*/ 0 60000 65536"/>
                <a:gd name="T5" fmla="*/ 0 60000 65536"/>
                <a:gd name="T6" fmla="*/ 0 w 152"/>
                <a:gd name="T7" fmla="*/ 0 h 1"/>
                <a:gd name="T8" fmla="*/ 152 w 152"/>
                <a:gd name="T9" fmla="*/ 1 h 1"/>
              </a:gdLst>
              <a:ahLst/>
              <a:cxnLst>
                <a:cxn ang="T4">
                  <a:pos x="T0" y="T1"/>
                </a:cxn>
                <a:cxn ang="T5">
                  <a:pos x="T2" y="T3"/>
                </a:cxn>
              </a:cxnLst>
              <a:rect l="T6" t="T7" r="T8" b="T9"/>
              <a:pathLst>
                <a:path w="152" h="1">
                  <a:moveTo>
                    <a:pt x="0" y="0"/>
                  </a:moveTo>
                  <a:lnTo>
                    <a:pt x="152" y="0"/>
                  </a:lnTo>
                </a:path>
              </a:pathLst>
            </a:custGeom>
            <a:noFill/>
            <a:ln w="57150">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8" name="Freeform 30"/>
            <p:cNvSpPr>
              <a:spLocks/>
            </p:cNvSpPr>
            <p:nvPr/>
          </p:nvSpPr>
          <p:spPr bwMode="auto">
            <a:xfrm>
              <a:off x="2440" y="2864"/>
              <a:ext cx="8" cy="512"/>
            </a:xfrm>
            <a:custGeom>
              <a:avLst/>
              <a:gdLst>
                <a:gd name="T0" fmla="*/ 0 w 8"/>
                <a:gd name="T1" fmla="*/ 512 h 512"/>
                <a:gd name="T2" fmla="*/ 8 w 8"/>
                <a:gd name="T3" fmla="*/ 0 h 512"/>
                <a:gd name="T4" fmla="*/ 0 60000 65536"/>
                <a:gd name="T5" fmla="*/ 0 60000 65536"/>
                <a:gd name="T6" fmla="*/ 0 w 8"/>
                <a:gd name="T7" fmla="*/ 0 h 512"/>
                <a:gd name="T8" fmla="*/ 8 w 8"/>
                <a:gd name="T9" fmla="*/ 512 h 512"/>
              </a:gdLst>
              <a:ahLst/>
              <a:cxnLst>
                <a:cxn ang="T4">
                  <a:pos x="T0" y="T1"/>
                </a:cxn>
                <a:cxn ang="T5">
                  <a:pos x="T2" y="T3"/>
                </a:cxn>
              </a:cxnLst>
              <a:rect l="T6" t="T7" r="T8" b="T9"/>
              <a:pathLst>
                <a:path w="8" h="512">
                  <a:moveTo>
                    <a:pt x="0" y="512"/>
                  </a:moveTo>
                  <a:lnTo>
                    <a:pt x="8" y="0"/>
                  </a:lnTo>
                </a:path>
              </a:pathLst>
            </a:custGeom>
            <a:noFill/>
            <a:ln w="28575">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259" name="Line 31"/>
            <p:cNvSpPr>
              <a:spLocks noChangeShapeType="1"/>
            </p:cNvSpPr>
            <p:nvPr/>
          </p:nvSpPr>
          <p:spPr bwMode="auto">
            <a:xfrm>
              <a:off x="2448" y="2880"/>
              <a:ext cx="33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260" name="Line 32"/>
            <p:cNvSpPr>
              <a:spLocks noChangeShapeType="1"/>
            </p:cNvSpPr>
            <p:nvPr/>
          </p:nvSpPr>
          <p:spPr bwMode="auto">
            <a:xfrm>
              <a:off x="2448" y="3360"/>
              <a:ext cx="33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1524000"/>
            <a:ext cx="91440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1267" name="Rectangle 9"/>
          <p:cNvSpPr>
            <a:spLocks noChangeArrowheads="1"/>
          </p:cNvSpPr>
          <p:nvPr/>
        </p:nvSpPr>
        <p:spPr bwMode="auto">
          <a:xfrm>
            <a:off x="0" y="0"/>
            <a:ext cx="9144000" cy="1371600"/>
          </a:xfrm>
          <a:prstGeom prst="rect">
            <a:avLst/>
          </a:prstGeom>
          <a:gradFill rotWithShape="1">
            <a:gsLst>
              <a:gs pos="0">
                <a:srgbClr val="F0C040"/>
              </a:gs>
              <a:gs pos="100000">
                <a:srgbClr val="FFE49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1268" name="Rectangle 10"/>
          <p:cNvSpPr>
            <a:spLocks noChangeArrowheads="1"/>
          </p:cNvSpPr>
          <p:nvPr/>
        </p:nvSpPr>
        <p:spPr bwMode="auto">
          <a:xfrm>
            <a:off x="8153400" y="1524000"/>
            <a:ext cx="990600" cy="5334000"/>
          </a:xfrm>
          <a:prstGeom prst="rect">
            <a:avLst/>
          </a:prstGeom>
          <a:gradFill rotWithShape="1">
            <a:gsLst>
              <a:gs pos="0">
                <a:srgbClr val="F0C040"/>
              </a:gs>
              <a:gs pos="100000">
                <a:srgbClr val="FFE8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
        <p:nvSpPr>
          <p:cNvPr id="16" name="Rectangle 11"/>
          <p:cNvSpPr>
            <a:spLocks noChangeArrowheads="1"/>
          </p:cNvSpPr>
          <p:nvPr/>
        </p:nvSpPr>
        <p:spPr bwMode="auto">
          <a:xfrm>
            <a:off x="-18288" y="1371600"/>
            <a:ext cx="9162288" cy="228600"/>
          </a:xfrm>
          <a:prstGeom prst="rect">
            <a:avLst/>
          </a:prstGeom>
          <a:gradFill flip="none" rotWithShape="1">
            <a:gsLst>
              <a:gs pos="0">
                <a:srgbClr val="89779E"/>
              </a:gs>
              <a:gs pos="50000">
                <a:srgbClr val="4D4A86"/>
              </a:gs>
              <a:gs pos="100000">
                <a:srgbClr val="141322"/>
              </a:gs>
            </a:gsLst>
            <a:path path="circle">
              <a:fillToRect l="50000" t="50000" r="50000" b="50000"/>
            </a:path>
            <a:tileRect/>
          </a:gradFill>
          <a:ln w="9525">
            <a:noFill/>
            <a:miter lim="800000"/>
            <a:headEnd/>
            <a:tailEnd/>
          </a:ln>
        </p:spPr>
        <p:txBody>
          <a:bodyPr wrap="none" anchor="ctr"/>
          <a:lstStyle/>
          <a:p>
            <a:pPr>
              <a:defRPr/>
            </a:pPr>
            <a:endParaRPr lang="en-US">
              <a:ea typeface="ＭＳ Ｐゴシック" pitchFamily="1" charset="-128"/>
            </a:endParaRPr>
          </a:p>
        </p:txBody>
      </p:sp>
      <p:pic>
        <p:nvPicPr>
          <p:cNvPr id="11272" name="Picture 4" descr="my_sav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5943600"/>
            <a:ext cx="21812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8"/>
          <p:cNvSpPr>
            <a:spLocks noGrp="1" noChangeArrowheads="1"/>
          </p:cNvSpPr>
          <p:nvPr>
            <p:ph type="title"/>
          </p:nvPr>
        </p:nvSpPr>
        <p:spPr>
          <a:xfrm>
            <a:off x="381000" y="0"/>
            <a:ext cx="8534400" cy="1243013"/>
          </a:xfrm>
        </p:spPr>
        <p:txBody>
          <a:bodyPr/>
          <a:lstStyle/>
          <a:p>
            <a:pPr eaLnBrk="1" hangingPunct="1"/>
            <a:r>
              <a:rPr lang="en-US" altLang="en-US" sz="4000" dirty="0">
                <a:solidFill>
                  <a:schemeClr val="bg1"/>
                </a:solidFill>
              </a:rPr>
              <a:t>Value to the </a:t>
            </a:r>
            <a:r>
              <a:rPr lang="en-US" altLang="en-US" sz="4400" b="1" dirty="0">
                <a:solidFill>
                  <a:srgbClr val="4D4A86"/>
                </a:solidFill>
              </a:rPr>
              <a:t>plan sponsor</a:t>
            </a:r>
          </a:p>
        </p:txBody>
      </p:sp>
      <p:sp>
        <p:nvSpPr>
          <p:cNvPr id="106505" name="Rectangle 9"/>
          <p:cNvSpPr>
            <a:spLocks noGrp="1" noChangeArrowheads="1"/>
          </p:cNvSpPr>
          <p:nvPr>
            <p:ph type="body" idx="1"/>
          </p:nvPr>
        </p:nvSpPr>
        <p:spPr>
          <a:xfrm>
            <a:off x="228600" y="1981200"/>
            <a:ext cx="4572000" cy="3505200"/>
          </a:xfrm>
          <a:noFill/>
        </p:spPr>
        <p:txBody>
          <a:bodyPr/>
          <a:lstStyle/>
          <a:p>
            <a:pPr eaLnBrk="1" hangingPunct="1">
              <a:lnSpc>
                <a:spcPct val="90000"/>
              </a:lnSpc>
              <a:buClr>
                <a:schemeClr val="accent2"/>
              </a:buClr>
              <a:buFont typeface="Times" pitchFamily="18" charset="0"/>
              <a:buNone/>
            </a:pPr>
            <a:endParaRPr lang="en-US" altLang="en-US" dirty="0"/>
          </a:p>
          <a:p>
            <a:pPr eaLnBrk="1" hangingPunct="1">
              <a:lnSpc>
                <a:spcPct val="90000"/>
              </a:lnSpc>
              <a:buClr>
                <a:schemeClr val="accent2"/>
              </a:buClr>
            </a:pPr>
            <a:r>
              <a:rPr lang="en-US" altLang="en-US" dirty="0"/>
              <a:t>Your advisor encourages employees to participate in the plan through education sessions</a:t>
            </a:r>
          </a:p>
          <a:p>
            <a:pPr eaLnBrk="1" hangingPunct="1">
              <a:lnSpc>
                <a:spcPct val="90000"/>
              </a:lnSpc>
              <a:buClr>
                <a:schemeClr val="accent2"/>
              </a:buClr>
            </a:pPr>
            <a:r>
              <a:rPr lang="en-US" altLang="en-US" dirty="0"/>
              <a:t>You remit payroll contributions                                       	– </a:t>
            </a:r>
            <a:r>
              <a:rPr lang="en-US" altLang="en-US" i="1" dirty="0"/>
              <a:t>we take care of the rest</a:t>
            </a:r>
          </a:p>
          <a:p>
            <a:pPr eaLnBrk="1" hangingPunct="1">
              <a:lnSpc>
                <a:spcPct val="90000"/>
              </a:lnSpc>
              <a:buClr>
                <a:schemeClr val="accent2"/>
              </a:buClr>
            </a:pPr>
            <a:r>
              <a:rPr lang="en-US" altLang="en-US" dirty="0"/>
              <a:t>Ongoing support for members too:</a:t>
            </a:r>
          </a:p>
          <a:p>
            <a:pPr lvl="1" eaLnBrk="1" hangingPunct="1">
              <a:lnSpc>
                <a:spcPct val="90000"/>
              </a:lnSpc>
              <a:buClr>
                <a:schemeClr val="accent2"/>
              </a:buClr>
              <a:buFont typeface="Wingdings" pitchFamily="2" charset="2"/>
              <a:buChar char="Ø"/>
            </a:pPr>
            <a:r>
              <a:rPr lang="en-US" altLang="en-US" dirty="0"/>
              <a:t>Customer Care Centre</a:t>
            </a:r>
          </a:p>
          <a:p>
            <a:pPr lvl="1" eaLnBrk="1" hangingPunct="1">
              <a:lnSpc>
                <a:spcPct val="90000"/>
              </a:lnSpc>
              <a:buClr>
                <a:schemeClr val="accent2"/>
              </a:buClr>
              <a:buFont typeface="Wingdings" pitchFamily="2" charset="2"/>
              <a:buChar char="Ø"/>
            </a:pPr>
            <a:r>
              <a:rPr lang="en-US" altLang="en-US" dirty="0"/>
              <a:t>Plan member services website</a:t>
            </a:r>
          </a:p>
          <a:p>
            <a:pPr eaLnBrk="1" hangingPunct="1">
              <a:lnSpc>
                <a:spcPct val="90000"/>
              </a:lnSpc>
              <a:buClr>
                <a:schemeClr val="bg2"/>
              </a:buClr>
            </a:pPr>
            <a:endParaRPr lang="en-US" altLang="en-US" dirty="0"/>
          </a:p>
        </p:txBody>
      </p:sp>
      <p:pic>
        <p:nvPicPr>
          <p:cNvPr id="11275" name="Picture 10"/>
          <p:cNvPicPr>
            <a:picLocks noChangeAspect="1" noChangeArrowheads="1"/>
          </p:cNvPicPr>
          <p:nvPr/>
        </p:nvPicPr>
        <p:blipFill>
          <a:blip r:embed="rId4">
            <a:extLst>
              <a:ext uri="{28A0092B-C50C-407E-A947-70E740481C1C}">
                <a14:useLocalDpi xmlns:a14="http://schemas.microsoft.com/office/drawing/2010/main" val="0"/>
              </a:ext>
            </a:extLst>
          </a:blip>
          <a:srcRect l="30191" t="14922" r="26260" b="34758"/>
          <a:stretch>
            <a:fillRect/>
          </a:stretch>
        </p:blipFill>
        <p:spPr bwMode="auto">
          <a:xfrm>
            <a:off x="4800600" y="1981200"/>
            <a:ext cx="4114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11"/>
          <p:cNvSpPr>
            <a:spLocks noChangeArrowheads="1"/>
          </p:cNvSpPr>
          <p:nvPr/>
        </p:nvSpPr>
        <p:spPr bwMode="auto">
          <a:xfrm>
            <a:off x="4800600" y="1981200"/>
            <a:ext cx="4103688"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Aft>
                <a:spcPct val="60000"/>
              </a:spcAft>
              <a:buClr>
                <a:srgbClr val="614D7D"/>
              </a:buClr>
              <a:buSzPct val="75000"/>
              <a:buFont typeface="Times" pitchFamily="18" charset="0"/>
              <a:buChar char="•"/>
              <a:defRPr>
                <a:solidFill>
                  <a:schemeClr val="tx1"/>
                </a:solidFill>
                <a:latin typeface="Arial" charset="0"/>
                <a:ea typeface="ＭＳ Ｐゴシック" pitchFamily="34" charset="-128"/>
              </a:defRPr>
            </a:lvl1pPr>
            <a:lvl2pPr marL="742950" indent="-28575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2pPr>
            <a:lvl3pPr marL="11430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3pPr>
            <a:lvl4pPr marL="16002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4pPr>
            <a:lvl5pPr marL="2057400" indent="-228600">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5pPr>
            <a:lvl6pPr marL="25146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6pPr>
            <a:lvl7pPr marL="29718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7pPr>
            <a:lvl8pPr marL="34290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8pPr>
            <a:lvl9pPr marL="3886200" indent="-228600" eaLnBrk="0" fontAlgn="base" hangingPunct="0">
              <a:spcBef>
                <a:spcPct val="0"/>
              </a:spcBef>
              <a:spcAft>
                <a:spcPct val="60000"/>
              </a:spcAft>
              <a:buClr>
                <a:srgbClr val="82786F"/>
              </a:buClr>
              <a:buSzPct val="75000"/>
              <a:buFont typeface="Times" pitchFamily="18" charset="0"/>
              <a:buChar char="•"/>
              <a:defRPr>
                <a:solidFill>
                  <a:schemeClr val="tx1"/>
                </a:solidFill>
                <a:latin typeface="Arial" charset="0"/>
                <a:ea typeface="ＭＳ Ｐゴシック" pitchFamily="34" charset="-128"/>
              </a:defRPr>
            </a:lvl9pPr>
          </a:lstStyle>
          <a:p>
            <a:pPr>
              <a:spcAft>
                <a:spcPct val="0"/>
              </a:spcAft>
              <a:buClrTx/>
              <a:buSzTx/>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06505">
                                            <p:txEl>
                                              <p:pRg st="1" end="1"/>
                                            </p:txEl>
                                          </p:spTgt>
                                        </p:tgtEl>
                                        <p:attrNameLst>
                                          <p:attrName>style.visibility</p:attrName>
                                        </p:attrNameLst>
                                      </p:cBhvr>
                                      <p:to>
                                        <p:strVal val="visible"/>
                                      </p:to>
                                    </p:set>
                                    <p:anim calcmode="lin" valueType="num">
                                      <p:cBhvr additive="base">
                                        <p:cTn id="7" dur="500" fill="hold"/>
                                        <p:tgtEl>
                                          <p:spTgt spid="10650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50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anim calcmode="lin" valueType="num">
                                      <p:cBhvr additive="base">
                                        <p:cTn id="11" dur="500" fill="hold"/>
                                        <p:tgtEl>
                                          <p:spTgt spid="10650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650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accel="50000" fill="hold" grpId="0" nodeType="clickEffect">
                                  <p:stCondLst>
                                    <p:cond delay="0"/>
                                  </p:stCondLst>
                                  <p:childTnLst>
                                    <p:set>
                                      <p:cBhvr>
                                        <p:cTn id="16" dur="1" fill="hold">
                                          <p:stCondLst>
                                            <p:cond delay="0"/>
                                          </p:stCondLst>
                                        </p:cTn>
                                        <p:tgtEl>
                                          <p:spTgt spid="106505">
                                            <p:txEl>
                                              <p:pRg st="3" end="3"/>
                                            </p:txEl>
                                          </p:spTgt>
                                        </p:tgtEl>
                                        <p:attrNameLst>
                                          <p:attrName>style.visibility</p:attrName>
                                        </p:attrNameLst>
                                      </p:cBhvr>
                                      <p:to>
                                        <p:strVal val="visible"/>
                                      </p:to>
                                    </p:set>
                                    <p:anim calcmode="lin" valueType="num">
                                      <p:cBhvr additive="base">
                                        <p:cTn id="17" dur="500" fill="hold"/>
                                        <p:tgtEl>
                                          <p:spTgt spid="10650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6505">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6505">
                                            <p:txEl>
                                              <p:pRg st="4" end="4"/>
                                            </p:txEl>
                                          </p:spTgt>
                                        </p:tgtEl>
                                        <p:attrNameLst>
                                          <p:attrName>style.visibility</p:attrName>
                                        </p:attrNameLst>
                                      </p:cBhvr>
                                      <p:to>
                                        <p:strVal val="visible"/>
                                      </p:to>
                                    </p:set>
                                    <p:anim calcmode="lin" valueType="num">
                                      <p:cBhvr additive="base">
                                        <p:cTn id="21" dur="500" fill="hold"/>
                                        <p:tgtEl>
                                          <p:spTgt spid="10650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650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6505">
                                            <p:txEl>
                                              <p:pRg st="5" end="5"/>
                                            </p:txEl>
                                          </p:spTgt>
                                        </p:tgtEl>
                                        <p:attrNameLst>
                                          <p:attrName>style.visibility</p:attrName>
                                        </p:attrNameLst>
                                      </p:cBhvr>
                                      <p:to>
                                        <p:strVal val="visible"/>
                                      </p:to>
                                    </p:set>
                                    <p:anim calcmode="lin" valueType="num">
                                      <p:cBhvr additive="base">
                                        <p:cTn id="25" dur="500" fill="hold"/>
                                        <p:tgtEl>
                                          <p:spTgt spid="10650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65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6e00c483-60ed-4158-ae01-d9822d3d3a11">RRSP TFSA Sponsor PPT</Description0>
    <Comments xmlns="6e00c483-60ed-4158-ae01-d9822d3d3a11">Not to be used before September 18, 2017</Comments>
    <Tags xmlns="6e00c483-60ed-4158-ae01-d9822d3d3a11">Advisor Experience</Tags>
    <_dlc_DocId xmlns="6d8e0356-2faf-4263-8516-57eb0fbcfb29">ZYWCPNMYT2HE-3-12614</_dlc_DocId>
    <_dlc_DocIdUrl xmlns="6d8e0356-2faf-4263-8516-57eb0fbcfb29">
      <Url>http://sp.sunlifecorp.com/sites/GRSMD/_layouts/DocIdRedir.aspx?ID=ZYWCPNMYT2HE-3-12614</Url>
      <Description>ZYWCPNMYT2HE-3-12614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94818BC84B4D41A81521DD5D1B1E8A" ma:contentTypeVersion="4" ma:contentTypeDescription="Create a new document." ma:contentTypeScope="" ma:versionID="afc2e753bfca291a2d42e2de07fd5f85">
  <xsd:schema xmlns:xsd="http://www.w3.org/2001/XMLSchema" xmlns:xs="http://www.w3.org/2001/XMLSchema" xmlns:p="http://schemas.microsoft.com/office/2006/metadata/properties" xmlns:ns2="6d8e0356-2faf-4263-8516-57eb0fbcfb29" xmlns:ns3="6e00c483-60ed-4158-ae01-d9822d3d3a11" xmlns:ns4="http://schemas.microsoft.com/sharepoint/v4" targetNamespace="http://schemas.microsoft.com/office/2006/metadata/properties" ma:root="true" ma:fieldsID="f81861c03c271443087af38327ca2ad5" ns2:_="" ns3:_="" ns4:_="">
    <xsd:import namespace="6d8e0356-2faf-4263-8516-57eb0fbcfb29"/>
    <xsd:import namespace="6e00c483-60ed-4158-ae01-d9822d3d3a1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Tags" minOccurs="0"/>
                <xsd:element ref="ns3:Comments" minOccurs="0"/>
                <xsd:element ref="ns4:IconOverlay"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e0356-2faf-4263-8516-57eb0fbcfb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00c483-60ed-4158-ae01-d9822d3d3a11" elementFormDefault="qualified">
    <xsd:import namespace="http://schemas.microsoft.com/office/2006/documentManagement/types"/>
    <xsd:import namespace="http://schemas.microsoft.com/office/infopath/2007/PartnerControls"/>
    <xsd:element name="Tags" ma:index="11" nillable="true" ma:displayName="Tags" ma:description="Add descriptive tags separated by a coma (,)" ma:internalName="Tags">
      <xsd:simpleType>
        <xsd:restriction base="dms:Text">
          <xsd:maxLength value="255"/>
        </xsd:restriction>
      </xsd:simpleType>
    </xsd:element>
    <xsd:element name="Comments" ma:index="12" nillable="true" ma:displayName="Comments" ma:internalName="Comments">
      <xsd:simpleType>
        <xsd:restriction base="dms:Text">
          <xsd:maxLength value="255"/>
        </xsd:restriction>
      </xsd:simpleType>
    </xsd:element>
    <xsd:element name="Description0" ma:index="14"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59AD13-9510-400D-BD05-C2A18843296E}">
  <ds:schemaRef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6e00c483-60ed-4158-ae01-d9822d3d3a11"/>
    <ds:schemaRef ds:uri="http://purl.org/dc/dcmitype/"/>
    <ds:schemaRef ds:uri="http://schemas.microsoft.com/sharepoint/v4"/>
    <ds:schemaRef ds:uri="6d8e0356-2faf-4263-8516-57eb0fbcfb2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8D9DAF5-FBED-4B2F-880C-D2B66227C104}">
  <ds:schemaRefs>
    <ds:schemaRef ds:uri="http://schemas.microsoft.com/sharepoint/v3/contenttype/forms"/>
  </ds:schemaRefs>
</ds:datastoreItem>
</file>

<file path=customXml/itemProps3.xml><?xml version="1.0" encoding="utf-8"?>
<ds:datastoreItem xmlns:ds="http://schemas.openxmlformats.org/officeDocument/2006/customXml" ds:itemID="{CBF7541D-7656-4623-ACDF-C2D988AE6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e0356-2faf-4263-8516-57eb0fbcfb29"/>
    <ds:schemaRef ds:uri="6e00c483-60ed-4158-ae01-d9822d3d3a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57FBB01-3B94-4E33-9A31-87AC35EDD19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6236</TotalTime>
  <Words>3254</Words>
  <Application>Microsoft Office PowerPoint</Application>
  <PresentationFormat>On-screen Show (4:3)</PresentationFormat>
  <Paragraphs>273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Agenda Tabular Light</vt:lpstr>
      <vt:lpstr>Agenda Tabular Medium</vt:lpstr>
      <vt:lpstr>Arial</vt:lpstr>
      <vt:lpstr>Symbol</vt:lpstr>
      <vt:lpstr>Times</vt:lpstr>
      <vt:lpstr>Wingdings</vt:lpstr>
      <vt:lpstr>Blank Presentation</vt:lpstr>
      <vt:lpstr>Your  group plan  at work</vt:lpstr>
      <vt:lpstr>Agenda</vt:lpstr>
      <vt:lpstr>PowerPoint Presentation</vt:lpstr>
      <vt:lpstr>Why offer a group savings plan?</vt:lpstr>
      <vt:lpstr>Why Sun Life Financial?</vt:lpstr>
      <vt:lpstr>PowerPoint Presentation</vt:lpstr>
      <vt:lpstr>Why my savings?</vt:lpstr>
      <vt:lpstr>Products and minimums?</vt:lpstr>
      <vt:lpstr>Value to the plan sponsor</vt:lpstr>
      <vt:lpstr>Sponsor services</vt:lpstr>
      <vt:lpstr>Value to the plan member</vt:lpstr>
      <vt:lpstr>Member services</vt:lpstr>
      <vt:lpstr>Member Choice of two accounts</vt:lpstr>
      <vt:lpstr>Low fees</vt:lpstr>
      <vt:lpstr>Low fees</vt:lpstr>
      <vt:lpstr>Wide range of investment options</vt:lpstr>
      <vt:lpstr>Wide range of investment options</vt:lpstr>
      <vt:lpstr>Granite Funds™ – Target Date</vt:lpstr>
      <vt:lpstr>PowerPoint Presentation</vt:lpstr>
      <vt:lpstr>Granite Funds™ – Target Risk </vt:lpstr>
      <vt:lpstr>Diversification</vt:lpstr>
      <vt:lpstr>PowerPoint Presentation</vt:lpstr>
      <vt:lpstr>Gain your competitive advantage…</vt:lpstr>
    </vt:vector>
  </TitlesOfParts>
  <Company>Zync05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group plan at work.</dc:title>
  <dc:creator>Zync05</dc:creator>
  <cp:lastModifiedBy>Carolyn Tisdale</cp:lastModifiedBy>
  <cp:revision>122</cp:revision>
  <cp:lastPrinted>2009-09-23T16:39:27Z</cp:lastPrinted>
  <dcterms:created xsi:type="dcterms:W3CDTF">2009-09-23T16:22:57Z</dcterms:created>
  <dcterms:modified xsi:type="dcterms:W3CDTF">2021-12-15T17:26:05Z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xSourceItemID">
    <vt:lpwstr/>
  </property>
  <property fmtid="{D5CDD505-2E9C-101B-9397-08002B2CF9AE}" pid="3" name="AxSourceListID">
    <vt:lpwstr/>
  </property>
  <property fmtid="{D5CDD505-2E9C-101B-9397-08002B2CF9AE}" pid="4" name="_dlc_DocIdItemGuid">
    <vt:lpwstr>74df571e-9959-490e-b5cc-b18921f0ce15</vt:lpwstr>
  </property>
  <property fmtid="{D5CDD505-2E9C-101B-9397-08002B2CF9AE}" pid="5" name="ContentTypeId">
    <vt:lpwstr>0x010100C094818BC84B4D41A81521DD5D1B1E8A</vt:lpwstr>
  </property>
</Properties>
</file>