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1"/>
  </p:notesMasterIdLst>
  <p:sldIdLst>
    <p:sldId id="259" r:id="rId6"/>
    <p:sldId id="287" r:id="rId7"/>
    <p:sldId id="298" r:id="rId8"/>
    <p:sldId id="301" r:id="rId9"/>
    <p:sldId id="302" r:id="rId10"/>
    <p:sldId id="299" r:id="rId11"/>
    <p:sldId id="303" r:id="rId12"/>
    <p:sldId id="305" r:id="rId13"/>
    <p:sldId id="306" r:id="rId14"/>
    <p:sldId id="307" r:id="rId15"/>
    <p:sldId id="308" r:id="rId16"/>
    <p:sldId id="334" r:id="rId17"/>
    <p:sldId id="335" r:id="rId18"/>
    <p:sldId id="336" r:id="rId19"/>
    <p:sldId id="339" r:id="rId20"/>
    <p:sldId id="338" r:id="rId21"/>
    <p:sldId id="311" r:id="rId22"/>
    <p:sldId id="312" r:id="rId23"/>
    <p:sldId id="321" r:id="rId24"/>
    <p:sldId id="317" r:id="rId25"/>
    <p:sldId id="318" r:id="rId26"/>
    <p:sldId id="320" r:id="rId27"/>
    <p:sldId id="332" r:id="rId28"/>
    <p:sldId id="333" r:id="rId29"/>
    <p:sldId id="258"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26">
          <p15:clr>
            <a:srgbClr val="A4A3A4"/>
          </p15:clr>
        </p15:guide>
        <p15:guide id="3" orient="horz" pos="683">
          <p15:clr>
            <a:srgbClr val="A4A3A4"/>
          </p15:clr>
        </p15:guide>
        <p15:guide id="4" orient="horz" pos="4107">
          <p15:clr>
            <a:srgbClr val="A4A3A4"/>
          </p15:clr>
        </p15:guide>
        <p15:guide id="5" pos="2880">
          <p15:clr>
            <a:srgbClr val="A4A3A4"/>
          </p15:clr>
        </p15:guide>
        <p15:guide id="6" pos="480">
          <p15:clr>
            <a:srgbClr val="A4A3A4"/>
          </p15:clr>
        </p15:guide>
        <p15:guide id="7" pos="55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Corcoran" initials="JC" lastIdx="2" clrIdx="0"/>
  <p:cmAuthor id="1" name="Compte 01" initials="C0" lastIdx="5" clrIdx="1"/>
  <p:cmAuthor id="2" name="Karina Vanyukhina" initials="KV" lastIdx="2" clrIdx="2">
    <p:extLst>
      <p:ext uri="{19B8F6BF-5375-455C-9EA6-DF929625EA0E}">
        <p15:presenceInfo xmlns:p15="http://schemas.microsoft.com/office/powerpoint/2012/main" userId="S-1-5-21-11087255-1210267238-1404200075-485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614D7D"/>
    <a:srgbClr val="4D4A86"/>
    <a:srgbClr val="EAEAEA"/>
    <a:srgbClr val="E6E6E6"/>
    <a:srgbClr val="89779E"/>
    <a:srgbClr val="F0C040"/>
    <a:srgbClr val="FECD4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E646B-06A3-42A4-BC70-2E7D59CA7F48}" v="3" dt="2021-12-15T17:26:32.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75206" autoAdjust="0"/>
  </p:normalViewPr>
  <p:slideViewPr>
    <p:cSldViewPr>
      <p:cViewPr varScale="1">
        <p:scale>
          <a:sx n="86" d="100"/>
          <a:sy n="86" d="100"/>
        </p:scale>
        <p:origin x="2196" y="78"/>
      </p:cViewPr>
      <p:guideLst>
        <p:guide orient="horz" pos="2160"/>
        <p:guide orient="horz" pos="3926"/>
        <p:guide orient="horz" pos="683"/>
        <p:guide orient="horz" pos="4107"/>
        <p:guide pos="2880"/>
        <p:guide pos="480"/>
        <p:guide pos="55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3276" y="111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3" Type="http://schemas.openxmlformats.org/officeDocument/2006/relationships/slide" Target="slides/slide9.xml"/><Relationship Id="rId7" Type="http://schemas.openxmlformats.org/officeDocument/2006/relationships/slide" Target="slides/slide14.xml"/><Relationship Id="rId12" Type="http://schemas.openxmlformats.org/officeDocument/2006/relationships/slide" Target="slides/slide19.xml"/><Relationship Id="rId2" Type="http://schemas.openxmlformats.org/officeDocument/2006/relationships/slide" Target="slides/slide7.xml"/><Relationship Id="rId16" Type="http://schemas.openxmlformats.org/officeDocument/2006/relationships/slide" Target="slides/slide24.xml"/><Relationship Id="rId1" Type="http://schemas.openxmlformats.org/officeDocument/2006/relationships/slide" Target="slides/slide5.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12.xml"/><Relationship Id="rId15" Type="http://schemas.openxmlformats.org/officeDocument/2006/relationships/slide" Target="slides/slide23.xml"/><Relationship Id="rId10" Type="http://schemas.openxmlformats.org/officeDocument/2006/relationships/slide" Target="slides/slide17.xml"/><Relationship Id="rId4" Type="http://schemas.openxmlformats.org/officeDocument/2006/relationships/slide" Target="slides/slide11.xml"/><Relationship Id="rId9" Type="http://schemas.openxmlformats.org/officeDocument/2006/relationships/slide" Target="slides/slide16.xml"/><Relationship Id="rId14"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Tisdale" userId="cd61759a-c741-43ed-8fd7-a8ac39239e89" providerId="ADAL" clId="{33DE646B-06A3-42A4-BC70-2E7D59CA7F48}"/>
    <pc:docChg chg="delSld modSld">
      <pc:chgData name="Carolyn Tisdale" userId="cd61759a-c741-43ed-8fd7-a8ac39239e89" providerId="ADAL" clId="{33DE646B-06A3-42A4-BC70-2E7D59CA7F48}" dt="2021-12-15T17:26:32.867" v="30" actId="20577"/>
      <pc:docMkLst>
        <pc:docMk/>
      </pc:docMkLst>
      <pc:sldChg chg="del">
        <pc:chgData name="Carolyn Tisdale" userId="cd61759a-c741-43ed-8fd7-a8ac39239e89" providerId="ADAL" clId="{33DE646B-06A3-42A4-BC70-2E7D59CA7F48}" dt="2021-12-15T17:26:22.301" v="26" actId="47"/>
        <pc:sldMkLst>
          <pc:docMk/>
          <pc:sldMk cId="0" sldId="314"/>
        </pc:sldMkLst>
      </pc:sldChg>
      <pc:sldChg chg="del">
        <pc:chgData name="Carolyn Tisdale" userId="cd61759a-c741-43ed-8fd7-a8ac39239e89" providerId="ADAL" clId="{33DE646B-06A3-42A4-BC70-2E7D59CA7F48}" dt="2021-12-15T17:26:22.990" v="27" actId="47"/>
        <pc:sldMkLst>
          <pc:docMk/>
          <pc:sldMk cId="0" sldId="315"/>
        </pc:sldMkLst>
      </pc:sldChg>
      <pc:sldChg chg="del">
        <pc:chgData name="Carolyn Tisdale" userId="cd61759a-c741-43ed-8fd7-a8ac39239e89" providerId="ADAL" clId="{33DE646B-06A3-42A4-BC70-2E7D59CA7F48}" dt="2021-12-15T17:26:23.671" v="28" actId="47"/>
        <pc:sldMkLst>
          <pc:docMk/>
          <pc:sldMk cId="0" sldId="316"/>
        </pc:sldMkLst>
      </pc:sldChg>
      <pc:sldChg chg="modNotesTx">
        <pc:chgData name="Carolyn Tisdale" userId="cd61759a-c741-43ed-8fd7-a8ac39239e89" providerId="ADAL" clId="{33DE646B-06A3-42A4-BC70-2E7D59CA7F48}" dt="2021-12-15T17:26:17.892" v="25" actId="20577"/>
        <pc:sldMkLst>
          <pc:docMk/>
          <pc:sldMk cId="0" sldId="317"/>
        </pc:sldMkLst>
      </pc:sldChg>
      <pc:sldChg chg="del">
        <pc:chgData name="Carolyn Tisdale" userId="cd61759a-c741-43ed-8fd7-a8ac39239e89" providerId="ADAL" clId="{33DE646B-06A3-42A4-BC70-2E7D59CA7F48}" dt="2021-12-15T17:26:25.151" v="29" actId="47"/>
        <pc:sldMkLst>
          <pc:docMk/>
          <pc:sldMk cId="0" sldId="319"/>
        </pc:sldMkLst>
      </pc:sldChg>
      <pc:sldChg chg="modSp">
        <pc:chgData name="Carolyn Tisdale" userId="cd61759a-c741-43ed-8fd7-a8ac39239e89" providerId="ADAL" clId="{33DE646B-06A3-42A4-BC70-2E7D59CA7F48}" dt="2021-12-15T17:26:32.867" v="30" actId="20577"/>
        <pc:sldMkLst>
          <pc:docMk/>
          <pc:sldMk cId="0" sldId="320"/>
        </pc:sldMkLst>
        <pc:spChg chg="mod">
          <ac:chgData name="Carolyn Tisdale" userId="cd61759a-c741-43ed-8fd7-a8ac39239e89" providerId="ADAL" clId="{33DE646B-06A3-42A4-BC70-2E7D59CA7F48}" dt="2021-12-15T17:26:32.867" v="30" actId="20577"/>
          <ac:spMkLst>
            <pc:docMk/>
            <pc:sldMk cId="0" sldId="320"/>
            <ac:spMk id="137225" creationId="{00000000-0000-0000-0000-000000000000}"/>
          </ac:spMkLst>
        </pc:spChg>
      </pc:sldChg>
      <pc:sldChg chg="modSp mod">
        <pc:chgData name="Carolyn Tisdale" userId="cd61759a-c741-43ed-8fd7-a8ac39239e89" providerId="ADAL" clId="{33DE646B-06A3-42A4-BC70-2E7D59CA7F48}" dt="2021-12-15T17:22:57.898" v="24" actId="14100"/>
        <pc:sldMkLst>
          <pc:docMk/>
          <pc:sldMk cId="0" sldId="321"/>
        </pc:sldMkLst>
        <pc:spChg chg="mod">
          <ac:chgData name="Carolyn Tisdale" userId="cd61759a-c741-43ed-8fd7-a8ac39239e89" providerId="ADAL" clId="{33DE646B-06A3-42A4-BC70-2E7D59CA7F48}" dt="2021-12-15T17:22:57.898" v="24" actId="14100"/>
          <ac:spMkLst>
            <pc:docMk/>
            <pc:sldMk cId="0" sldId="321"/>
            <ac:spMk id="19473" creationId="{00000000-0000-0000-0000-000000000000}"/>
          </ac:spMkLst>
        </pc:spChg>
        <pc:spChg chg="mod">
          <ac:chgData name="Carolyn Tisdale" userId="cd61759a-c741-43ed-8fd7-a8ac39239e89" providerId="ADAL" clId="{33DE646B-06A3-42A4-BC70-2E7D59CA7F48}" dt="2021-12-15T17:22:53.948" v="23" actId="20577"/>
          <ac:spMkLst>
            <pc:docMk/>
            <pc:sldMk cId="0" sldId="321"/>
            <ac:spMk id="19474" creationId="{00000000-0000-0000-0000-000000000000}"/>
          </ac:spMkLst>
        </pc:spChg>
        <pc:spChg chg="mod">
          <ac:chgData name="Carolyn Tisdale" userId="cd61759a-c741-43ed-8fd7-a8ac39239e89" providerId="ADAL" clId="{33DE646B-06A3-42A4-BC70-2E7D59CA7F48}" dt="2021-12-15T17:22:21.659" v="16"/>
          <ac:spMkLst>
            <pc:docMk/>
            <pc:sldMk cId="0" sldId="321"/>
            <ac:spMk id="19477" creationId="{00000000-0000-0000-0000-000000000000}"/>
          </ac:spMkLst>
        </pc:spChg>
        <pc:spChg chg="mod">
          <ac:chgData name="Carolyn Tisdale" userId="cd61759a-c741-43ed-8fd7-a8ac39239e89" providerId="ADAL" clId="{33DE646B-06A3-42A4-BC70-2E7D59CA7F48}" dt="2021-12-15T17:22:44.124" v="19" actId="20577"/>
          <ac:spMkLst>
            <pc:docMk/>
            <pc:sldMk cId="0" sldId="321"/>
            <ac:spMk id="19478" creationId="{00000000-0000-0000-0000-000000000000}"/>
          </ac:spMkLst>
        </pc:spChg>
        <pc:spChg chg="mod">
          <ac:chgData name="Carolyn Tisdale" userId="cd61759a-c741-43ed-8fd7-a8ac39239e89" providerId="ADAL" clId="{33DE646B-06A3-42A4-BC70-2E7D59CA7F48}" dt="2021-12-15T17:22:21.659" v="16"/>
          <ac:spMkLst>
            <pc:docMk/>
            <pc:sldMk cId="0" sldId="321"/>
            <ac:spMk id="19479" creationId="{00000000-0000-0000-0000-000000000000}"/>
          </ac:spMkLst>
        </pc:spChg>
        <pc:spChg chg="mod">
          <ac:chgData name="Carolyn Tisdale" userId="cd61759a-c741-43ed-8fd7-a8ac39239e89" providerId="ADAL" clId="{33DE646B-06A3-42A4-BC70-2E7D59CA7F48}" dt="2021-12-15T17:22:21.659" v="16"/>
          <ac:spMkLst>
            <pc:docMk/>
            <pc:sldMk cId="0" sldId="321"/>
            <ac:spMk id="19480" creationId="{00000000-0000-0000-0000-000000000000}"/>
          </ac:spMkLst>
        </pc:spChg>
        <pc:grpChg chg="mod">
          <ac:chgData name="Carolyn Tisdale" userId="cd61759a-c741-43ed-8fd7-a8ac39239e89" providerId="ADAL" clId="{33DE646B-06A3-42A4-BC70-2E7D59CA7F48}" dt="2021-12-15T17:22:21.659" v="16"/>
          <ac:grpSpMkLst>
            <pc:docMk/>
            <pc:sldMk cId="0" sldId="321"/>
            <ac:grpSpMk id="3" creationId="{00000000-0000-0000-0000-000000000000}"/>
          </ac:grpSpMkLst>
        </pc:gr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p.sunlifecorp.com/sites/GRSMC/GRS%20Marketing%20and%20Communications/Sun%20Advantage/RRSP-DPSP-TFSA%20-%20PowerPoint%20Presentations/microproduct%20fees%20graph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0.16105567587666264"/>
          <c:w val="0.76803551609322984"/>
          <c:h val="0.73290855476037864"/>
        </c:manualLayout>
      </c:layout>
      <c:lineChart>
        <c:grouping val="standard"/>
        <c:varyColors val="0"/>
        <c:ser>
          <c:idx val="1"/>
          <c:order val="0"/>
          <c:tx>
            <c:strRef>
              <c:f>'[microproduct fees graph_2016.xls]Sheet1'!$B$3</c:f>
              <c:strCache>
                <c:ptCount val="1"/>
                <c:pt idx="0">
                  <c:v>2.20% Fees</c:v>
                </c:pt>
              </c:strCache>
            </c:strRef>
          </c:tx>
          <c:spPr>
            <a:ln w="25400">
              <a:solidFill>
                <a:schemeClr val="accent1"/>
              </a:solidFill>
              <a:prstDash val="solid"/>
            </a:ln>
          </c:spPr>
          <c:marker>
            <c:symbol val="none"/>
          </c:marker>
          <c:val>
            <c:numRef>
              <c:f>'[microproduct fees graph_2016.xls]Sheet1'!$B$4:$B$29</c:f>
              <c:numCache>
                <c:formatCode>"$"#,##0</c:formatCode>
                <c:ptCount val="26"/>
                <c:pt idx="0">
                  <c:v>50000</c:v>
                </c:pt>
                <c:pt idx="1">
                  <c:v>51775</c:v>
                </c:pt>
                <c:pt idx="2">
                  <c:v>53613.012500000004</c:v>
                </c:pt>
                <c:pt idx="3">
                  <c:v>55516.274443749993</c:v>
                </c:pt>
                <c:pt idx="4">
                  <c:v>57487.102186503122</c:v>
                </c:pt>
                <c:pt idx="5">
                  <c:v>59527.894314123994</c:v>
                </c:pt>
                <c:pt idx="6">
                  <c:v>61641.134562275387</c:v>
                </c:pt>
                <c:pt idx="7">
                  <c:v>63829.394839236178</c:v>
                </c:pt>
                <c:pt idx="8">
                  <c:v>66095.338356029039</c:v>
                </c:pt>
                <c:pt idx="9">
                  <c:v>68441.722867668068</c:v>
                </c:pt>
                <c:pt idx="10">
                  <c:v>70871.404029470301</c:v>
                </c:pt>
                <c:pt idx="11">
                  <c:v>73387.338872516484</c:v>
                </c:pt>
                <c:pt idx="12">
                  <c:v>75992.589402490848</c:v>
                </c:pt>
                <c:pt idx="13">
                  <c:v>78690.326326279261</c:v>
                </c:pt>
                <c:pt idx="14">
                  <c:v>81483.832910862169</c:v>
                </c:pt>
                <c:pt idx="15">
                  <c:v>84376.508979197766</c:v>
                </c:pt>
                <c:pt idx="16">
                  <c:v>87371.875047959315</c:v>
                </c:pt>
                <c:pt idx="17">
                  <c:v>90473.576612161851</c:v>
                </c:pt>
                <c:pt idx="18">
                  <c:v>93685.388581893581</c:v>
                </c:pt>
                <c:pt idx="19">
                  <c:v>97011.219876550807</c:v>
                </c:pt>
                <c:pt idx="20">
                  <c:v>100455.11818216839</c:v>
                </c:pt>
                <c:pt idx="21">
                  <c:v>104021.27487763535</c:v>
                </c:pt>
                <c:pt idx="22">
                  <c:v>107714.03013579141</c:v>
                </c:pt>
                <c:pt idx="23">
                  <c:v>111537.87820561201</c:v>
                </c:pt>
                <c:pt idx="24">
                  <c:v>115497.47288191124</c:v>
                </c:pt>
                <c:pt idx="25">
                  <c:v>119597.63316921909</c:v>
                </c:pt>
              </c:numCache>
            </c:numRef>
          </c:val>
          <c:smooth val="0"/>
          <c:extLst>
            <c:ext xmlns:c16="http://schemas.microsoft.com/office/drawing/2014/chart" uri="{C3380CC4-5D6E-409C-BE32-E72D297353CC}">
              <c16:uniqueId val="{00000000-2B84-494D-9534-5EAD480E4175}"/>
            </c:ext>
          </c:extLst>
        </c:ser>
        <c:ser>
          <c:idx val="2"/>
          <c:order val="1"/>
          <c:tx>
            <c:strRef>
              <c:f>'[microproduct fees graph_2016.xls]Sheet1'!$C$3</c:f>
              <c:strCache>
                <c:ptCount val="1"/>
                <c:pt idx="0">
                  <c:v>1.70% Fees</c:v>
                </c:pt>
              </c:strCache>
            </c:strRef>
          </c:tx>
          <c:spPr>
            <a:ln w="25400">
              <a:solidFill>
                <a:srgbClr val="00B0F0"/>
              </a:solidFill>
              <a:prstDash val="solid"/>
            </a:ln>
          </c:spPr>
          <c:marker>
            <c:symbol val="none"/>
          </c:marker>
          <c:val>
            <c:numRef>
              <c:f>'[microproduct fees graph_2016.xls]Sheet1'!$C$4:$C$29</c:f>
              <c:numCache>
                <c:formatCode>"$"#,##0</c:formatCode>
                <c:ptCount val="26"/>
                <c:pt idx="0">
                  <c:v>50000</c:v>
                </c:pt>
                <c:pt idx="1">
                  <c:v>52025</c:v>
                </c:pt>
                <c:pt idx="2">
                  <c:v>54132.012500000004</c:v>
                </c:pt>
                <c:pt idx="3">
                  <c:v>56324.359006250008</c:v>
                </c:pt>
                <c:pt idx="4">
                  <c:v>58605.495546003127</c:v>
                </c:pt>
                <c:pt idx="5">
                  <c:v>60979.018115616251</c:v>
                </c:pt>
                <c:pt idx="6">
                  <c:v>63448.668349298714</c:v>
                </c:pt>
                <c:pt idx="7">
                  <c:v>66018.339417445328</c:v>
                </c:pt>
                <c:pt idx="8">
                  <c:v>68692.082163851854</c:v>
                </c:pt>
                <c:pt idx="9">
                  <c:v>71474.111491487856</c:v>
                </c:pt>
                <c:pt idx="10">
                  <c:v>74368.813006893106</c:v>
                </c:pt>
                <c:pt idx="11">
                  <c:v>77380.749933672254</c:v>
                </c:pt>
                <c:pt idx="12">
                  <c:v>80514.67030598603</c:v>
                </c:pt>
                <c:pt idx="13">
                  <c:v>83775.514453378448</c:v>
                </c:pt>
                <c:pt idx="14">
                  <c:v>87168.422788740281</c:v>
                </c:pt>
                <c:pt idx="15">
                  <c:v>90698.743911684258</c:v>
                </c:pt>
                <c:pt idx="16">
                  <c:v>94372.043040107455</c:v>
                </c:pt>
                <c:pt idx="17">
                  <c:v>98194.110783231823</c:v>
                </c:pt>
                <c:pt idx="18">
                  <c:v>102170.97226995269</c:v>
                </c:pt>
                <c:pt idx="19">
                  <c:v>106308.89664688578</c:v>
                </c:pt>
                <c:pt idx="20">
                  <c:v>110614.40696108465</c:v>
                </c:pt>
                <c:pt idx="21">
                  <c:v>115094.29044300858</c:v>
                </c:pt>
                <c:pt idx="22">
                  <c:v>119755.60920595044</c:v>
                </c:pt>
                <c:pt idx="23">
                  <c:v>124605.71137879144</c:v>
                </c:pt>
                <c:pt idx="24">
                  <c:v>129652.24268963246</c:v>
                </c:pt>
                <c:pt idx="25">
                  <c:v>134903.15851856265</c:v>
                </c:pt>
              </c:numCache>
            </c:numRef>
          </c:val>
          <c:smooth val="0"/>
          <c:extLst>
            <c:ext xmlns:c16="http://schemas.microsoft.com/office/drawing/2014/chart" uri="{C3380CC4-5D6E-409C-BE32-E72D297353CC}">
              <c16:uniqueId val="{00000001-2B84-494D-9534-5EAD480E4175}"/>
            </c:ext>
          </c:extLst>
        </c:ser>
        <c:dLbls>
          <c:showLegendKey val="0"/>
          <c:showVal val="0"/>
          <c:showCatName val="0"/>
          <c:showSerName val="0"/>
          <c:showPercent val="0"/>
          <c:showBubbleSize val="0"/>
        </c:dLbls>
        <c:smooth val="0"/>
        <c:axId val="35503104"/>
        <c:axId val="35701888"/>
      </c:lineChart>
      <c:catAx>
        <c:axId val="35503104"/>
        <c:scaling>
          <c:orientation val="minMax"/>
        </c:scaling>
        <c:delete val="0"/>
        <c:axPos val="b"/>
        <c:title>
          <c:tx>
            <c:rich>
              <a:bodyPr/>
              <a:lstStyle/>
              <a:p>
                <a:pPr>
                  <a:defRPr lang="en-CA" sz="1000" b="1" i="0" u="none" strike="noStrike" baseline="0">
                    <a:solidFill>
                      <a:srgbClr val="000000"/>
                    </a:solidFill>
                    <a:latin typeface="Arial"/>
                    <a:ea typeface="Arial"/>
                    <a:cs typeface="Arial"/>
                  </a:defRPr>
                </a:pPr>
                <a:r>
                  <a:rPr lang="fr-CA"/>
                  <a:t>Années</a:t>
                </a:r>
              </a:p>
            </c:rich>
          </c:tx>
          <c:layout>
            <c:manualLayout>
              <c:xMode val="edge"/>
              <c:yMode val="edge"/>
              <c:x val="0.4605993772582776"/>
              <c:y val="0.94453501699554987"/>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lang="en-CA" sz="1000" b="0" i="0" u="none" strike="noStrike" baseline="0">
                <a:solidFill>
                  <a:srgbClr val="000000"/>
                </a:solidFill>
                <a:latin typeface="Arial"/>
                <a:ea typeface="Arial"/>
                <a:cs typeface="Arial"/>
              </a:defRPr>
            </a:pPr>
            <a:endParaRPr lang="en-US"/>
          </a:p>
        </c:txPr>
        <c:crossAx val="35701888"/>
        <c:crossesAt val="50000"/>
        <c:auto val="1"/>
        <c:lblAlgn val="ctr"/>
        <c:lblOffset val="100"/>
        <c:tickLblSkip val="1"/>
        <c:tickMarkSkip val="1"/>
        <c:noMultiLvlLbl val="0"/>
      </c:catAx>
      <c:valAx>
        <c:axId val="35701888"/>
        <c:scaling>
          <c:orientation val="minMax"/>
          <c:max val="150000"/>
          <c:min val="50000"/>
        </c:scaling>
        <c:delete val="0"/>
        <c:axPos val="l"/>
        <c:majorGridlines>
          <c:spPr>
            <a:ln>
              <a:solidFill>
                <a:schemeClr val="bg1">
                  <a:lumMod val="85000"/>
                </a:schemeClr>
              </a:solidFill>
              <a:prstDash val="sysDot"/>
            </a:ln>
          </c:spPr>
        </c:majorGridlines>
        <c:numFmt formatCode="#\ ##0\ &quot;$&quot;" sourceLinked="0"/>
        <c:majorTickMark val="out"/>
        <c:minorTickMark val="none"/>
        <c:tickLblPos val="nextTo"/>
        <c:spPr>
          <a:ln w="3175">
            <a:solidFill>
              <a:srgbClr val="000000"/>
            </a:solidFill>
            <a:prstDash val="solid"/>
          </a:ln>
        </c:spPr>
        <c:txPr>
          <a:bodyPr rot="0" vert="horz"/>
          <a:lstStyle/>
          <a:p>
            <a:pPr>
              <a:defRPr lang="en-CA" sz="1000" b="0" i="0" u="none" strike="noStrike" baseline="0">
                <a:solidFill>
                  <a:srgbClr val="000000"/>
                </a:solidFill>
                <a:latin typeface="Arial"/>
                <a:ea typeface="Arial"/>
                <a:cs typeface="Arial"/>
              </a:defRPr>
            </a:pPr>
            <a:endParaRPr lang="en-US"/>
          </a:p>
        </c:txPr>
        <c:crossAx val="35503104"/>
        <c:crosses val="autoZero"/>
        <c:crossBetween val="between"/>
        <c:majorUnit val="25000"/>
      </c:valAx>
      <c:spPr>
        <a:noFill/>
        <a:ln w="12700">
          <a:noFill/>
          <a:prstDash val="solid"/>
        </a:ln>
      </c:spPr>
    </c:plotArea>
    <c:legend>
      <c:legendPos val="r"/>
      <c:layout>
        <c:manualLayout>
          <c:xMode val="edge"/>
          <c:yMode val="edge"/>
          <c:x val="0.87791345176174751"/>
          <c:y val="0.45677001524506383"/>
          <c:w val="0.11764711364523851"/>
          <c:h val="0.10440463360915976"/>
        </c:manualLayout>
      </c:layout>
      <c:overlay val="0"/>
      <c:spPr>
        <a:solidFill>
          <a:srgbClr val="FFFFFF"/>
        </a:solidFill>
        <a:ln w="3175">
          <a:noFill/>
          <a:prstDash val="solid"/>
        </a:ln>
      </c:spPr>
      <c:txPr>
        <a:bodyPr/>
        <a:lstStyle/>
        <a:p>
          <a:pPr>
            <a:defRPr lang="en-CA" sz="84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0-10-08T16:56:52.749" idx="1">
    <p:pos x="10" y="10"/>
    <p:text>screenshot of the new website to be added when available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itchFamily="1" charset="-128"/>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itchFamily="1" charset="-128"/>
              </a:defRPr>
            </a:lvl1pPr>
          </a:lstStyle>
          <a:p>
            <a:pPr>
              <a:defRPr/>
            </a:pPr>
            <a:endParaRPr lang="en-US" dirty="0"/>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itchFamily="1" charset="-128"/>
              </a:defRPr>
            </a:lvl1pPr>
          </a:lstStyle>
          <a:p>
            <a:pPr>
              <a:defRPr/>
            </a:pPr>
            <a:fld id="{9F614813-C0C2-473E-AA27-A74BB3A81914}" type="slidenum">
              <a:rPr lang="en-US"/>
              <a:pPr>
                <a:defRPr/>
              </a:pPr>
              <a:t>‹#›</a:t>
            </a:fld>
            <a:endParaRPr lang="fr-CA"/>
          </a:p>
        </p:txBody>
      </p:sp>
    </p:spTree>
    <p:extLst>
      <p:ext uri="{BB962C8B-B14F-4D97-AF65-F5344CB8AC3E}">
        <p14:creationId xmlns:p14="http://schemas.microsoft.com/office/powerpoint/2010/main" val="1905771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D44F706F-55B6-496D-80FC-6D27603D3743}" type="slidenum">
              <a:rPr lang="en-US" altLang="en-US" sz="1200" smtClean="0"/>
              <a:pPr/>
              <a:t>1</a:t>
            </a:fld>
            <a:endParaRPr lang="fr-CA"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 Merci encore une fois de prendre le temps de discuter un peu de </a:t>
            </a:r>
            <a:r>
              <a:rPr lang="en-US" altLang="en-US" b="1" dirty="0"/>
              <a:t> mon épargne</a:t>
            </a:r>
            <a:r>
              <a:rPr lang="en-US" altLang="en-US" dirty="0"/>
              <a:t> – votre régime collectif au travail.</a:t>
            </a:r>
          </a:p>
          <a:p>
            <a:pPr eaLnBrk="1" hangingPunct="1">
              <a:buFontTx/>
              <a:buChar char="•"/>
            </a:pPr>
            <a:r>
              <a:rPr lang="en-US" altLang="en-US" dirty="0"/>
              <a:t> Je vais vous présenter les principales caractéristiques et les principaux avantages du régime. Si vous avez des questions à poser au cours de la présentation, n'hésitez pas à m'interrompre.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008215D-B929-4BC0-A494-ADB1F1334E87}" type="slidenum">
              <a:rPr lang="en-US" altLang="en-US" sz="1200" smtClean="0"/>
              <a:pPr/>
              <a:t>10</a:t>
            </a:fld>
            <a:endParaRPr lang="fr-CA"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noProof="0" dirty="0"/>
              <a:t> Les employés peuvent gérer leur compte en ligne. Le site Web des Services aux participants leur est accessible 24 heures sur 24 et 7 jours sur 7. Ils peuvent également obtenir des renseignements sur leur compte par l'entremise du système téléphonique automatisé ou en parlant directement à un représentant des Régimes collectifs de retraite au Centre de service à la clientèle de la Financière</a:t>
            </a:r>
            <a:r>
              <a:rPr lang="fr-CA" altLang="en-US" baseline="0" noProof="0" dirty="0"/>
              <a:t> Sun Life</a:t>
            </a:r>
            <a:r>
              <a:rPr lang="fr-CA" altLang="en-US" noProof="0" dirty="0"/>
              <a:t>, les jours ouvrables entre 8 h et 20 h, heure de l'Est.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11</a:t>
            </a:fld>
            <a:endParaRPr lang="fr-CA"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191000"/>
            <a:ext cx="5237162"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00"/>
              </a:spcBef>
            </a:pPr>
            <a:r>
              <a:rPr lang="en-US" altLang="en-US" sz="1000" b="1" dirty="0">
                <a:latin typeface="Arial" pitchFamily="34" charset="0"/>
              </a:rPr>
              <a:t>Inscription :</a:t>
            </a:r>
          </a:p>
          <a:p>
            <a:pPr eaLnBrk="1" hangingPunct="1">
              <a:spcBef>
                <a:spcPts val="0"/>
              </a:spcBef>
            </a:pPr>
            <a:r>
              <a:rPr sz="900" dirty="0"/>
              <a:t>Nous offrons un processus d'inscription simplifié, appelé «inscription express», qui facilite la tâche aux participants.</a:t>
            </a:r>
            <a:r>
              <a:rPr lang="fr-CA" altLang="en-US" sz="900" dirty="0">
                <a:latin typeface="Arial" pitchFamily="34" charset="0"/>
              </a:rPr>
              <a:t> Les participants n'ont aucune directive de placement à donner au cours du processus d'inscription. </a:t>
            </a:r>
            <a:r>
              <a:rPr sz="900" dirty="0"/>
              <a:t>Ils n'ont que quelques renseignements personnels de base à </a:t>
            </a:r>
            <a:r>
              <a:rPr sz="900" dirty="0" err="1"/>
              <a:t>fournir</a:t>
            </a:r>
            <a:r>
              <a:rPr sz="900" dirty="0"/>
              <a:t> pour</a:t>
            </a:r>
            <a:r>
              <a:rPr lang="en-US" sz="900" dirty="0"/>
              <a:t> </a:t>
            </a:r>
            <a:r>
              <a:rPr lang="fr-FR" sz="900" dirty="0"/>
              <a:t>ouvrir leur compte, ce qui accélère leur inscription au régime.</a:t>
            </a:r>
            <a:r>
              <a:rPr lang="fr-FR" altLang="en-US" sz="900" dirty="0">
                <a:latin typeface="Arial" pitchFamily="34" charset="0"/>
              </a:rPr>
              <a:t> Initialement, les cotisations salariales sont affectées par défaut à des options de placement temporaires. Le fonds par défaut du REER et du RPDB est le Fonds distinct Granite Financière Sun Life axé sur une date d'échéance dont l'échéance se situe juste avant le 65e anniversaire du participant. Le fonds par défaut du CELI est le Fonds distinct indiciel d'obligations Financière Sun Life. </a:t>
            </a:r>
          </a:p>
          <a:p>
            <a:pPr eaLnBrk="1" hangingPunct="1">
              <a:spcBef>
                <a:spcPts val="0"/>
              </a:spcBef>
            </a:pPr>
            <a:r>
              <a:rPr lang="fr-FR" altLang="en-US" sz="900" dirty="0">
                <a:latin typeface="Arial" pitchFamily="34" charset="0"/>
              </a:rPr>
              <a:t>Ces fonds représentent des solutions de placement temporaires au moment de l'inscription, et les participants sont invités à évaluer différentes options de placement en fonction de leur profil de tolérance au risque.</a:t>
            </a:r>
          </a:p>
          <a:p>
            <a:pPr eaLnBrk="1" hangingPunct="1">
              <a:spcBef>
                <a:spcPts val="300"/>
              </a:spcBef>
            </a:pPr>
            <a:r>
              <a:rPr lang="en-US" altLang="en-US" sz="1000" b="1" dirty="0" err="1"/>
              <a:t>Bienvenue</a:t>
            </a:r>
            <a:r>
              <a:rPr lang="en-US" altLang="en-US" sz="1000" b="1" dirty="0"/>
              <a:t> :</a:t>
            </a:r>
          </a:p>
          <a:p>
            <a:pPr eaLnBrk="1" hangingPunct="1">
              <a:spcBef>
                <a:spcPts val="0"/>
              </a:spcBef>
            </a:pPr>
            <a:r>
              <a:rPr lang="en-US" altLang="en-US" sz="900" dirty="0"/>
              <a:t>Après son inscription au régime, le participant reçoit une lettre de bienvenue qui contient les renseignements dont il a besoin pour accéder au site Web des Services aux participants.  Dès qu'il a accès au site Web, le participant peut utiliser les outils de planification de la retraite et le questionnaire Profil de tolérance au risque, il peut obtenir des renseignements détaillés sur les options de placement qui lui sont offertes et il peut modifier ses directives de placement quand bon lui semble.  En accédant aux outils de planification de la retraite et en consultant les renseignements sur les placements sur le site Web, les participants réduisent la quantité de papier qu'ils reçoivent au moment de leur inscription, sans compter qu'ils disposent toujours des renseignements les plus à jour.</a:t>
            </a:r>
          </a:p>
          <a:p>
            <a:pPr eaLnBrk="1" hangingPunct="1">
              <a:spcBef>
                <a:spcPts val="300"/>
              </a:spcBef>
            </a:pPr>
            <a:r>
              <a:rPr lang="en-US" altLang="en-US" sz="1000" b="1" dirty="0"/>
              <a:t>Relevés et rapports :</a:t>
            </a:r>
          </a:p>
          <a:p>
            <a:pPr eaLnBrk="1" hangingPunct="1">
              <a:spcBef>
                <a:spcPts val="0"/>
              </a:spcBef>
            </a:pPr>
            <a:r>
              <a:rPr lang="en-US" altLang="en-US" sz="900" dirty="0"/>
              <a:t>Les relevés du participant lui sont postés à la maison au mois de décembre de chaque année.  Le participant peut consulter le solde de son compte toute l'année sur le site Web des Services aux participants et un deuxième relevé en ligne est accessible au mois de </a:t>
            </a:r>
            <a:r>
              <a:rPr lang="en-US" altLang="en-US" sz="900" dirty="0" err="1"/>
              <a:t>juin</a:t>
            </a:r>
            <a:r>
              <a:rPr lang="en-US" altLang="en-US" sz="900" dirty="0"/>
              <a:t>.  </a:t>
            </a:r>
            <a:r>
              <a:rPr lang="fr-CA" altLang="fr-FR" sz="900" dirty="0">
                <a:solidFill>
                  <a:srgbClr val="000000"/>
                </a:solidFill>
                <a:ea typeface="ＭＳ Ｐゴシック" pitchFamily="34" charset="-128"/>
              </a:rPr>
              <a:t>Les membres peuvent également choisir l’option &lt;&lt;relevés sans papier&gt;&gt; sur le site </a:t>
            </a:r>
            <a:r>
              <a:rPr lang="fr-CA" altLang="fr-FR" sz="900" b="1" dirty="0">
                <a:solidFill>
                  <a:srgbClr val="000000"/>
                </a:solidFill>
                <a:ea typeface="ＭＳ Ｐゴシック" pitchFamily="34" charset="-128"/>
              </a:rPr>
              <a:t>masunlife.ca</a:t>
            </a:r>
            <a:r>
              <a:rPr lang="fr-CA" altLang="fr-FR" sz="900" dirty="0">
                <a:solidFill>
                  <a:srgbClr val="000000"/>
                </a:solidFill>
                <a:ea typeface="ＭＳ Ｐゴシック" pitchFamily="34" charset="-128"/>
              </a:rPr>
              <a:t>. Ils reçoivent alors des avis électroniques lorsque des relevés sont disponsibles en ligne.</a:t>
            </a:r>
          </a:p>
          <a:p>
            <a:pPr eaLnBrk="1" hangingPunct="1">
              <a:spcBef>
                <a:spcPts val="300"/>
              </a:spcBef>
            </a:pPr>
            <a:r>
              <a:rPr lang="en-US" altLang="en-US" sz="1000" b="1" dirty="0" err="1"/>
              <a:t>Gestion</a:t>
            </a:r>
            <a:r>
              <a:rPr lang="en-US" altLang="en-US" sz="1000" b="1" dirty="0"/>
              <a:t> administrative :</a:t>
            </a:r>
          </a:p>
          <a:p>
            <a:pPr eaLnBrk="1" hangingPunct="1">
              <a:spcBef>
                <a:spcPts val="0"/>
              </a:spcBef>
            </a:pPr>
            <a:r>
              <a:rPr lang="en-US" altLang="en-US" sz="900" dirty="0"/>
              <a:t>Le participant a accès à son compte en tout temps :</a:t>
            </a:r>
          </a:p>
          <a:p>
            <a:pPr eaLnBrk="1" hangingPunct="1">
              <a:spcBef>
                <a:spcPts val="0"/>
              </a:spcBef>
            </a:pPr>
            <a:r>
              <a:rPr lang="en-US" altLang="en-US" sz="900" dirty="0"/>
              <a:t>•  Par le site Web interactif, au </a:t>
            </a:r>
            <a:r>
              <a:rPr lang="en-US" altLang="en-US" sz="900" b="1" dirty="0"/>
              <a:t>www.masunlife.ca</a:t>
            </a:r>
          </a:p>
          <a:p>
            <a:pPr eaLnBrk="1" hangingPunct="1">
              <a:spcBef>
                <a:spcPts val="0"/>
              </a:spcBef>
            </a:pPr>
            <a:r>
              <a:rPr lang="en-US" altLang="en-US" sz="900" dirty="0"/>
              <a:t>•  Il peut appeler notre centre d'appels, au 1-866-733-8613 :</a:t>
            </a:r>
          </a:p>
          <a:p>
            <a:pPr eaLnBrk="1" hangingPunct="1">
              <a:spcBef>
                <a:spcPts val="0"/>
              </a:spcBef>
            </a:pPr>
            <a:r>
              <a:rPr dirty="0"/>
              <a:t> </a:t>
            </a:r>
            <a:r>
              <a:rPr lang="en-US" altLang="en-US" sz="900" dirty="0"/>
              <a:t>   &gt; pour parler directement à un représentant les jours ouvrables entre 8 h et 20 h (heure de l'Est)</a:t>
            </a:r>
          </a:p>
          <a:p>
            <a:pPr eaLnBrk="1" hangingPunct="1">
              <a:spcBef>
                <a:spcPts val="0"/>
              </a:spcBef>
            </a:pPr>
            <a:r>
              <a:rPr lang="en-US" altLang="en-US" sz="900" dirty="0"/>
              <a:t>    &gt; ou pour utiliser le système téléphonique automatisé en tout temps.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12</a:t>
            </a:fld>
            <a:endParaRPr lang="fr-CA"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2672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sz="1000" b="1" dirty="0"/>
              <a:t> </a:t>
            </a:r>
            <a:r>
              <a:rPr lang="fr-CA" sz="1000" dirty="0"/>
              <a:t>Le régime </a:t>
            </a:r>
            <a:r>
              <a:rPr lang="fr-CA" altLang="en-US" sz="1000" b="1" dirty="0"/>
              <a:t>mon </a:t>
            </a:r>
            <a:r>
              <a:rPr lang="fr-CA" altLang="en-US" sz="1000" b="1" u="none" dirty="0"/>
              <a:t>épargne</a:t>
            </a:r>
            <a:r>
              <a:rPr lang="fr-CA" altLang="en-US" sz="1000" u="none" dirty="0"/>
              <a:t> comprend  un REER collectif, un RPDB et un CELI. </a:t>
            </a:r>
            <a:r>
              <a:rPr lang="fr-CA" altLang="en-US" sz="1000" dirty="0"/>
              <a:t>Ces comptes constituent pour vos employés des moyens très efficaces d'épargner pour des objectifs à court et à long terme. </a:t>
            </a:r>
            <a:endParaRPr lang="fr-CA" altLang="en-US" sz="1000" b="1" dirty="0">
              <a:ea typeface="ＭＳ Ｐゴシック" pitchFamily="34" charset="-128"/>
            </a:endParaRPr>
          </a:p>
          <a:p>
            <a:pPr eaLnBrk="1" hangingPunct="1">
              <a:buFontTx/>
              <a:buChar char="•"/>
            </a:pPr>
            <a:r>
              <a:rPr lang="fr-CA" altLang="en-US" sz="1000" b="1" dirty="0"/>
              <a:t> Le REER collectif</a:t>
            </a:r>
            <a:r>
              <a:rPr lang="fr-CA" altLang="en-US" sz="1000" dirty="0"/>
              <a:t> permet de verser des cotisations par retenues salariales avant impôt; ainsi les employés profitent d'un avantage fiscal immédiat chaque fois qu'ils cotisent au régime. Ils peuvent verser des cotisations jusqu'à concurrence de leur plafond de cotisation au REER chaque année. Les revenus de placement et les cotisations étant entièrement à l'abri de l'impôt jusqu'à leur retrait, </a:t>
            </a:r>
            <a:r>
              <a:rPr lang="fr-CA" altLang="fr-FR" sz="1000" dirty="0">
                <a:solidFill>
                  <a:srgbClr val="000000"/>
                </a:solidFill>
                <a:ea typeface="ＭＳ Ｐゴシック" pitchFamily="34" charset="-128"/>
              </a:rPr>
              <a:t>c’est une solution idéale pour épargner en vue de la retraite.</a:t>
            </a:r>
          </a:p>
          <a:p>
            <a:pPr eaLnBrk="1" hangingPunct="1">
              <a:buFontTx/>
              <a:buChar char="•"/>
            </a:pPr>
            <a:r>
              <a:rPr lang="fr-CA" altLang="en-US" sz="1000" b="1" dirty="0"/>
              <a:t> Le RPDB </a:t>
            </a:r>
            <a:r>
              <a:rPr lang="fr-CA" altLang="en-US" sz="1000" dirty="0"/>
              <a:t> permet de récompenser les employés pour leur contribution au succès financier de l'entreprise. En tant qu'employeur, vous pouvez partager les bénéfices de l'entreprise avec les employés en cotisant au RPDB en leur nom. Le montant des cotisations peut varier d'une année à l'autre suivant les résultats de l'entreprise. Les actionnaires importants et les membres de la famille* ne peuvent pas adhérer au RPDB. Ces personnes peuvent adhérer au REER et au CELI et vous pouvez verser des cotisations en leur nom au REER au lieu de verser des cotisations au RPDB. Les participants ne peuvent pas verser de cotisations au RPDB. Les cotisations versées au RPDB sont assujetties au plafond de cotisation établi par l'ARC.</a:t>
            </a:r>
            <a:r>
              <a:rPr lang="fr-CA" sz="1000" dirty="0"/>
              <a:t> </a:t>
            </a:r>
            <a:endParaRPr lang="fr-CA" altLang="en-US" sz="1000" b="1" dirty="0">
              <a:ea typeface="ＭＳ Ｐゴシック" pitchFamily="34" charset="-128"/>
            </a:endParaRPr>
          </a:p>
          <a:p>
            <a:pPr eaLnBrk="1" hangingPunct="1">
              <a:buFontTx/>
              <a:buChar char="•"/>
            </a:pPr>
            <a:r>
              <a:rPr lang="fr-CA" altLang="en-US" sz="1000" b="1" dirty="0"/>
              <a:t> Le CELI collectif</a:t>
            </a:r>
            <a:r>
              <a:rPr lang="fr-CA" altLang="en-US" sz="1000" dirty="0"/>
              <a:t> ne permet pas de bénéficier d'économies d'impôt immédiates, mais il constitue un instrument d'épargne à usages multiples dans lequel tous les revenus de placement sont à l'abri de l'impôt. Les retraits du CELI n'étant pas imposables – et puisque les participants peuvent redéposer les sommes retirées sans pénalité dans une année ultérieure, il peut constituer un moyen </a:t>
            </a:r>
            <a:r>
              <a:rPr lang="fr-CA" altLang="fr-FR" sz="1000" dirty="0">
                <a:solidFill>
                  <a:srgbClr val="000000"/>
                </a:solidFill>
                <a:ea typeface="ＭＳ Ｐゴシック" pitchFamily="34" charset="-128"/>
              </a:rPr>
              <a:t>idéal </a:t>
            </a:r>
            <a:r>
              <a:rPr lang="fr-CA" altLang="en-US" sz="1000" dirty="0"/>
              <a:t>d'épargner pour n'importe quel objectif. Le premier retrait du CELI effectué au cours de l'année civile ne comporte pas de frais.  Chaque retrait supplémentaire effectué au cours de l'année donnera lieu à des frais de 25 $</a:t>
            </a:r>
            <a:r>
              <a:rPr lang="fr-CA" sz="1000" dirty="0"/>
              <a:t> </a:t>
            </a:r>
            <a:endParaRPr lang="fr-CA" altLang="en-US" sz="1000" u="sng" dirty="0">
              <a:ea typeface="ＭＳ Ｐゴシック" pitchFamily="34" charset="-128"/>
            </a:endParaRPr>
          </a:p>
          <a:p>
            <a:pPr eaLnBrk="1" hangingPunct="1">
              <a:buFontTx/>
              <a:buChar char="•"/>
            </a:pPr>
            <a:r>
              <a:rPr lang="fr-CA" altLang="en-US" sz="1000" dirty="0"/>
              <a:t> La simplicité de ces produits fait en </a:t>
            </a:r>
            <a:r>
              <a:rPr lang="fr-CA" altLang="en-US" sz="1000" u="none" dirty="0"/>
              <a:t>sorte que vos employés comprennent facilement la valeur de ces comptes d'épargne, et vous garantit une gestion sans tracas. </a:t>
            </a:r>
          </a:p>
          <a:p>
            <a:pPr eaLnBrk="1" hangingPunct="1"/>
            <a:endParaRPr lang="fr-CA" altLang="en-US" sz="1000" dirty="0">
              <a:ea typeface="ＭＳ Ｐゴシック" pitchFamily="34" charset="-128"/>
            </a:endParaRPr>
          </a:p>
          <a:p>
            <a:pPr eaLnBrk="1" hangingPunct="1"/>
            <a:r>
              <a:rPr lang="fr-CA" altLang="en-US" sz="1000" dirty="0"/>
              <a:t>* Pour plus de précisions, voir les Conditions d'admission à la partie 6 de la Proposition.</a:t>
            </a:r>
          </a:p>
          <a:p>
            <a:pPr eaLnBrk="1" hangingPunct="1"/>
            <a:endParaRPr lang="fr-CA" altLang="en-US" sz="1000" u="sng" dirty="0">
              <a:ea typeface="ＭＳ Ｐゴシック" pitchFamily="34" charset="-128"/>
            </a:endParaRPr>
          </a:p>
          <a:p>
            <a:pPr eaLnBrk="1" hangingPunct="1"/>
            <a:endParaRPr lang="en-US" altLang="en-US" sz="9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13</a:t>
            </a:fld>
            <a:endParaRPr lang="fr-CA"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2672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z="1000" u="sng" dirty="0">
              <a:ea typeface="ＭＳ Ｐゴシック" pitchFamily="34" charset="-128"/>
            </a:endParaRPr>
          </a:p>
          <a:p>
            <a:pPr eaLnBrk="1" hangingPunct="1"/>
            <a:endParaRPr lang="en-US" altLang="en-US" sz="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14</a:t>
            </a:fld>
            <a:endParaRPr lang="fr-CA"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2672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z="1000" u="sng" dirty="0">
              <a:ea typeface="ＭＳ Ｐゴシック" pitchFamily="34" charset="-128"/>
            </a:endParaRPr>
          </a:p>
          <a:p>
            <a:pPr eaLnBrk="1" hangingPunct="1"/>
            <a:endParaRPr lang="en-US" altLang="en-US" sz="9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15</a:t>
            </a:fld>
            <a:endParaRPr lang="fr-CA"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5038" y="4267200"/>
            <a:ext cx="514032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z="1000" u="sng" dirty="0">
              <a:ea typeface="ＭＳ Ｐゴシック" pitchFamily="34" charset="-128"/>
            </a:endParaRPr>
          </a:p>
          <a:p>
            <a:pPr eaLnBrk="1" hangingPunct="1"/>
            <a:endParaRPr lang="en-US" alt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b="1">
                <a:solidFill>
                  <a:schemeClr val="tx1"/>
                </a:solidFill>
                <a:latin typeface="Arial" charset="0"/>
                <a:ea typeface="ＭＳ Ｐゴシック" pitchFamily="34" charset="-128"/>
              </a:defRPr>
            </a:lvl1pPr>
            <a:lvl2pPr marL="742950" indent="-285750" defTabSz="931863">
              <a:defRPr sz="2400" b="1">
                <a:solidFill>
                  <a:schemeClr val="tx1"/>
                </a:solidFill>
                <a:latin typeface="Arial" charset="0"/>
                <a:ea typeface="ＭＳ Ｐゴシック" pitchFamily="34" charset="-128"/>
              </a:defRPr>
            </a:lvl2pPr>
            <a:lvl3pPr marL="1143000" indent="-228600" defTabSz="931863">
              <a:defRPr sz="2400" b="1">
                <a:solidFill>
                  <a:schemeClr val="tx1"/>
                </a:solidFill>
                <a:latin typeface="Arial" charset="0"/>
                <a:ea typeface="ＭＳ Ｐゴシック" pitchFamily="34" charset="-128"/>
              </a:defRPr>
            </a:lvl3pPr>
            <a:lvl4pPr marL="1600200" indent="-228600" defTabSz="931863">
              <a:defRPr sz="2400" b="1">
                <a:solidFill>
                  <a:schemeClr val="tx1"/>
                </a:solidFill>
                <a:latin typeface="Arial" charset="0"/>
                <a:ea typeface="ＭＳ Ｐゴシック" pitchFamily="34" charset="-128"/>
              </a:defRPr>
            </a:lvl4pPr>
            <a:lvl5pPr marL="2057400" indent="-228600" defTabSz="931863">
              <a:defRPr sz="2400" b="1">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b="1">
                <a:solidFill>
                  <a:schemeClr val="tx1"/>
                </a:solidFill>
                <a:latin typeface="Arial" charset="0"/>
                <a:ea typeface="ＭＳ Ｐゴシック" pitchFamily="34" charset="-128"/>
              </a:defRPr>
            </a:lvl9pPr>
          </a:lstStyle>
          <a:p>
            <a:pPr>
              <a:buSzPct val="100000"/>
            </a:pPr>
            <a:fld id="{57C2211E-930F-4A17-B83C-F46890A7B65B}" type="slidenum">
              <a:rPr lang="en-US" altLang="fr-FR" sz="1200" b="0">
                <a:solidFill>
                  <a:srgbClr val="000000"/>
                </a:solidFill>
              </a:rPr>
              <a:pPr>
                <a:buSzPct val="100000"/>
              </a:pPr>
              <a:t>16</a:t>
            </a:fld>
            <a:endParaRPr lang="en-US" altLang="fr-FR" sz="1200" b="0" dirty="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fr-CA" altLang="fr-FR" sz="1100">
                <a:solidFill>
                  <a:srgbClr val="000000"/>
                </a:solidFill>
                <a:ea typeface="ＭＳ Ｐゴシック" pitchFamily="34" charset="-128"/>
              </a:rPr>
              <a:t> Le montant que les employés économiseront sur les frais en investissant par l'entremise d'un régime collectif plutôt qu'en tant qu'épargnant individuel représente un avantage important. </a:t>
            </a:r>
          </a:p>
          <a:p>
            <a:pPr>
              <a:buFontTx/>
              <a:buChar char="•"/>
            </a:pPr>
            <a:r>
              <a:rPr lang="fr-CA" altLang="fr-FR" sz="1100">
                <a:solidFill>
                  <a:srgbClr val="000000"/>
                </a:solidFill>
                <a:ea typeface="ＭＳ Ｐゴシック" pitchFamily="34" charset="-128"/>
              </a:rPr>
              <a:t> Grâce à la gamme de placements établie et au pouvoir d'achat de groupe, les frais de gestion des fonds sont souvent moins importants que ceux offerts pour des options comparables au détail.</a:t>
            </a:r>
          </a:p>
          <a:p>
            <a:pPr>
              <a:buFontTx/>
              <a:buChar char="•"/>
            </a:pPr>
            <a:r>
              <a:rPr lang="fr-CA" altLang="fr-FR" sz="1100">
                <a:solidFill>
                  <a:srgbClr val="000000"/>
                </a:solidFill>
                <a:ea typeface="ＭＳ Ｐゴシック" pitchFamily="34" charset="-128"/>
              </a:rPr>
              <a:t> La différence peut sembler minime, mais laissez-moi vous montrer ce que cela représente à long terme…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1AA6321-4DB7-4CAD-8974-A109275CEDAC}" type="slidenum">
              <a:rPr lang="en-US" altLang="en-US" sz="1200" smtClean="0"/>
              <a:pPr/>
              <a:t>17</a:t>
            </a:fld>
            <a:endParaRPr lang="fr-CA"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 Dans cet exemple, un employé dispose d'un montant de 50 000 $ et obtient un rendement annuel moyen de 5,75 %.</a:t>
            </a:r>
          </a:p>
          <a:p>
            <a:pPr eaLnBrk="1" hangingPunct="1">
              <a:buFont typeface="Symbol" pitchFamily="18" charset="2"/>
              <a:buChar char=""/>
            </a:pPr>
            <a:r>
              <a:rPr lang="en-US" altLang="en-US" dirty="0"/>
              <a:t> La différence entre les frais de gestion des fonds peut sembler minime (1,70 % contre 2,20 %), moins de 1 %, mais l'économie réalisée est néanmoins significative à mesure que le temps passe. </a:t>
            </a:r>
          </a:p>
          <a:p>
            <a:pPr eaLnBrk="1" hangingPunct="1">
              <a:buFont typeface="Symbol" pitchFamily="18" charset="2"/>
              <a:buChar char=""/>
            </a:pPr>
            <a:r>
              <a:rPr lang="en-US" altLang="en-US" dirty="0"/>
              <a:t> Dans cet exemple, l'employé épargnerait 15 000 $ de plus sur une carrière de 25 ans, simplement en investissant au titre du régime plutôt que dans des fonds offerts au détail. L'avantage pour les employés est donc bien réel en matière d'épargne à long terme.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8F2DA5F-0F80-4306-A8DA-7441DACCD315}" type="slidenum">
              <a:rPr lang="en-US" altLang="en-US" sz="1200" smtClean="0"/>
              <a:pPr/>
              <a:t>18</a:t>
            </a:fld>
            <a:endParaRPr lang="fr-CA"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8" y="4343400"/>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fr-CA" altLang="en-US" sz="1100" dirty="0">
                <a:ea typeface="ＭＳ Ｐゴシック" pitchFamily="34" charset="-128"/>
              </a:rPr>
              <a:t> Les employés peuvent faire leur choix parmi une vaste gamme d'options de placement pour placer leur épargne.</a:t>
            </a:r>
          </a:p>
          <a:p>
            <a:pPr eaLnBrk="1" hangingPunct="1">
              <a:lnSpc>
                <a:spcPct val="90000"/>
              </a:lnSpc>
              <a:buFontTx/>
              <a:buChar char="•"/>
            </a:pPr>
            <a:r>
              <a:rPr lang="fr-CA" altLang="en-US" sz="1100" dirty="0">
                <a:ea typeface="ＭＳ Ｐゴシック" pitchFamily="34" charset="-128"/>
              </a:rPr>
              <a:t> Les employés ont notamment accès à des options «portefeuille préétabli», dans lesquelles ils choisissent seulement un portefeuille conçu pour offrir une solution de placement «clé en main». </a:t>
            </a:r>
          </a:p>
          <a:p>
            <a:pPr eaLnBrk="1" hangingPunct="1">
              <a:lnSpc>
                <a:spcPct val="90000"/>
              </a:lnSpc>
              <a:buFontTx/>
              <a:buChar char="•"/>
            </a:pPr>
            <a:r>
              <a:rPr lang="fr-CA" altLang="en-US" sz="1100" dirty="0">
                <a:ea typeface="ＭＳ Ｐゴシック" pitchFamily="34" charset="-128"/>
              </a:rPr>
              <a:t> Vos employés ont également accès à des fonds adaptés aux étapes de la vie ou à des fonds axés sur une date d'échéance qui sont structurés de manière à ce que leur échéance coïncide avec un événement important de la vie (comme le départ à la retraite); la composition de leur actif est rajustée automatiquement au fur et à mesure que vous approchez de votre objectif. </a:t>
            </a:r>
          </a:p>
          <a:p>
            <a:pPr eaLnBrk="1" hangingPunct="1">
              <a:lnSpc>
                <a:spcPct val="90000"/>
              </a:lnSpc>
              <a:buFontTx/>
              <a:buChar char="•"/>
            </a:pPr>
            <a:r>
              <a:rPr lang="fr-CA" altLang="en-US" sz="1100" dirty="0">
                <a:ea typeface="ＭＳ Ｐゴシック" pitchFamily="34" charset="-128"/>
              </a:rPr>
              <a:t> De plus, les employés qui préfèrent constituer leur propre portefeuille peuvent choisir parmi fonds distincts et 3 fonds garantis pour créer un portefeuille diversifié qui correspond à leur profil d'épargnant.</a:t>
            </a:r>
          </a:p>
          <a:p>
            <a:pPr eaLnBrk="1" hangingPunct="1">
              <a:lnSpc>
                <a:spcPct val="90000"/>
              </a:lnSpc>
              <a:buFontTx/>
              <a:buChar char="•"/>
            </a:pPr>
            <a:r>
              <a:rPr lang="fr-CA" altLang="en-US" sz="1100" dirty="0">
                <a:ea typeface="ＭＳ Ｐゴシック" pitchFamily="34" charset="-128"/>
              </a:rPr>
              <a:t> Les fonds Offert par mon épargne </a:t>
            </a:r>
            <a:r>
              <a:rPr lang="fr-CA" altLang="en-US" sz="1100" dirty="0" err="1">
                <a:ea typeface="ＭＳ Ｐゴシック" pitchFamily="34" charset="-128"/>
              </a:rPr>
              <a:t>SunAvantage</a:t>
            </a:r>
            <a:r>
              <a:rPr lang="fr-CA" altLang="en-US" sz="1100" dirty="0">
                <a:ea typeface="ＭＳ Ｐゴシック" pitchFamily="34" charset="-128"/>
              </a:rPr>
              <a:t> sont des fonds distincts. Les fonds distincts sont offerts par les compagnies d'assurance et leur actif est conservé à part de l'actif général de la compagnie. Contrairement aux fonds distincts offerts aux particuliers, les fonds offerts dans le cadre d'un régime collectif ne comportent ni garantie au décès ni garantie à l'échéance. </a:t>
            </a:r>
          </a:p>
          <a:p>
            <a:pPr eaLnBrk="1" hangingPunct="1">
              <a:lnSpc>
                <a:spcPct val="90000"/>
              </a:lnSpc>
            </a:pPr>
            <a:endParaRPr lang="fr-CA" altLang="en-US" noProof="0"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7891F47B-6D11-49A7-8A7C-985952E093D4}" type="slidenum">
              <a:rPr lang="en-US" altLang="en-US" sz="1200" smtClean="0"/>
              <a:pPr/>
              <a:t>19</a:t>
            </a:fld>
            <a:endParaRPr lang="fr-CA"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F614813-C0C2-473E-AA27-A74BB3A81914}" type="slidenum">
              <a:rPr lang="en-US" smtClean="0"/>
              <a:pPr>
                <a:defRPr/>
              </a:pPr>
              <a:t>2</a:t>
            </a:fld>
            <a:endParaRPr lang="fr-CA"/>
          </a:p>
        </p:txBody>
      </p:sp>
    </p:spTree>
    <p:extLst>
      <p:ext uri="{BB962C8B-B14F-4D97-AF65-F5344CB8AC3E}">
        <p14:creationId xmlns:p14="http://schemas.microsoft.com/office/powerpoint/2010/main" val="173760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CD0CF50A-0865-4048-8093-8DA2AB9D0B37}" type="slidenum">
              <a:rPr lang="en-US" altLang="en-US" sz="1200" smtClean="0"/>
              <a:pPr/>
              <a:t>20</a:t>
            </a:fld>
            <a:endParaRPr lang="fr-CA"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noProof="0" dirty="0"/>
              <a:t>Les Fonds distincts Granite axés sur une date d'échéance ont pour objectif de devancer leurs indices de référence respectifs sur une période de quatre ans.  Une combinaison de méthodes d'analyse a été utilisée pour sélectionner des gestionnaires :</a:t>
            </a:r>
          </a:p>
          <a:p>
            <a:pPr eaLnBrk="1" hangingPunct="1">
              <a:buFontTx/>
              <a:buChar char="•"/>
            </a:pPr>
            <a:r>
              <a:rPr lang="fr-CA" altLang="en-US" noProof="0" dirty="0"/>
              <a:t> qui affichent un rendement supérieur à long terme;  </a:t>
            </a:r>
          </a:p>
          <a:p>
            <a:pPr eaLnBrk="1" hangingPunct="1">
              <a:buFontTx/>
              <a:buChar char="•"/>
            </a:pPr>
            <a:r>
              <a:rPr lang="fr-CA" altLang="en-US" noProof="0" dirty="0"/>
              <a:t> qui ont des compétences reconnues en ce qui touche leur catégorie d'actif ou leur style de placement </a:t>
            </a:r>
          </a:p>
          <a:p>
            <a:pPr eaLnBrk="1" hangingPunct="1"/>
            <a:endParaRPr lang="fr-CA" altLang="en-US" noProof="0" dirty="0">
              <a:ea typeface="ＭＳ Ｐゴシック" pitchFamily="34" charset="-128"/>
            </a:endParaRPr>
          </a:p>
          <a:p>
            <a:pPr eaLnBrk="1" hangingPunct="1">
              <a:spcBef>
                <a:spcPts val="0"/>
              </a:spcBef>
            </a:pPr>
            <a:r>
              <a:rPr lang="fr-CA" altLang="en-US" noProof="0" dirty="0"/>
              <a:t>Les fonds sont constitués en fonction d’une date d'échéance précise – le départ à la retraite, par exemple – et la répartition de leur actif varie automatiquement avec le temps. À mesure que la date d’échéance du fonds approche, la répartition de l'actif est modifiée.  Plus précisément, la proportion de titres à risque élevé (tels que les actions) diminue et la proportion de titres à faible risque (comme les titres à revenu fixe) augmente à mesure que l'échéance des fonds approche.</a:t>
            </a:r>
          </a:p>
          <a:p>
            <a:pPr eaLnBrk="1" hangingPunct="1"/>
            <a:endParaRPr lang="fr-CA" altLang="en-US" noProof="0" dirty="0">
              <a:ea typeface="ＭＳ Ｐゴシック" pitchFamily="34" charset="-128"/>
            </a:endParaRPr>
          </a:p>
          <a:p>
            <a:pPr eaLnBrk="1" hangingPunct="1">
              <a:spcBef>
                <a:spcPts val="0"/>
              </a:spcBef>
            </a:pPr>
            <a:r>
              <a:rPr lang="fr-CA" altLang="en-US" noProof="0" dirty="0"/>
              <a:t>Les frais de gestion de placements des Fonds Granite axés sur une date d'échéance sont moins élevés que ceux des Fonds Repère. Toutefois, les Fonds Granite n'offrent pas la garantie des Fonds Repère.</a:t>
            </a:r>
          </a:p>
          <a:p>
            <a:pPr eaLnBrk="1" hangingPunct="1"/>
            <a:endParaRPr lang="fr-CA" altLang="en-US" noProof="0" dirty="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21</a:t>
            </a:fld>
            <a:endParaRPr lang="fr-CA"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z="1400" dirty="0">
              <a:latin typeface="Agenda Tabular Light" pitchFamily="2"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22</a:t>
            </a:fld>
            <a:endParaRPr lang="fr-CA"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Aucun style de placement, aucune catégorie d'actif ni aucune région géographique n'obtient d'excellents résultats année après année.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23</a:t>
            </a:fld>
            <a:endParaRPr lang="fr-CA"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t>Le microsite </a:t>
            </a:r>
            <a:r>
              <a:rPr lang="fr-FR" b="1" dirty="0"/>
              <a:t>mon épargne </a:t>
            </a:r>
            <a:r>
              <a:rPr lang="fr-FR" dirty="0"/>
              <a:t>SunAvantage contient tous les documents nécessaires pour établir un régime (pour les promoteurs de régime)</a:t>
            </a:r>
          </a:p>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24</a:t>
            </a:fld>
            <a:endParaRPr lang="fr-CA"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a:latin typeface="Arial" pitchFamily="34" charset="0"/>
              </a:rPr>
              <a:t>Date d’effet du RPDB – La date d'entrée en vigueur du RPDB peut être une date dans le futur, mais elle ne peut être antérieure à la date d'agrément de l'ARC, qui correspond au cachet de la poste.</a:t>
            </a:r>
            <a:endParaRPr lang="fr-CA" altLang="en-US" dirty="0">
              <a:latin typeface="Arial" pitchFamily="34" charset="0"/>
              <a:ea typeface="ＭＳ Ｐゴシック" pitchFamily="34" charset="-128"/>
            </a:endParaRPr>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1453841C-9792-45F1-938A-9375468D3C4C}" type="slidenum">
              <a:rPr lang="en-US" altLang="en-US" sz="1200" smtClean="0"/>
              <a:pPr/>
              <a:t>25</a:t>
            </a:fld>
            <a:endParaRPr lang="fr-CA"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 Pour toutes les raisons que je viens d'évoquer,</a:t>
            </a:r>
            <a:r>
              <a:rPr lang="en-US" altLang="en-US" b="1" dirty="0"/>
              <a:t> mon épargne</a:t>
            </a:r>
            <a:r>
              <a:rPr lang="en-US" altLang="en-US" dirty="0"/>
              <a:t> peut offrir à vos employés un avantage précieux tout en vous donnant l'occasion d'obtenir un important avantage concurrentiel.</a:t>
            </a:r>
          </a:p>
          <a:p>
            <a:pPr eaLnBrk="1" hangingPunct="1">
              <a:buFontTx/>
              <a:buChar char="•"/>
            </a:pPr>
            <a:r>
              <a:rPr lang="en-US" altLang="en-US" dirty="0"/>
              <a:t> Avez-vous des questions à propos du régime?</a:t>
            </a:r>
          </a:p>
          <a:p>
            <a:pPr eaLnBrk="1" hangingPunct="1">
              <a:buFontTx/>
              <a:buChar char="•"/>
            </a:pPr>
            <a:endParaRPr lang="fr-CA" alt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E45A5EE0-00BF-45AB-B189-9F0609EC5285}" type="slidenum">
              <a:rPr lang="en-US" altLang="en-US" sz="1200" smtClean="0"/>
              <a:pPr/>
              <a:t>3</a:t>
            </a:fld>
            <a:endParaRPr lang="fr-CA"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7C1BD67-204B-40CD-AA44-C504947E9C08}" type="slidenum">
              <a:rPr lang="en-US" altLang="en-US" sz="1200" smtClean="0"/>
              <a:pPr/>
              <a:t>4</a:t>
            </a:fld>
            <a:endParaRPr lang="fr-CA"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5038" y="4267200"/>
            <a:ext cx="5140325"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en-US" altLang="en-US" sz="1000" dirty="0"/>
              <a:t> Avant de vous donner un aperçu de ce régime en particulier, je veux souligner les avantages qu'il y a à offrir un régime d'épargne - pour vous et vos employés.</a:t>
            </a:r>
          </a:p>
          <a:p>
            <a:pPr eaLnBrk="1" hangingPunct="1">
              <a:lnSpc>
                <a:spcPct val="80000"/>
              </a:lnSpc>
              <a:spcBef>
                <a:spcPts val="600"/>
              </a:spcBef>
              <a:buFontTx/>
              <a:buChar char="•"/>
            </a:pPr>
            <a:r>
              <a:rPr lang="en-US" altLang="en-US" sz="1000" dirty="0"/>
              <a:t> D'abord, il s'agit d'un moyen simple d'aider les employés à épargner pour la retraite et pour d'autres objectifs.  Tout le monde doit épargner pour l'avenir, et le mode de prélèvement automatique des cotisations salariales permet aux employés de s'assurer que l'argent leur revient en premier lieu – et souvent l'argent qu'ils mettent de côté ne leur manque pas tant que ça.</a:t>
            </a:r>
          </a:p>
          <a:p>
            <a:pPr eaLnBrk="1" hangingPunct="1">
              <a:lnSpc>
                <a:spcPct val="80000"/>
              </a:lnSpc>
              <a:spcBef>
                <a:spcPts val="600"/>
              </a:spcBef>
              <a:buFontTx/>
              <a:buChar char="•"/>
            </a:pPr>
            <a:r>
              <a:rPr lang="en-US" altLang="en-US" sz="1000" dirty="0"/>
              <a:t> Ensuite, il s'agit d'un avantage qui s'ajoute à leur chèque de paie; il représente donc une haute valeur ajoutée. Il peut vous aider à attirer de nouveaux employés – particulièrement ceux qui viennent d'autres employeurs offrant déjà un régime – et à les conserver, étant donné qu'il s'agit d'un avantage supplémentaire sur lequel ils vont compter à l'avenir. </a:t>
            </a:r>
          </a:p>
          <a:p>
            <a:pPr eaLnBrk="1" hangingPunct="1">
              <a:lnSpc>
                <a:spcPct val="80000"/>
              </a:lnSpc>
              <a:spcBef>
                <a:spcPts val="600"/>
              </a:spcBef>
              <a:buFontTx/>
              <a:buChar char="•"/>
            </a:pPr>
            <a:r>
              <a:rPr lang="en-US" altLang="en-US" sz="1000" dirty="0"/>
              <a:t> Il montre également à vos employés que vous avez à coeur leur avenir et que votre relation va plus loin qu'une simple relation employeur-employé. Cet avantage est souvent négligé, mais il peut grandement contribuer à améliorer la relation.</a:t>
            </a:r>
          </a:p>
          <a:p>
            <a:pPr eaLnBrk="1" hangingPunct="1">
              <a:lnSpc>
                <a:spcPct val="80000"/>
              </a:lnSpc>
              <a:spcBef>
                <a:spcPts val="600"/>
              </a:spcBef>
              <a:buFontTx/>
              <a:buChar char="•"/>
            </a:pPr>
            <a:r>
              <a:rPr lang="en-US" altLang="en-US" sz="1000" dirty="0"/>
              <a:t> De plus, ces régimes peuvent être mis en place sans que cela ne vous coûte un sou. Et bien sûr, étant vous-même un employé, vous pouvez profiter pleinement des frais de gestion de placements peu élevés et de la commodité du régime.</a:t>
            </a:r>
          </a:p>
          <a:p>
            <a:pPr eaLnBrk="1" hangingPunct="1">
              <a:lnSpc>
                <a:spcPct val="80000"/>
              </a:lnSpc>
              <a:spcBef>
                <a:spcPts val="600"/>
              </a:spcBef>
              <a:buFontTx/>
              <a:buChar char="•"/>
            </a:pPr>
            <a:r>
              <a:rPr lang="en-US" altLang="en-US" sz="1000" dirty="0"/>
              <a:t> Enfin, n'oubliez pas que le RPDB vous permet de récompenser vos employés pour leur contribution au succès financier de votre entreprise. Les cotisations au RPDB sont prélevées sur les bénéfices de l'entreprise et aucune cotisation n'est versée lorsqu'ils sont négligeables. Vos cotisations ne sont pas considérées comme un avantage imposable pour les employés, et elles ne sont donc pas assujetties aux retenues d'impôt à la source. En mettant un REER à leur disposition, vos employés peuvent épargner d'une manière systématique pour la retraite et profiter d'une réduction d'impôt immédiate. C'est un avantage important – qui vous permet d'offrir à vos employés une option de rémunération autre que les augmentations de salaire.</a:t>
            </a:r>
          </a:p>
          <a:p>
            <a:pPr eaLnBrk="1" hangingPunct="1">
              <a:lnSpc>
                <a:spcPct val="80000"/>
              </a:lnSpc>
              <a:spcBef>
                <a:spcPts val="600"/>
              </a:spcBef>
              <a:buFontTx/>
              <a:buChar char="•"/>
            </a:pPr>
            <a:r>
              <a:rPr lang="en-US" altLang="en-US" sz="1000" dirty="0"/>
              <a:t> REMARQUE : Le participant cotise directement au CELI au moyen de prélèvements bancaires automatiques. Les employeurs apprécieront ne pas avoir à s'occuper du versement des cotisations CELI des participants; les retenues sur salaire sont en effet simplifiées étant donné qu'ils n'ont pas à déduire de sommes avant impôt (REER) et après impôt (CELI). </a:t>
            </a:r>
          </a:p>
          <a:p>
            <a:pPr eaLnBrk="1" hangingPunct="1">
              <a:lnSpc>
                <a:spcPct val="80000"/>
              </a:lnSpc>
              <a:buFontTx/>
              <a:buChar char="•"/>
            </a:pPr>
            <a:endParaRPr lang="fr-CA" altLang="en-US" sz="1000" u="sng"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BBF4BD25-223C-47FA-98E8-1B9DCE9CCDFD}" type="slidenum">
              <a:rPr lang="en-US" altLang="en-US" sz="1200" smtClean="0"/>
              <a:pPr/>
              <a:t>5</a:t>
            </a:fld>
            <a:endParaRPr lang="fr-CA"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5038" y="4416425"/>
            <a:ext cx="5140325"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t>LES PERSONNES</a:t>
            </a:r>
          </a:p>
          <a:p>
            <a:pPr eaLnBrk="1" hangingPunct="1">
              <a:buFontTx/>
              <a:buChar char="•"/>
            </a:pPr>
            <a:r>
              <a:rPr lang="en-US" altLang="en-US" sz="1100" dirty="0"/>
              <a:t> Traiter les gens avec respect</a:t>
            </a:r>
          </a:p>
          <a:p>
            <a:pPr eaLnBrk="1" hangingPunct="1">
              <a:buFontTx/>
              <a:buChar char="•"/>
            </a:pPr>
            <a:r>
              <a:rPr lang="en-US" altLang="en-US" sz="1100" dirty="0"/>
              <a:t> Être à la disposition des personnes</a:t>
            </a:r>
          </a:p>
          <a:p>
            <a:pPr eaLnBrk="1" hangingPunct="1">
              <a:buFontTx/>
              <a:buChar char="•"/>
            </a:pPr>
            <a:r>
              <a:rPr lang="en-US" altLang="en-US" sz="1100" dirty="0"/>
              <a:t> Reconnaître la collaboration des personnes et les récompenser</a:t>
            </a:r>
          </a:p>
          <a:p>
            <a:pPr eaLnBrk="1" hangingPunct="1">
              <a:buFontTx/>
              <a:buChar char="•"/>
            </a:pPr>
            <a:r>
              <a:rPr lang="en-US" altLang="en-US" sz="1100" dirty="0"/>
              <a:t> Accroître nos aptitudes par la formation</a:t>
            </a:r>
          </a:p>
          <a:p>
            <a:pPr eaLnBrk="1" hangingPunct="1"/>
            <a:r>
              <a:rPr lang="en-US" altLang="en-US" sz="1100" dirty="0"/>
              <a:t>LE PARTENARIAT</a:t>
            </a:r>
          </a:p>
          <a:p>
            <a:pPr eaLnBrk="1" hangingPunct="1">
              <a:buFontTx/>
              <a:buChar char="•"/>
            </a:pPr>
            <a:r>
              <a:rPr lang="en-US" altLang="en-US" sz="1100" dirty="0"/>
              <a:t> Faire preuve d'esprit d'équipe</a:t>
            </a:r>
          </a:p>
          <a:p>
            <a:pPr eaLnBrk="1" hangingPunct="1">
              <a:buFontTx/>
              <a:buChar char="•"/>
            </a:pPr>
            <a:r>
              <a:rPr lang="en-US" altLang="en-US" sz="1100" dirty="0"/>
              <a:t> Communiquer avec clarté et honnêteté</a:t>
            </a:r>
          </a:p>
          <a:p>
            <a:pPr eaLnBrk="1" hangingPunct="1">
              <a:buFontTx/>
              <a:buChar char="•"/>
            </a:pPr>
            <a:r>
              <a:rPr lang="en-US" altLang="en-US" sz="1100" dirty="0"/>
              <a:t> Demander et fournir du feed-back</a:t>
            </a:r>
          </a:p>
          <a:p>
            <a:pPr eaLnBrk="1" hangingPunct="1">
              <a:buFontTx/>
              <a:buChar char="•"/>
            </a:pPr>
            <a:r>
              <a:rPr lang="en-US" altLang="en-US" sz="1100" dirty="0"/>
              <a:t> Apporter des solutions gagnantes</a:t>
            </a:r>
          </a:p>
          <a:p>
            <a:pPr eaLnBrk="1" hangingPunct="1"/>
            <a:r>
              <a:rPr lang="en-US" altLang="en-US" sz="1100" dirty="0"/>
              <a:t>LA PASSION</a:t>
            </a:r>
          </a:p>
          <a:p>
            <a:pPr eaLnBrk="1" hangingPunct="1">
              <a:buFontTx/>
              <a:buChar char="•"/>
            </a:pPr>
            <a:r>
              <a:rPr lang="en-US" altLang="en-US" sz="1100" dirty="0"/>
              <a:t> Faire preuve d'enthousiasme et de dynamisme</a:t>
            </a:r>
          </a:p>
          <a:p>
            <a:pPr eaLnBrk="1" hangingPunct="1">
              <a:buFontTx/>
              <a:buChar char="•"/>
            </a:pPr>
            <a:r>
              <a:rPr lang="en-US" altLang="en-US" sz="1100" dirty="0"/>
              <a:t> Avoir une attitude constructive</a:t>
            </a:r>
          </a:p>
          <a:p>
            <a:pPr eaLnBrk="1" hangingPunct="1">
              <a:buFontTx/>
              <a:buChar char="•"/>
            </a:pPr>
            <a:r>
              <a:rPr lang="en-US" altLang="en-US" sz="1100" dirty="0"/>
              <a:t> Faire preuve de créativité</a:t>
            </a:r>
          </a:p>
          <a:p>
            <a:pPr eaLnBrk="1" hangingPunct="1">
              <a:buFontTx/>
              <a:buChar char="•"/>
            </a:pPr>
            <a:r>
              <a:rPr lang="en-US" altLang="en-US" sz="1100" dirty="0"/>
              <a:t> Aspirer à l'épanouissement</a:t>
            </a:r>
          </a:p>
          <a:p>
            <a:pPr eaLnBrk="1" hangingPunct="1"/>
            <a:r>
              <a:rPr lang="en-US" altLang="en-US" sz="1100" dirty="0"/>
              <a:t>LA PERFORMANCE</a:t>
            </a:r>
          </a:p>
          <a:p>
            <a:pPr eaLnBrk="1" hangingPunct="1">
              <a:buFontTx/>
              <a:buChar char="•"/>
            </a:pPr>
            <a:r>
              <a:rPr lang="en-US" altLang="en-US" sz="1100" dirty="0"/>
              <a:t> Assumer ses responsabilités</a:t>
            </a:r>
          </a:p>
          <a:p>
            <a:pPr eaLnBrk="1" hangingPunct="1">
              <a:buFontTx/>
              <a:buChar char="•"/>
            </a:pPr>
            <a:r>
              <a:rPr lang="en-US" altLang="en-US" sz="1100" dirty="0"/>
              <a:t> Mettre l'accent sur le client</a:t>
            </a:r>
          </a:p>
          <a:p>
            <a:pPr eaLnBrk="1" hangingPunct="1">
              <a:buFontTx/>
              <a:buChar char="•"/>
            </a:pPr>
            <a:r>
              <a:rPr lang="en-US" altLang="en-US" sz="1100" dirty="0"/>
              <a:t> Innover</a:t>
            </a:r>
          </a:p>
          <a:p>
            <a:pPr eaLnBrk="1" hangingPunct="1">
              <a:buFontTx/>
              <a:buChar char="•"/>
            </a:pPr>
            <a:r>
              <a:rPr lang="en-US" altLang="en-US" sz="1100" dirty="0"/>
              <a:t> Agir avec rapidité et empressement</a:t>
            </a:r>
          </a:p>
          <a:p>
            <a:pPr eaLnBrk="1" hangingPunct="1"/>
            <a:endParaRPr lang="fr-CA" altLang="en-US" sz="1000" dirty="0">
              <a:ea typeface="ＭＳ Ｐゴシック" pitchFamily="34" charset="-128"/>
            </a:endParaRPr>
          </a:p>
          <a:p>
            <a:pPr eaLnBrk="1" hangingPunct="1"/>
            <a:endParaRPr lang="fr-CA" altLang="en-US" sz="10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7EDA5E2-537E-4AEE-A095-1B6625C068D3}" type="slidenum">
              <a:rPr lang="en-US" altLang="en-US" sz="1200" smtClean="0"/>
              <a:pPr/>
              <a:t>6</a:t>
            </a:fld>
            <a:endParaRPr lang="fr-CA"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a:latin typeface="Agenda Tabular Light" pitchFamily="2" charset="0"/>
              </a:rPr>
              <a:t>Nous comprenons bien les besoins des promoteurs de régime et de leurs participants.  </a:t>
            </a:r>
          </a:p>
          <a:p>
            <a:pPr eaLnBrk="1" hangingPunct="1"/>
            <a:r>
              <a:rPr lang="en-US" altLang="en-US" sz="1800" dirty="0">
                <a:latin typeface="Agenda Tabular Light" pitchFamily="2" charset="0"/>
              </a:rPr>
              <a:t>Nous disposons de la plus importante banque de données sur les opérations pour comprendre ce qui fonctionne, dans quelles circonstances et pourquoi.</a:t>
            </a:r>
          </a:p>
          <a:p>
            <a:pPr eaLnBrk="1" hangingPunct="1"/>
            <a:endParaRPr lang="fr-CA"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AAE78F7-379B-4AE1-B612-FC810F9660FD}" type="slidenum">
              <a:rPr lang="en-US" altLang="en-US" sz="1200" smtClean="0"/>
              <a:pPr/>
              <a:t>7</a:t>
            </a:fld>
            <a:endParaRPr lang="fr-CA"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fr-CA" altLang="en-US" noProof="0" dirty="0"/>
              <a:t> Je parlerai plus en détail de chaque caractéristique dans les diapos suivantes; voici d'abord un aperçu des raisons qui font de ce régime un excellent ajout au programme de votre entreprise.</a:t>
            </a:r>
          </a:p>
          <a:p>
            <a:pPr eaLnBrk="1" hangingPunct="1">
              <a:buFontTx/>
              <a:buChar char="•"/>
            </a:pPr>
            <a:r>
              <a:rPr lang="fr-CA" altLang="en-US" noProof="0" dirty="0"/>
              <a:t> Le temps, c'est de l'argent; en plus de vous offrir le régime sans frais, nous l'avons également conçu de sorte que sa gestion soit la plus simple possible et ne requière que peu de temps de votre part.</a:t>
            </a:r>
          </a:p>
          <a:p>
            <a:pPr eaLnBrk="1" hangingPunct="1">
              <a:buFontTx/>
              <a:buChar char="•"/>
            </a:pPr>
            <a:r>
              <a:rPr lang="fr-CA" altLang="en-US" noProof="0" dirty="0"/>
              <a:t> Les trois comptes – REER, RPDB et CELI – permettent à vos employés d'épargner pour des objectifs à court, moyen et long terme.</a:t>
            </a:r>
          </a:p>
          <a:p>
            <a:pPr eaLnBrk="1" hangingPunct="1">
              <a:buFontTx/>
              <a:buChar char="•"/>
            </a:pPr>
            <a:r>
              <a:rPr lang="fr-CA" altLang="en-US" noProof="0" dirty="0"/>
              <a:t> Les employés ont accès à une gamme complète de placements gérés par des gestionnaires réputés, et qui comprend plusieurs fonds offerts exclusivement aux participants des régimes collectifs de la Financière Sun Life.</a:t>
            </a:r>
          </a:p>
          <a:p>
            <a:pPr eaLnBrk="1" hangingPunct="1">
              <a:buFontTx/>
              <a:buChar char="•"/>
            </a:pPr>
            <a:r>
              <a:rPr lang="fr-CA" altLang="en-US" noProof="0" dirty="0"/>
              <a:t> Les employés réalisent des économies sur les frais – un régime collectif permet d'importantes économies d'échelle en ce qui touche les frais de gestion des fonds.</a:t>
            </a:r>
          </a:p>
          <a:p>
            <a:pPr eaLnBrk="1" hangingPunct="1">
              <a:buFontTx/>
              <a:buChar char="•"/>
            </a:pPr>
            <a:r>
              <a:rPr lang="fr-CA" altLang="en-US" noProof="0" dirty="0"/>
              <a:t> Si vous avez besoin d'information, je demeure à votre entière disposition!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C8AFF37-E947-4E32-937D-FD6FFCF1A479}" type="slidenum">
              <a:rPr lang="en-US" altLang="en-US" sz="1200" smtClean="0"/>
              <a:pPr/>
              <a:t>8</a:t>
            </a:fld>
            <a:endParaRPr lang="fr-CA"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 La Financière Sun Life s'occupe de presque toutes les tâches relatives à la gestion quotidienne du régime. Nous créons un dossier de gestion et de placement pour chaque participant et nous en assurons la maintenance, nous traitons les opérations, nous postons les relevés annuels et les feuillets fiscaux, nous communiquons les renseignements à l'Agence du revenu du Canada, et plus encore. </a:t>
            </a:r>
          </a:p>
          <a:p>
            <a:pPr eaLnBrk="1" hangingPunct="1">
              <a:buFontTx/>
              <a:buChar char="•"/>
            </a:pPr>
            <a:r>
              <a:rPr lang="en-US" altLang="en-US" dirty="0"/>
              <a:t> Votre rôle consiste à vous assurer que les employés comprennent le régime, à les encourager à y adhérer, puis à verser les cotisations prélevées à chaque période de paie - ce qui ne devrait vous prendre que quelques minutes en ligne. </a:t>
            </a:r>
          </a:p>
          <a:p>
            <a:pPr eaLnBrk="1" hangingPunct="1">
              <a:buFontTx/>
              <a:buChar char="•"/>
            </a:pPr>
            <a:r>
              <a:rPr lang="en-US" altLang="en-US" dirty="0"/>
              <a:t> Vos employés profitent également d'un soutien approfondi - par l'entremise du Centre de service à la clientèle et du site Web des Services aux participants - et ils peuvent parler à des représentants professionnels les jours ouvrables s'ils ont besoin d'avoir de l'aide ou des réponses à leurs questions en personne; je suis également à votre disposition.</a:t>
            </a:r>
          </a:p>
          <a:p>
            <a:pPr eaLnBrk="1" hangingPunct="1">
              <a:buFontTx/>
              <a:buChar char="•"/>
            </a:pPr>
            <a:r>
              <a:rPr lang="en-US" altLang="en-US" dirty="0"/>
              <a:t> Si vous avez des questions à poser ou si vous avez besoin de soutien supplémentaire pour la gestion de votre régime, veuillez communiquer avec moi.</a:t>
            </a:r>
          </a:p>
          <a:p>
            <a:pPr eaLnBrk="1" hangingPunct="1">
              <a:buFontTx/>
              <a:buChar char="•"/>
            </a:pPr>
            <a:endParaRPr lang="fr-CA"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3BB4E84-9A77-4ED4-AD4F-EA5DA331EEC4}" type="slidenum">
              <a:rPr lang="en-US" altLang="en-US" sz="1200" smtClean="0"/>
              <a:pPr/>
              <a:t>9</a:t>
            </a:fld>
            <a:endParaRPr lang="fr-CA"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343401"/>
            <a:ext cx="5140325"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50" b="1" dirty="0"/>
              <a:t>Temps requis pour l'établissement du régime :</a:t>
            </a:r>
          </a:p>
          <a:p>
            <a:pPr eaLnBrk="1" hangingPunct="1">
              <a:buFontTx/>
              <a:buChar char="•"/>
            </a:pPr>
            <a:r>
              <a:rPr lang="en-US" altLang="en-US" sz="1050" dirty="0"/>
              <a:t> Établissement du régime dans les deux semaines suivant la réception d'une demande dûment remplie</a:t>
            </a:r>
          </a:p>
          <a:p>
            <a:pPr eaLnBrk="1" hangingPunct="1"/>
            <a:r>
              <a:rPr lang="en-US" altLang="en-US" sz="1050" dirty="0"/>
              <a:t>Aucune attente; les régimes sont établis rapidement de façon à ce que les promoteurs puissent transmettre les cotisations dès qu'ils sont prêts. </a:t>
            </a:r>
          </a:p>
          <a:p>
            <a:pPr eaLnBrk="1" hangingPunct="1"/>
            <a:r>
              <a:rPr lang="en-US" altLang="en-US" sz="1050" b="1" dirty="0"/>
              <a:t>Mode de versement des cotisations :</a:t>
            </a:r>
          </a:p>
          <a:p>
            <a:pPr eaLnBrk="1" hangingPunct="1">
              <a:buFontTx/>
              <a:buChar char="•"/>
            </a:pPr>
            <a:r>
              <a:rPr lang="en-US" altLang="en-US" sz="1050" dirty="0"/>
              <a:t> Transmission des cotisations au moyen d'un site Web sécurisé</a:t>
            </a:r>
          </a:p>
          <a:p>
            <a:pPr eaLnBrk="1" hangingPunct="1">
              <a:buFontTx/>
              <a:buChar char="•"/>
            </a:pPr>
            <a:r>
              <a:rPr lang="en-US" altLang="en-US" sz="1050" dirty="0"/>
              <a:t> Versement par retrait préautorisé pour le REER et le RPDB</a:t>
            </a:r>
          </a:p>
          <a:p>
            <a:pPr eaLnBrk="1" hangingPunct="1">
              <a:buFontTx/>
              <a:buChar char="•"/>
            </a:pPr>
            <a:r>
              <a:rPr lang="en-US" altLang="en-US" sz="1050" dirty="0"/>
              <a:t> Seuls les employés peuvent cotiser au CELI (les cotisations sont prélevées automatiquement sur leur compte bancaire)</a:t>
            </a:r>
          </a:p>
          <a:p>
            <a:pPr eaLnBrk="1" hangingPunct="1"/>
            <a:r>
              <a:rPr lang="en-US" altLang="en-US" sz="1050" dirty="0"/>
              <a:t>Afin que les cotisations soient déposées rapidement et que cette solution demeure économique, les cotisations sont transmises par voie électronique. </a:t>
            </a:r>
          </a:p>
          <a:p>
            <a:pPr eaLnBrk="1" hangingPunct="1"/>
            <a:r>
              <a:rPr lang="en-US" altLang="en-US" sz="1050" b="1" dirty="0"/>
              <a:t>Rapports et relevés destinés au promoteur :</a:t>
            </a:r>
          </a:p>
          <a:p>
            <a:pPr eaLnBrk="1" hangingPunct="1">
              <a:buFontTx/>
              <a:buChar char="•"/>
            </a:pPr>
            <a:r>
              <a:rPr lang="en-US" altLang="en-US" sz="1050" dirty="0"/>
              <a:t> Relevés mensuels financiers et non financiers en ligne</a:t>
            </a:r>
          </a:p>
          <a:p>
            <a:pPr eaLnBrk="1" hangingPunct="1">
              <a:buFontTx/>
              <a:buChar char="•"/>
            </a:pPr>
            <a:r>
              <a:rPr lang="en-US" altLang="en-US" sz="1050" dirty="0"/>
              <a:t> Accès en tout temps au site Web des Services aux promoteurs</a:t>
            </a:r>
          </a:p>
          <a:p>
            <a:pPr eaLnBrk="1" hangingPunct="1">
              <a:buFontTx/>
              <a:buChar char="•"/>
            </a:pPr>
            <a:r>
              <a:rPr lang="en-US" altLang="en-US" sz="1050" dirty="0"/>
              <a:t> Accès aux renseignements sur les placements de Morningstar</a:t>
            </a:r>
          </a:p>
          <a:p>
            <a:pPr eaLnBrk="1" hangingPunct="1"/>
            <a:r>
              <a:rPr lang="en-US" altLang="en-US" sz="1050" dirty="0"/>
              <a:t>Grâce au site Web des Services aux promoteurs, les promoteurs peuvent en tout temps transmettre les cotisations, produire des relevés et trouver des renseignements sur le régime</a:t>
            </a:r>
          </a:p>
          <a:p>
            <a:pPr eaLnBrk="1" hangingPunct="1"/>
            <a:r>
              <a:rPr lang="en-US" altLang="en-US" sz="1050" b="1" dirty="0"/>
              <a:t>Gestion administrative </a:t>
            </a:r>
            <a:r>
              <a:rPr lang="en-US" altLang="en-US" sz="1050" dirty="0"/>
              <a:t>:</a:t>
            </a:r>
          </a:p>
          <a:p>
            <a:pPr eaLnBrk="1" hangingPunct="1">
              <a:buFontTx/>
              <a:buChar char="•"/>
            </a:pPr>
            <a:r>
              <a:rPr lang="en-US" altLang="en-US" sz="1050" dirty="0"/>
              <a:t> Accès à une équipe qui s'occupe spécialement de vous</a:t>
            </a:r>
          </a:p>
          <a:p>
            <a:pPr eaLnBrk="1" hangingPunct="1">
              <a:buFontTx/>
              <a:buChar char="•"/>
            </a:pPr>
            <a:r>
              <a:rPr lang="en-US" altLang="en-US" sz="1050" dirty="0"/>
              <a:t> Accès à des données sur les cotisations salariales</a:t>
            </a:r>
          </a:p>
          <a:p>
            <a:pPr eaLnBrk="1" hangingPunct="1"/>
            <a:r>
              <a:rPr lang="en-US" altLang="en-US" sz="1050" dirty="0"/>
              <a:t>Les promoteurs reçoivent un soutien de qualité de la part du chef de file en matière de régimes </a:t>
            </a:r>
            <a:r>
              <a:rPr lang="en-US" altLang="en-US" sz="1050" dirty="0" err="1"/>
              <a:t>d'épargne</a:t>
            </a:r>
            <a:r>
              <a:rPr lang="en-US" altLang="en-US" sz="1050" dirty="0"/>
              <a:t> </a:t>
            </a:r>
            <a:r>
              <a:rPr lang="en-US" altLang="en-US" sz="1050" dirty="0" err="1"/>
              <a:t>collectifs</a:t>
            </a:r>
            <a:r>
              <a:rPr lang="en-US" altLang="en-US" sz="1100" dirty="0"/>
              <a:t>.  </a:t>
            </a:r>
          </a:p>
          <a:p>
            <a:pPr eaLnBrk="1" hangingPunct="1">
              <a:buFontTx/>
              <a:buChar char="•"/>
            </a:pPr>
            <a:endParaRPr lang="fr-CA" alt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5" descr="PPT Cover_614-01559014s_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6"/>
          <p:cNvGrpSpPr>
            <a:grpSpLocks/>
          </p:cNvGrpSpPr>
          <p:nvPr userDrawn="1"/>
        </p:nvGrpSpPr>
        <p:grpSpPr bwMode="auto">
          <a:xfrm>
            <a:off x="0" y="4114800"/>
            <a:ext cx="9144000" cy="1371600"/>
            <a:chOff x="0" y="2688"/>
            <a:chExt cx="5760" cy="864"/>
          </a:xfrm>
        </p:grpSpPr>
        <p:sp>
          <p:nvSpPr>
            <p:cNvPr id="6" name="Rectangle 37"/>
            <p:cNvSpPr>
              <a:spLocks noChangeArrowheads="1"/>
            </p:cNvSpPr>
            <p:nvPr/>
          </p:nvSpPr>
          <p:spPr bwMode="auto">
            <a:xfrm>
              <a:off x="0" y="2688"/>
              <a:ext cx="5760" cy="864"/>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7" name="Rectangle 38"/>
            <p:cNvSpPr>
              <a:spLocks noChangeArrowheads="1"/>
            </p:cNvSpPr>
            <p:nvPr/>
          </p:nvSpPr>
          <p:spPr bwMode="black">
            <a:xfrm>
              <a:off x="0" y="3483"/>
              <a:ext cx="5760" cy="69"/>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grpSp>
      <p:sp>
        <p:nvSpPr>
          <p:cNvPr id="3074" name="Rectangle 2"/>
          <p:cNvSpPr>
            <a:spLocks noGrp="1" noChangeArrowheads="1"/>
          </p:cNvSpPr>
          <p:nvPr>
            <p:ph type="ctrTitle"/>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0" y="5919167"/>
            <a:ext cx="1771193" cy="674827"/>
          </a:xfrm>
          <a:prstGeom prst="rect">
            <a:avLst/>
          </a:prstGeom>
        </p:spPr>
      </p:pic>
    </p:spTree>
    <p:extLst>
      <p:ext uri="{BB962C8B-B14F-4D97-AF65-F5344CB8AC3E}">
        <p14:creationId xmlns:p14="http://schemas.microsoft.com/office/powerpoint/2010/main" val="24931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67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89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89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94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dirty="0"/>
          </a:p>
        </p:txBody>
      </p:sp>
    </p:spTree>
    <p:extLst>
      <p:ext uri="{BB962C8B-B14F-4D97-AF65-F5344CB8AC3E}">
        <p14:creationId xmlns:p14="http://schemas.microsoft.com/office/powerpoint/2010/main" val="5607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0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29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3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1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229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3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92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705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1143000"/>
            <a:ext cx="9144000" cy="4800600"/>
          </a:xfrm>
          <a:prstGeom prst="rect">
            <a:avLst/>
          </a:prstGeom>
          <a:solidFill>
            <a:srgbClr val="EAAB00">
              <a:alpha val="2000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Rectangle 9"/>
          <p:cNvSpPr>
            <a:spLocks noChangeArrowheads="1"/>
          </p:cNvSpPr>
          <p:nvPr/>
        </p:nvSpPr>
        <p:spPr bwMode="auto">
          <a:xfrm>
            <a:off x="0" y="0"/>
            <a:ext cx="9144000" cy="1508125"/>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8" name="Rectangle 2"/>
          <p:cNvSpPr>
            <a:spLocks noGrp="1" noChangeArrowheads="1"/>
          </p:cNvSpPr>
          <p:nvPr>
            <p:ph type="title"/>
          </p:nvPr>
        </p:nvSpPr>
        <p:spPr bwMode="white">
          <a:xfrm>
            <a:off x="685800" y="0"/>
            <a:ext cx="7772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0" y="1827213"/>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my savings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46125" y="6172200"/>
            <a:ext cx="137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0"/>
          <p:cNvSpPr>
            <a:spLocks noChangeArrowheads="1"/>
          </p:cNvSpPr>
          <p:nvPr/>
        </p:nvSpPr>
        <p:spPr bwMode="black">
          <a:xfrm>
            <a:off x="0" y="1398588"/>
            <a:ext cx="9144000" cy="109537"/>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3200">
          <a:solidFill>
            <a:srgbClr val="614D7D"/>
          </a:solidFill>
          <a:latin typeface="+mj-lt"/>
          <a:ea typeface="+mj-ea"/>
          <a:cs typeface="+mj-cs"/>
        </a:defRPr>
      </a:lvl1pPr>
      <a:lvl2pPr algn="l" rtl="0" eaLnBrk="0" fontAlgn="base" hangingPunct="0">
        <a:spcBef>
          <a:spcPct val="0"/>
        </a:spcBef>
        <a:spcAft>
          <a:spcPct val="0"/>
        </a:spcAft>
        <a:defRPr sz="3200">
          <a:solidFill>
            <a:srgbClr val="614D7D"/>
          </a:solidFill>
          <a:latin typeface="Arial" charset="0"/>
          <a:ea typeface="ＭＳ Ｐゴシック" pitchFamily="1" charset="-128"/>
        </a:defRPr>
      </a:lvl2pPr>
      <a:lvl3pPr algn="l" rtl="0" eaLnBrk="0" fontAlgn="base" hangingPunct="0">
        <a:spcBef>
          <a:spcPct val="0"/>
        </a:spcBef>
        <a:spcAft>
          <a:spcPct val="0"/>
        </a:spcAft>
        <a:defRPr sz="3200">
          <a:solidFill>
            <a:srgbClr val="614D7D"/>
          </a:solidFill>
          <a:latin typeface="Arial" charset="0"/>
          <a:ea typeface="ＭＳ Ｐゴシック" pitchFamily="1" charset="-128"/>
        </a:defRPr>
      </a:lvl3pPr>
      <a:lvl4pPr algn="l" rtl="0" eaLnBrk="0" fontAlgn="base" hangingPunct="0">
        <a:spcBef>
          <a:spcPct val="0"/>
        </a:spcBef>
        <a:spcAft>
          <a:spcPct val="0"/>
        </a:spcAft>
        <a:defRPr sz="3200">
          <a:solidFill>
            <a:srgbClr val="614D7D"/>
          </a:solidFill>
          <a:latin typeface="Arial" charset="0"/>
          <a:ea typeface="ＭＳ Ｐゴシック" pitchFamily="1" charset="-128"/>
        </a:defRPr>
      </a:lvl4pPr>
      <a:lvl5pPr algn="l" rtl="0" eaLnBrk="0" fontAlgn="base" hangingPunct="0">
        <a:spcBef>
          <a:spcPct val="0"/>
        </a:spcBef>
        <a:spcAft>
          <a:spcPct val="0"/>
        </a:spcAft>
        <a:defRPr sz="3200">
          <a:solidFill>
            <a:srgbClr val="614D7D"/>
          </a:solidFill>
          <a:latin typeface="Arial" charset="0"/>
          <a:ea typeface="ＭＳ Ｐゴシック" pitchFamily="1" charset="-128"/>
        </a:defRPr>
      </a:lvl5pPr>
      <a:lvl6pPr marL="457200" algn="l" rtl="0" fontAlgn="base">
        <a:spcBef>
          <a:spcPct val="0"/>
        </a:spcBef>
        <a:spcAft>
          <a:spcPct val="0"/>
        </a:spcAft>
        <a:defRPr sz="3200">
          <a:solidFill>
            <a:srgbClr val="614D7D"/>
          </a:solidFill>
          <a:latin typeface="Arial" charset="0"/>
          <a:ea typeface="ＭＳ Ｐゴシック" pitchFamily="1" charset="-128"/>
        </a:defRPr>
      </a:lvl6pPr>
      <a:lvl7pPr marL="914400" algn="l" rtl="0" fontAlgn="base">
        <a:spcBef>
          <a:spcPct val="0"/>
        </a:spcBef>
        <a:spcAft>
          <a:spcPct val="0"/>
        </a:spcAft>
        <a:defRPr sz="3200">
          <a:solidFill>
            <a:srgbClr val="614D7D"/>
          </a:solidFill>
          <a:latin typeface="Arial" charset="0"/>
          <a:ea typeface="ＭＳ Ｐゴシック" pitchFamily="1" charset="-128"/>
        </a:defRPr>
      </a:lvl7pPr>
      <a:lvl8pPr marL="1371600" algn="l" rtl="0" fontAlgn="base">
        <a:spcBef>
          <a:spcPct val="0"/>
        </a:spcBef>
        <a:spcAft>
          <a:spcPct val="0"/>
        </a:spcAft>
        <a:defRPr sz="3200">
          <a:solidFill>
            <a:srgbClr val="614D7D"/>
          </a:solidFill>
          <a:latin typeface="Arial" charset="0"/>
          <a:ea typeface="ＭＳ Ｐゴシック" pitchFamily="1" charset="-128"/>
        </a:defRPr>
      </a:lvl8pPr>
      <a:lvl9pPr marL="1828800" algn="l" rtl="0" fontAlgn="base">
        <a:spcBef>
          <a:spcPct val="0"/>
        </a:spcBef>
        <a:spcAft>
          <a:spcPct val="0"/>
        </a:spcAft>
        <a:defRPr sz="3200">
          <a:solidFill>
            <a:srgbClr val="614D7D"/>
          </a:solidFill>
          <a:latin typeface="Arial" charset="0"/>
          <a:ea typeface="ＭＳ Ｐゴシック" pitchFamily="1" charset="-128"/>
        </a:defRPr>
      </a:lvl9pPr>
    </p:titleStyle>
    <p:body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hyperlink" Target="http://www.sunlife.ca/monepargneSunAvanta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unlife.ca/fr/explore-products/investments/workplace-investments/small-business-benefits-and-savings/sunadvantage-my-saving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4800" b="1" dirty="0">
                <a:solidFill>
                  <a:srgbClr val="89779E"/>
                </a:solidFill>
              </a:rPr>
              <a:t>Votre régime</a:t>
            </a:r>
            <a:br>
              <a:rPr dirty="0"/>
            </a:br>
            <a:r>
              <a:rPr lang="en-US" altLang="en-US" sz="4800" b="1" dirty="0">
                <a:solidFill>
                  <a:srgbClr val="89779E"/>
                </a:solidFill>
              </a:rPr>
              <a:t>collectif</a:t>
            </a:r>
            <a:br>
              <a:rPr dirty="0"/>
            </a:br>
            <a:r>
              <a:rPr lang="en-US" altLang="en-US" sz="4800" b="1" dirty="0">
                <a:solidFill>
                  <a:srgbClr val="89779E"/>
                </a:solidFill>
              </a:rPr>
              <a:t>au travail</a:t>
            </a:r>
          </a:p>
        </p:txBody>
      </p:sp>
      <p:sp>
        <p:nvSpPr>
          <p:cNvPr id="3075" name="Text Box 4"/>
          <p:cNvSpPr txBox="1">
            <a:spLocks noChangeArrowheads="1"/>
          </p:cNvSpPr>
          <p:nvPr/>
        </p:nvSpPr>
        <p:spPr bwMode="auto">
          <a:xfrm>
            <a:off x="0" y="4114800"/>
            <a:ext cx="9144000" cy="954107"/>
          </a:xfrm>
          <a:prstGeom prst="rect">
            <a:avLst/>
          </a:prstGeom>
          <a:solidFill>
            <a:srgbClr val="F0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2800" b="1" dirty="0">
                <a:solidFill>
                  <a:srgbClr val="89779E"/>
                </a:solidFill>
                <a:latin typeface="Agenda Tabular Medium" pitchFamily="2" charset="0"/>
              </a:rPr>
              <a:t>Un régime de conservation de l'effectif abordable destiné à vos employés.</a:t>
            </a:r>
            <a:r>
              <a:rPr lang="fr-CA" dirty="0"/>
              <a:t>		</a:t>
            </a:r>
            <a:endParaRPr lang="fr-CA" altLang="en-US" sz="1600" b="1" dirty="0">
              <a:solidFill>
                <a:srgbClr val="614D7D"/>
              </a:solidFill>
              <a:latin typeface="Agenda Tabular Medium" pitchFamily="2" charset="0"/>
            </a:endParaRPr>
          </a:p>
        </p:txBody>
      </p:sp>
      <p:sp>
        <p:nvSpPr>
          <p:cNvPr id="3077" name="Rectangle 11"/>
          <p:cNvSpPr>
            <a:spLocks noChangeArrowheads="1"/>
          </p:cNvSpPr>
          <p:nvPr/>
        </p:nvSpPr>
        <p:spPr bwMode="auto">
          <a:xfrm>
            <a:off x="0" y="5257800"/>
            <a:ext cx="9144000" cy="228600"/>
          </a:xfrm>
          <a:prstGeom prst="rect">
            <a:avLst/>
          </a:prstGeom>
          <a:gradFill rotWithShape="1">
            <a:gsLst>
              <a:gs pos="0">
                <a:srgbClr val="89779E"/>
              </a:gs>
              <a:gs pos="50000">
                <a:srgbClr val="4D4A86"/>
              </a:gs>
              <a:gs pos="100000">
                <a:srgbClr val="14132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nvGrpSpPr>
          <p:cNvPr id="8" name="Group 6"/>
          <p:cNvGrpSpPr>
            <a:grpSpLocks/>
          </p:cNvGrpSpPr>
          <p:nvPr/>
        </p:nvGrpSpPr>
        <p:grpSpPr bwMode="auto">
          <a:xfrm>
            <a:off x="4572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331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3316"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3321" name="Rectangle 8"/>
          <p:cNvSpPr>
            <a:spLocks noGrp="1" noChangeArrowheads="1"/>
          </p:cNvSpPr>
          <p:nvPr>
            <p:ph type="title"/>
          </p:nvPr>
        </p:nvSpPr>
        <p:spPr>
          <a:xfrm>
            <a:off x="381000" y="0"/>
            <a:ext cx="8534400" cy="1243013"/>
          </a:xfrm>
        </p:spPr>
        <p:txBody>
          <a:bodyPr/>
          <a:lstStyle/>
          <a:p>
            <a:pPr eaLnBrk="1" hangingPunct="1"/>
            <a:r>
              <a:rPr lang="en-US" altLang="en-US" sz="4000" dirty="0">
                <a:solidFill>
                  <a:schemeClr val="bg1"/>
                </a:solidFill>
              </a:rPr>
              <a:t>Valeur pour les </a:t>
            </a:r>
            <a:r>
              <a:rPr lang="en-US" altLang="en-US" sz="4000" b="1" dirty="0">
                <a:solidFill>
                  <a:srgbClr val="4D4A86"/>
                </a:solidFill>
              </a:rPr>
              <a:t>participants</a:t>
            </a:r>
          </a:p>
        </p:txBody>
      </p:sp>
      <p:sp>
        <p:nvSpPr>
          <p:cNvPr id="110601" name="Rectangle 9"/>
          <p:cNvSpPr>
            <a:spLocks noGrp="1" noChangeArrowheads="1"/>
          </p:cNvSpPr>
          <p:nvPr>
            <p:ph type="body" idx="1"/>
          </p:nvPr>
        </p:nvSpPr>
        <p:spPr>
          <a:xfrm>
            <a:off x="228600" y="1752600"/>
            <a:ext cx="5410200" cy="3505200"/>
          </a:xfrm>
          <a:noFill/>
        </p:spPr>
        <p:txBody>
          <a:bodyPr/>
          <a:lstStyle/>
          <a:p>
            <a:pPr eaLnBrk="1" hangingPunct="1">
              <a:buClr>
                <a:srgbClr val="720829"/>
              </a:buClr>
              <a:buFont typeface="Times" pitchFamily="18" charset="0"/>
              <a:buNone/>
            </a:pPr>
            <a:r>
              <a:rPr lang="en-US" altLang="en-US" sz="1600" dirty="0"/>
              <a:t>       Accès en tout temps à son compte :</a:t>
            </a:r>
          </a:p>
          <a:p>
            <a:pPr lvl="1" eaLnBrk="1" hangingPunct="1">
              <a:buClr>
                <a:schemeClr val="accent2"/>
              </a:buClr>
            </a:pPr>
            <a:r>
              <a:rPr lang="en-US" altLang="en-US" sz="1600" dirty="0"/>
              <a:t>Par téléphone, au 1-866-733-8613</a:t>
            </a:r>
          </a:p>
          <a:p>
            <a:pPr lvl="1" eaLnBrk="1" hangingPunct="1">
              <a:buClr>
                <a:schemeClr val="accent2"/>
              </a:buClr>
            </a:pPr>
            <a:r>
              <a:rPr lang="en-US" altLang="en-US" sz="1600" dirty="0"/>
              <a:t>Par le site Web interactif, sur </a:t>
            </a:r>
            <a:r>
              <a:rPr lang="en-US" altLang="en-US" sz="1600" b="1" dirty="0"/>
              <a:t>www.masunlife.ca</a:t>
            </a:r>
            <a:r>
              <a:rPr sz="1600" dirty="0"/>
              <a:t> </a:t>
            </a:r>
          </a:p>
          <a:p>
            <a:pPr lvl="2" eaLnBrk="1" hangingPunct="1">
              <a:buClr>
                <a:schemeClr val="accent2"/>
              </a:buClr>
              <a:buFont typeface="Wingdings" pitchFamily="2" charset="2"/>
              <a:buChar char="Ø"/>
            </a:pPr>
            <a:r>
              <a:rPr lang="en-US" altLang="en-US" sz="1600" dirty="0"/>
              <a:t>Connaître le solde des comptes</a:t>
            </a:r>
          </a:p>
          <a:p>
            <a:pPr lvl="2" eaLnBrk="1" hangingPunct="1">
              <a:buClr>
                <a:schemeClr val="accent2"/>
              </a:buClr>
              <a:buFont typeface="Wingdings" pitchFamily="2" charset="2"/>
              <a:buChar char="Ø"/>
            </a:pPr>
            <a:r>
              <a:rPr lang="en-US" altLang="en-US" sz="1600" dirty="0"/>
              <a:t>Effectuer des transferts entre les fonds</a:t>
            </a:r>
          </a:p>
          <a:p>
            <a:pPr lvl="2" eaLnBrk="1" hangingPunct="1">
              <a:buClr>
                <a:schemeClr val="accent2"/>
              </a:buClr>
              <a:buFont typeface="Wingdings" pitchFamily="2" charset="2"/>
              <a:buChar char="Ø"/>
            </a:pPr>
            <a:r>
              <a:rPr lang="en-US" altLang="en-US" sz="1600" dirty="0"/>
              <a:t>Affichez des feuillets et reçus fiscaux</a:t>
            </a:r>
          </a:p>
          <a:p>
            <a:pPr lvl="2" eaLnBrk="1" hangingPunct="1">
              <a:buClr>
                <a:schemeClr val="accent2"/>
              </a:buClr>
              <a:buFont typeface="Wingdings" pitchFamily="2" charset="2"/>
              <a:buChar char="Ø"/>
            </a:pPr>
            <a:r>
              <a:rPr lang="en-US" altLang="en-US" sz="1600" dirty="0"/>
              <a:t>Modifier les directives de placement</a:t>
            </a:r>
          </a:p>
          <a:p>
            <a:pPr lvl="2" eaLnBrk="1" hangingPunct="1">
              <a:buClr>
                <a:schemeClr val="accent2"/>
              </a:buClr>
              <a:buFont typeface="Wingdings" pitchFamily="2" charset="2"/>
              <a:buChar char="Ø"/>
            </a:pPr>
            <a:r>
              <a:rPr lang="en-US" altLang="en-US" sz="1600" dirty="0"/>
              <a:t>Obtenir des renseignements détaillés sur les fonds</a:t>
            </a:r>
          </a:p>
          <a:p>
            <a:pPr lvl="2" eaLnBrk="1" hangingPunct="1">
              <a:buClr>
                <a:schemeClr val="accent2"/>
              </a:buClr>
              <a:buFont typeface="Wingdings" pitchFamily="2" charset="2"/>
              <a:buChar char="Ø"/>
            </a:pPr>
            <a:r>
              <a:rPr lang="en-US" altLang="en-US" sz="1600" dirty="0" err="1"/>
              <a:t>Mettre</a:t>
            </a:r>
            <a:r>
              <a:rPr lang="en-US" altLang="en-US" sz="1600" dirty="0"/>
              <a:t> à jour leur désignation de bénéficiaire</a:t>
            </a:r>
          </a:p>
          <a:p>
            <a:pPr lvl="2" eaLnBrk="1" hangingPunct="1">
              <a:buClr>
                <a:schemeClr val="accent2"/>
              </a:buClr>
              <a:buFont typeface="Wingdings" pitchFamily="2" charset="2"/>
              <a:buChar char="Ø"/>
            </a:pPr>
            <a:r>
              <a:rPr lang="en-US" altLang="en-US" sz="1600" dirty="0"/>
              <a:t>Utiliser l'un des nombreux outils de planification financière en ligne</a:t>
            </a:r>
          </a:p>
          <a:p>
            <a:pPr lvl="2" eaLnBrk="1" hangingPunct="1">
              <a:buClr>
                <a:schemeClr val="accent2"/>
              </a:buClr>
              <a:buFont typeface="Wingdings" pitchFamily="2" charset="2"/>
              <a:buChar char="Ø"/>
            </a:pPr>
            <a:r>
              <a:rPr lang="en-US" altLang="en-US" sz="1600" dirty="0"/>
              <a:t>Et plus encore...</a:t>
            </a:r>
          </a:p>
          <a:p>
            <a:pPr eaLnBrk="1" hangingPunct="1">
              <a:buClr>
                <a:schemeClr val="bg2"/>
              </a:buClr>
            </a:pPr>
            <a:endParaRPr lang="fr-CA" altLang="en-US" sz="2000" dirty="0"/>
          </a:p>
        </p:txBody>
      </p:sp>
      <p:pic>
        <p:nvPicPr>
          <p:cNvPr id="13323" name="Picture 10" descr="memberbroch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05000"/>
            <a:ext cx="3397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1"/>
          <p:cNvSpPr>
            <a:spLocks noChangeArrowheads="1"/>
          </p:cNvSpPr>
          <p:nvPr/>
        </p:nvSpPr>
        <p:spPr bwMode="auto">
          <a:xfrm>
            <a:off x="5562600" y="1905000"/>
            <a:ext cx="3409950" cy="386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nvGrpSpPr>
          <p:cNvPr id="11" name="Group 6"/>
          <p:cNvGrpSpPr>
            <a:grpSpLocks/>
          </p:cNvGrpSpPr>
          <p:nvPr/>
        </p:nvGrpSpPr>
        <p:grpSpPr bwMode="auto">
          <a:xfrm>
            <a:off x="5638800" y="59436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3"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10601">
                                            <p:txEl>
                                              <p:pRg st="0" end="0"/>
                                            </p:txEl>
                                          </p:spTgt>
                                        </p:tgtEl>
                                        <p:attrNameLst>
                                          <p:attrName>style.visibility</p:attrName>
                                        </p:attrNameLst>
                                      </p:cBhvr>
                                      <p:to>
                                        <p:strVal val="visible"/>
                                      </p:to>
                                    </p:set>
                                    <p:anim calcmode="lin" valueType="num">
                                      <p:cBhvr additive="base">
                                        <p:cTn id="7" dur="500" fill="hold"/>
                                        <p:tgtEl>
                                          <p:spTgt spid="1106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6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110601">
                                            <p:txEl>
                                              <p:pRg st="1" end="1"/>
                                            </p:txEl>
                                          </p:spTgt>
                                        </p:tgtEl>
                                        <p:attrNameLst>
                                          <p:attrName>style.visibility</p:attrName>
                                        </p:attrNameLst>
                                      </p:cBhvr>
                                      <p:to>
                                        <p:strVal val="visible"/>
                                      </p:to>
                                    </p:set>
                                    <p:anim calcmode="lin" valueType="num">
                                      <p:cBhvr additive="base">
                                        <p:cTn id="13" dur="500" fill="hold"/>
                                        <p:tgtEl>
                                          <p:spTgt spid="1106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6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fill="hold" grpId="0" nodeType="clickEffect">
                                  <p:stCondLst>
                                    <p:cond delay="0"/>
                                  </p:stCondLst>
                                  <p:childTnLst>
                                    <p:set>
                                      <p:cBhvr>
                                        <p:cTn id="18" dur="1" fill="hold">
                                          <p:stCondLst>
                                            <p:cond delay="0"/>
                                          </p:stCondLst>
                                        </p:cTn>
                                        <p:tgtEl>
                                          <p:spTgt spid="110601">
                                            <p:txEl>
                                              <p:pRg st="2" end="2"/>
                                            </p:txEl>
                                          </p:spTgt>
                                        </p:tgtEl>
                                        <p:attrNameLst>
                                          <p:attrName>style.visibility</p:attrName>
                                        </p:attrNameLst>
                                      </p:cBhvr>
                                      <p:to>
                                        <p:strVal val="visible"/>
                                      </p:to>
                                    </p:set>
                                    <p:anim calcmode="lin" valueType="num">
                                      <p:cBhvr additive="base">
                                        <p:cTn id="19" dur="500" fill="hold"/>
                                        <p:tgtEl>
                                          <p:spTgt spid="1106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6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601">
                                            <p:txEl>
                                              <p:pRg st="3" end="3"/>
                                            </p:txEl>
                                          </p:spTgt>
                                        </p:tgtEl>
                                        <p:attrNameLst>
                                          <p:attrName>style.visibility</p:attrName>
                                        </p:attrNameLst>
                                      </p:cBhvr>
                                      <p:to>
                                        <p:strVal val="visible"/>
                                      </p:to>
                                    </p:set>
                                    <p:anim calcmode="lin" valueType="num">
                                      <p:cBhvr additive="base">
                                        <p:cTn id="23" dur="500" fill="hold"/>
                                        <p:tgtEl>
                                          <p:spTgt spid="11060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60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0601">
                                            <p:txEl>
                                              <p:pRg st="4" end="4"/>
                                            </p:txEl>
                                          </p:spTgt>
                                        </p:tgtEl>
                                        <p:attrNameLst>
                                          <p:attrName>style.visibility</p:attrName>
                                        </p:attrNameLst>
                                      </p:cBhvr>
                                      <p:to>
                                        <p:strVal val="visible"/>
                                      </p:to>
                                    </p:set>
                                    <p:anim calcmode="lin" valueType="num">
                                      <p:cBhvr additive="base">
                                        <p:cTn id="27" dur="500" fill="hold"/>
                                        <p:tgtEl>
                                          <p:spTgt spid="11060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60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601">
                                            <p:txEl>
                                              <p:pRg st="5" end="5"/>
                                            </p:txEl>
                                          </p:spTgt>
                                        </p:tgtEl>
                                        <p:attrNameLst>
                                          <p:attrName>style.visibility</p:attrName>
                                        </p:attrNameLst>
                                      </p:cBhvr>
                                      <p:to>
                                        <p:strVal val="visible"/>
                                      </p:to>
                                    </p:set>
                                    <p:anim calcmode="lin" valueType="num">
                                      <p:cBhvr additive="base">
                                        <p:cTn id="31" dur="500" fill="hold"/>
                                        <p:tgtEl>
                                          <p:spTgt spid="11060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60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0601">
                                            <p:txEl>
                                              <p:pRg st="6" end="6"/>
                                            </p:txEl>
                                          </p:spTgt>
                                        </p:tgtEl>
                                        <p:attrNameLst>
                                          <p:attrName>style.visibility</p:attrName>
                                        </p:attrNameLst>
                                      </p:cBhvr>
                                      <p:to>
                                        <p:strVal val="visible"/>
                                      </p:to>
                                    </p:set>
                                    <p:anim calcmode="lin" valueType="num">
                                      <p:cBhvr additive="base">
                                        <p:cTn id="35" dur="500" fill="hold"/>
                                        <p:tgtEl>
                                          <p:spTgt spid="11060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60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0601">
                                            <p:txEl>
                                              <p:pRg st="7" end="7"/>
                                            </p:txEl>
                                          </p:spTgt>
                                        </p:tgtEl>
                                        <p:attrNameLst>
                                          <p:attrName>style.visibility</p:attrName>
                                        </p:attrNameLst>
                                      </p:cBhvr>
                                      <p:to>
                                        <p:strVal val="visible"/>
                                      </p:to>
                                    </p:set>
                                    <p:anim calcmode="lin" valueType="num">
                                      <p:cBhvr additive="base">
                                        <p:cTn id="39" dur="500" fill="hold"/>
                                        <p:tgtEl>
                                          <p:spTgt spid="11060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060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0601">
                                            <p:txEl>
                                              <p:pRg st="8" end="8"/>
                                            </p:txEl>
                                          </p:spTgt>
                                        </p:tgtEl>
                                        <p:attrNameLst>
                                          <p:attrName>style.visibility</p:attrName>
                                        </p:attrNameLst>
                                      </p:cBhvr>
                                      <p:to>
                                        <p:strVal val="visible"/>
                                      </p:to>
                                    </p:set>
                                    <p:anim calcmode="lin" valueType="num">
                                      <p:cBhvr additive="base">
                                        <p:cTn id="43" dur="500" fill="hold"/>
                                        <p:tgtEl>
                                          <p:spTgt spid="11060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60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0601">
                                            <p:txEl>
                                              <p:pRg st="9" end="9"/>
                                            </p:txEl>
                                          </p:spTgt>
                                        </p:tgtEl>
                                        <p:attrNameLst>
                                          <p:attrName>style.visibility</p:attrName>
                                        </p:attrNameLst>
                                      </p:cBhvr>
                                      <p:to>
                                        <p:strVal val="visible"/>
                                      </p:to>
                                    </p:set>
                                    <p:anim calcmode="lin" valueType="num">
                                      <p:cBhvr additive="base">
                                        <p:cTn id="47" dur="500" fill="hold"/>
                                        <p:tgtEl>
                                          <p:spTgt spid="11060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060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0601">
                                            <p:txEl>
                                              <p:pRg st="10" end="10"/>
                                            </p:txEl>
                                          </p:spTgt>
                                        </p:tgtEl>
                                        <p:attrNameLst>
                                          <p:attrName>style.visibility</p:attrName>
                                        </p:attrNameLst>
                                      </p:cBhvr>
                                      <p:to>
                                        <p:strVal val="visible"/>
                                      </p:to>
                                    </p:set>
                                    <p:anim calcmode="lin" valueType="num">
                                      <p:cBhvr additive="base">
                                        <p:cTn id="51" dur="500" fill="hold"/>
                                        <p:tgtEl>
                                          <p:spTgt spid="11060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060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altLang="en-US" sz="4000" dirty="0">
                <a:solidFill>
                  <a:schemeClr val="bg1"/>
                </a:solidFill>
              </a:rPr>
              <a:t>Services offerts aux </a:t>
            </a:r>
            <a:r>
              <a:rPr lang="en-US" altLang="en-US" sz="4400" b="1" dirty="0">
                <a:solidFill>
                  <a:srgbClr val="4D4A86"/>
                </a:solidFill>
                <a:latin typeface="Agenda Tabular Medium" pitchFamily="2" charset="0"/>
              </a:rPr>
              <a:t>participants</a:t>
            </a:r>
          </a:p>
        </p:txBody>
      </p:sp>
      <p:grpSp>
        <p:nvGrpSpPr>
          <p:cNvPr id="2" name="Group 8"/>
          <p:cNvGrpSpPr>
            <a:grpSpLocks/>
          </p:cNvGrpSpPr>
          <p:nvPr/>
        </p:nvGrpSpPr>
        <p:grpSpPr bwMode="auto">
          <a:xfrm>
            <a:off x="990600" y="1981200"/>
            <a:ext cx="3048000" cy="996950"/>
            <a:chOff x="624" y="1248"/>
            <a:chExt cx="1920" cy="628"/>
          </a:xfrm>
        </p:grpSpPr>
        <p:sp>
          <p:nvSpPr>
            <p:cNvPr id="14361" name="AutoShape 9"/>
            <p:cNvSpPr>
              <a:spLocks noChangeArrowheads="1"/>
            </p:cNvSpPr>
            <p:nvPr/>
          </p:nvSpPr>
          <p:spPr bwMode="auto">
            <a:xfrm>
              <a:off x="624" y="1248"/>
              <a:ext cx="1858" cy="628"/>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62" name="Text Box 10"/>
            <p:cNvSpPr txBox="1">
              <a:spLocks noChangeArrowheads="1"/>
            </p:cNvSpPr>
            <p:nvPr/>
          </p:nvSpPr>
          <p:spPr bwMode="auto">
            <a:xfrm>
              <a:off x="624" y="1344"/>
              <a:ext cx="19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Inscription express                    des participants</a:t>
              </a:r>
            </a:p>
          </p:txBody>
        </p:sp>
      </p:grpSp>
      <p:grpSp>
        <p:nvGrpSpPr>
          <p:cNvPr id="3" name="Group 29"/>
          <p:cNvGrpSpPr>
            <a:grpSpLocks/>
          </p:cNvGrpSpPr>
          <p:nvPr/>
        </p:nvGrpSpPr>
        <p:grpSpPr bwMode="auto">
          <a:xfrm>
            <a:off x="1828800" y="2971800"/>
            <a:ext cx="6083300" cy="2743200"/>
            <a:chOff x="1152" y="1872"/>
            <a:chExt cx="3832" cy="1728"/>
          </a:xfrm>
        </p:grpSpPr>
        <p:sp>
          <p:nvSpPr>
            <p:cNvPr id="14357" name="AutoShape 12"/>
            <p:cNvSpPr>
              <a:spLocks noChangeArrowheads="1"/>
            </p:cNvSpPr>
            <p:nvPr/>
          </p:nvSpPr>
          <p:spPr bwMode="auto">
            <a:xfrm>
              <a:off x="3408" y="3264"/>
              <a:ext cx="1536"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8" name="Text Box 13"/>
            <p:cNvSpPr txBox="1">
              <a:spLocks noChangeArrowheads="1"/>
            </p:cNvSpPr>
            <p:nvPr/>
          </p:nvSpPr>
          <p:spPr bwMode="auto">
            <a:xfrm>
              <a:off x="3408" y="3312"/>
              <a:ext cx="1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Accès en tout temps</a:t>
              </a:r>
            </a:p>
          </p:txBody>
        </p:sp>
        <p:sp>
          <p:nvSpPr>
            <p:cNvPr id="14359" name="Freeform 14"/>
            <p:cNvSpPr>
              <a:spLocks/>
            </p:cNvSpPr>
            <p:nvPr/>
          </p:nvSpPr>
          <p:spPr bwMode="auto">
            <a:xfrm>
              <a:off x="1152" y="3392"/>
              <a:ext cx="2272" cy="17"/>
            </a:xfrm>
            <a:custGeom>
              <a:avLst/>
              <a:gdLst>
                <a:gd name="T0" fmla="*/ 0 w 2272"/>
                <a:gd name="T1" fmla="*/ 0 h 17"/>
                <a:gd name="T2" fmla="*/ 2272 w 2272"/>
                <a:gd name="T3" fmla="*/ 17 h 17"/>
                <a:gd name="T4" fmla="*/ 0 60000 65536"/>
                <a:gd name="T5" fmla="*/ 0 60000 65536"/>
                <a:gd name="T6" fmla="*/ 0 w 2272"/>
                <a:gd name="T7" fmla="*/ 0 h 17"/>
                <a:gd name="T8" fmla="*/ 2272 w 2272"/>
                <a:gd name="T9" fmla="*/ 17 h 17"/>
              </a:gdLst>
              <a:ahLst/>
              <a:cxnLst>
                <a:cxn ang="T4">
                  <a:pos x="T0" y="T1"/>
                </a:cxn>
                <a:cxn ang="T5">
                  <a:pos x="T2" y="T3"/>
                </a:cxn>
              </a:cxnLst>
              <a:rect l="T6" t="T7" r="T8" b="T9"/>
              <a:pathLst>
                <a:path w="2272" h="17">
                  <a:moveTo>
                    <a:pt x="0" y="0"/>
                  </a:moveTo>
                  <a:lnTo>
                    <a:pt x="2272" y="17"/>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60" name="Line 15"/>
            <p:cNvSpPr>
              <a:spLocks noChangeShapeType="1"/>
            </p:cNvSpPr>
            <p:nvPr/>
          </p:nvSpPr>
          <p:spPr bwMode="auto">
            <a:xfrm flipV="1">
              <a:off x="1160" y="1872"/>
              <a:ext cx="0" cy="15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grpSp>
      <p:grpSp>
        <p:nvGrpSpPr>
          <p:cNvPr id="4" name="Group 28"/>
          <p:cNvGrpSpPr>
            <a:grpSpLocks/>
          </p:cNvGrpSpPr>
          <p:nvPr/>
        </p:nvGrpSpPr>
        <p:grpSpPr bwMode="auto">
          <a:xfrm>
            <a:off x="1828800" y="2971800"/>
            <a:ext cx="4572000" cy="1676400"/>
            <a:chOff x="1152" y="1872"/>
            <a:chExt cx="2880" cy="1056"/>
          </a:xfrm>
        </p:grpSpPr>
        <p:sp>
          <p:nvSpPr>
            <p:cNvPr id="14353" name="AutoShape 18"/>
            <p:cNvSpPr>
              <a:spLocks noChangeArrowheads="1"/>
            </p:cNvSpPr>
            <p:nvPr/>
          </p:nvSpPr>
          <p:spPr bwMode="auto">
            <a:xfrm>
              <a:off x="2160" y="2592"/>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4" name="Text Box 19"/>
            <p:cNvSpPr txBox="1">
              <a:spLocks noChangeArrowheads="1"/>
            </p:cNvSpPr>
            <p:nvPr/>
          </p:nvSpPr>
          <p:spPr bwMode="auto">
            <a:xfrm>
              <a:off x="2112" y="2640"/>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Relevés des participants</a:t>
              </a:r>
            </a:p>
          </p:txBody>
        </p:sp>
        <p:sp>
          <p:nvSpPr>
            <p:cNvPr id="14355" name="Freeform 20"/>
            <p:cNvSpPr>
              <a:spLocks/>
            </p:cNvSpPr>
            <p:nvPr/>
          </p:nvSpPr>
          <p:spPr bwMode="auto">
            <a:xfrm>
              <a:off x="1152" y="2736"/>
              <a:ext cx="1000" cy="1"/>
            </a:xfrm>
            <a:custGeom>
              <a:avLst/>
              <a:gdLst>
                <a:gd name="T0" fmla="*/ 0 w 1000"/>
                <a:gd name="T1" fmla="*/ 0 h 1"/>
                <a:gd name="T2" fmla="*/ 1000 w 1000"/>
                <a:gd name="T3" fmla="*/ 1 h 1"/>
                <a:gd name="T4" fmla="*/ 0 60000 65536"/>
                <a:gd name="T5" fmla="*/ 0 60000 65536"/>
                <a:gd name="T6" fmla="*/ 0 w 1000"/>
                <a:gd name="T7" fmla="*/ 0 h 1"/>
                <a:gd name="T8" fmla="*/ 1000 w 1000"/>
                <a:gd name="T9" fmla="*/ 1 h 1"/>
              </a:gdLst>
              <a:ahLst/>
              <a:cxnLst>
                <a:cxn ang="T4">
                  <a:pos x="T0" y="T1"/>
                </a:cxn>
                <a:cxn ang="T5">
                  <a:pos x="T2" y="T3"/>
                </a:cxn>
              </a:cxnLst>
              <a:rect l="T6" t="T7" r="T8" b="T9"/>
              <a:pathLst>
                <a:path w="1000" h="1">
                  <a:moveTo>
                    <a:pt x="0" y="0"/>
                  </a:moveTo>
                  <a:lnTo>
                    <a:pt x="1000"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6" name="Freeform 21"/>
            <p:cNvSpPr>
              <a:spLocks/>
            </p:cNvSpPr>
            <p:nvPr/>
          </p:nvSpPr>
          <p:spPr bwMode="auto">
            <a:xfrm>
              <a:off x="1160" y="1872"/>
              <a:ext cx="8" cy="856"/>
            </a:xfrm>
            <a:custGeom>
              <a:avLst/>
              <a:gdLst>
                <a:gd name="T0" fmla="*/ 0 w 8"/>
                <a:gd name="T1" fmla="*/ 0 h 856"/>
                <a:gd name="T2" fmla="*/ 8 w 8"/>
                <a:gd name="T3" fmla="*/ 856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0" y="0"/>
                  </a:moveTo>
                  <a:lnTo>
                    <a:pt x="8" y="85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grpSp>
        <p:nvGrpSpPr>
          <p:cNvPr id="5" name="Group 22"/>
          <p:cNvGrpSpPr>
            <a:grpSpLocks/>
          </p:cNvGrpSpPr>
          <p:nvPr/>
        </p:nvGrpSpPr>
        <p:grpSpPr bwMode="auto">
          <a:xfrm>
            <a:off x="1828800" y="2971800"/>
            <a:ext cx="3810000" cy="838200"/>
            <a:chOff x="1152" y="1872"/>
            <a:chExt cx="2400" cy="528"/>
          </a:xfrm>
        </p:grpSpPr>
        <p:sp>
          <p:nvSpPr>
            <p:cNvPr id="14349" name="AutoShape 23"/>
            <p:cNvSpPr>
              <a:spLocks noChangeArrowheads="1"/>
            </p:cNvSpPr>
            <p:nvPr/>
          </p:nvSpPr>
          <p:spPr bwMode="auto">
            <a:xfrm>
              <a:off x="1440" y="2064"/>
              <a:ext cx="2044"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50" name="Text Box 24"/>
            <p:cNvSpPr txBox="1">
              <a:spLocks noChangeArrowheads="1"/>
            </p:cNvSpPr>
            <p:nvPr/>
          </p:nvSpPr>
          <p:spPr bwMode="auto">
            <a:xfrm>
              <a:off x="1440" y="2112"/>
              <a:ext cx="21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Bienvenue à</a:t>
              </a:r>
              <a:r>
                <a:rPr lang="en-US" altLang="en-US" sz="1800" b="1" dirty="0"/>
                <a:t> mon épargne!</a:t>
              </a:r>
            </a:p>
          </p:txBody>
        </p:sp>
        <p:sp>
          <p:nvSpPr>
            <p:cNvPr id="14351" name="Freeform 25"/>
            <p:cNvSpPr>
              <a:spLocks/>
            </p:cNvSpPr>
            <p:nvPr/>
          </p:nvSpPr>
          <p:spPr bwMode="auto">
            <a:xfrm>
              <a:off x="1152" y="2160"/>
              <a:ext cx="296" cy="1"/>
            </a:xfrm>
            <a:custGeom>
              <a:avLst/>
              <a:gdLst>
                <a:gd name="T0" fmla="*/ 0 w 296"/>
                <a:gd name="T1" fmla="*/ 0 h 1"/>
                <a:gd name="T2" fmla="*/ 296 w 296"/>
                <a:gd name="T3" fmla="*/ 1 h 1"/>
                <a:gd name="T4" fmla="*/ 0 60000 65536"/>
                <a:gd name="T5" fmla="*/ 0 60000 65536"/>
                <a:gd name="T6" fmla="*/ 0 w 296"/>
                <a:gd name="T7" fmla="*/ 0 h 1"/>
                <a:gd name="T8" fmla="*/ 296 w 296"/>
                <a:gd name="T9" fmla="*/ 1 h 1"/>
              </a:gdLst>
              <a:ahLst/>
              <a:cxnLst>
                <a:cxn ang="T4">
                  <a:pos x="T0" y="T1"/>
                </a:cxn>
                <a:cxn ang="T5">
                  <a:pos x="T2" y="T3"/>
                </a:cxn>
              </a:cxnLst>
              <a:rect l="T6" t="T7" r="T8" b="T9"/>
              <a:pathLst>
                <a:path w="296" h="1">
                  <a:moveTo>
                    <a:pt x="0" y="0"/>
                  </a:moveTo>
                  <a:lnTo>
                    <a:pt x="296"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sp>
          <p:nvSpPr>
            <p:cNvPr id="14352" name="Freeform 26"/>
            <p:cNvSpPr>
              <a:spLocks/>
            </p:cNvSpPr>
            <p:nvPr/>
          </p:nvSpPr>
          <p:spPr bwMode="auto">
            <a:xfrm>
              <a:off x="1152" y="1872"/>
              <a:ext cx="8" cy="299"/>
            </a:xfrm>
            <a:custGeom>
              <a:avLst/>
              <a:gdLst>
                <a:gd name="T0" fmla="*/ 0 w 8"/>
                <a:gd name="T1" fmla="*/ 0 h 296"/>
                <a:gd name="T2" fmla="*/ 8 w 8"/>
                <a:gd name="T3" fmla="*/ 317 h 296"/>
                <a:gd name="T4" fmla="*/ 0 60000 65536"/>
                <a:gd name="T5" fmla="*/ 0 60000 65536"/>
                <a:gd name="T6" fmla="*/ 0 w 8"/>
                <a:gd name="T7" fmla="*/ 0 h 296"/>
                <a:gd name="T8" fmla="*/ 8 w 8"/>
                <a:gd name="T9" fmla="*/ 296 h 296"/>
              </a:gdLst>
              <a:ahLst/>
              <a:cxnLst>
                <a:cxn ang="T4">
                  <a:pos x="T0" y="T1"/>
                </a:cxn>
                <a:cxn ang="T5">
                  <a:pos x="T2" y="T3"/>
                </a:cxn>
              </a:cxnLst>
              <a:rect l="T6" t="T7" r="T8" b="T9"/>
              <a:pathLst>
                <a:path w="8" h="296">
                  <a:moveTo>
                    <a:pt x="0" y="0"/>
                  </a:moveTo>
                  <a:lnTo>
                    <a:pt x="8" y="29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dirty="0"/>
            </a:p>
          </p:txBody>
        </p:sp>
      </p:grpSp>
      <p:grpSp>
        <p:nvGrpSpPr>
          <p:cNvPr id="25" name="Group 6"/>
          <p:cNvGrpSpPr>
            <a:grpSpLocks/>
          </p:cNvGrpSpPr>
          <p:nvPr/>
        </p:nvGrpSpPr>
        <p:grpSpPr bwMode="auto">
          <a:xfrm>
            <a:off x="6477000" y="5943600"/>
            <a:ext cx="2438400" cy="812800"/>
            <a:chOff x="288" y="3696"/>
            <a:chExt cx="1392" cy="480"/>
          </a:xfrm>
        </p:grpSpPr>
        <p:sp>
          <p:nvSpPr>
            <p:cNvPr id="26"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7"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a:xfrm>
            <a:off x="228600" y="0"/>
            <a:ext cx="8763000" cy="1243013"/>
          </a:xfrm>
        </p:spPr>
        <p:txBody>
          <a:bodyPr/>
          <a:lstStyle/>
          <a:p>
            <a:pPr eaLnBrk="1" hangingPunct="1"/>
            <a:r>
              <a:rPr lang="en-US" altLang="en-US" sz="4000" b="1" dirty="0">
                <a:solidFill>
                  <a:srgbClr val="4D4A86"/>
                </a:solidFill>
              </a:rPr>
              <a:t>Caractéristiques des trois comptes</a:t>
            </a:r>
            <a:endParaRPr lang="en-US" altLang="en-US" sz="4000" b="1" dirty="0">
              <a:solidFill>
                <a:srgbClr val="4D4A86"/>
              </a:solidFill>
              <a:latin typeface="Agenda Tabular Medium" pitchFamily="2"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788359676"/>
              </p:ext>
            </p:extLst>
          </p:nvPr>
        </p:nvGraphicFramePr>
        <p:xfrm>
          <a:off x="304800" y="1676400"/>
          <a:ext cx="8651939" cy="4976461"/>
        </p:xfrm>
        <a:graphic>
          <a:graphicData uri="http://schemas.openxmlformats.org/drawingml/2006/table">
            <a:tbl>
              <a:tblPr firstRow="1" bandRow="1">
                <a:tableStyleId>{00A15C55-8517-42AA-B614-E9B94910E393}</a:tableStyleId>
              </a:tblPr>
              <a:tblGrid>
                <a:gridCol w="2581576">
                  <a:extLst>
                    <a:ext uri="{9D8B030D-6E8A-4147-A177-3AD203B41FA5}">
                      <a16:colId xmlns:a16="http://schemas.microsoft.com/office/drawing/2014/main" val="20000"/>
                    </a:ext>
                  </a:extLst>
                </a:gridCol>
                <a:gridCol w="3259313">
                  <a:extLst>
                    <a:ext uri="{9D8B030D-6E8A-4147-A177-3AD203B41FA5}">
                      <a16:colId xmlns:a16="http://schemas.microsoft.com/office/drawing/2014/main" val="20001"/>
                    </a:ext>
                  </a:extLst>
                </a:gridCol>
                <a:gridCol w="2811050">
                  <a:extLst>
                    <a:ext uri="{9D8B030D-6E8A-4147-A177-3AD203B41FA5}">
                      <a16:colId xmlns:a16="http://schemas.microsoft.com/office/drawing/2014/main" val="20002"/>
                    </a:ext>
                  </a:extLst>
                </a:gridCol>
              </a:tblGrid>
              <a:tr h="480645">
                <a:tc>
                  <a:txBody>
                    <a:bodyPr/>
                    <a:lstStyle/>
                    <a:p>
                      <a:pPr algn="ctr"/>
                      <a:r>
                        <a:rPr lang="en-US" sz="1800" dirty="0"/>
                        <a:t>REER collectif</a:t>
                      </a:r>
                      <a:endParaRPr lang="fr-CA" sz="1800" dirty="0"/>
                    </a:p>
                  </a:txBody>
                  <a:tcPr marT="45728" marB="45728">
                    <a:solidFill>
                      <a:srgbClr val="4D4A86"/>
                    </a:solidFill>
                  </a:tcPr>
                </a:tc>
                <a:tc>
                  <a:txBody>
                    <a:bodyPr/>
                    <a:lstStyle/>
                    <a:p>
                      <a:pPr algn="ctr"/>
                      <a:r>
                        <a:rPr lang="en-US" sz="1800" dirty="0"/>
                        <a:t>RPDB</a:t>
                      </a:r>
                      <a:endParaRPr lang="fr-CA" sz="1800" dirty="0"/>
                    </a:p>
                  </a:txBody>
                  <a:tcPr marT="45728" marB="45728">
                    <a:solidFill>
                      <a:srgbClr val="4D4A86"/>
                    </a:solidFill>
                  </a:tcPr>
                </a:tc>
                <a:tc>
                  <a:txBody>
                    <a:bodyPr/>
                    <a:lstStyle/>
                    <a:p>
                      <a:pPr algn="ctr"/>
                      <a:r>
                        <a:rPr lang="en-US" sz="1800" dirty="0"/>
                        <a:t>CELI</a:t>
                      </a:r>
                      <a:endParaRPr lang="fr-CA" sz="1800" dirty="0"/>
                    </a:p>
                  </a:txBody>
                  <a:tcPr marT="45728" marB="45728">
                    <a:solidFill>
                      <a:srgbClr val="4D4A86"/>
                    </a:solidFill>
                  </a:tcPr>
                </a:tc>
                <a:extLst>
                  <a:ext uri="{0D108BD9-81ED-4DB2-BD59-A6C34878D82A}">
                    <a16:rowId xmlns:a16="http://schemas.microsoft.com/office/drawing/2014/main" val="10000"/>
                  </a:ext>
                </a:extLst>
              </a:tr>
              <a:tr h="4319955">
                <a:tc>
                  <a:txBody>
                    <a:bodyPr/>
                    <a:lstStyle/>
                    <a:p>
                      <a:pPr marL="177800" indent="-177800" algn="l">
                        <a:lnSpc>
                          <a:spcPct val="100000"/>
                        </a:lnSpc>
                        <a:spcBef>
                          <a:spcPts val="0"/>
                        </a:spcBef>
                        <a:spcAft>
                          <a:spcPts val="1200"/>
                        </a:spcAft>
                        <a:buClrTx/>
                        <a:buSzTx/>
                        <a:buFontTx/>
                        <a:buChar char="•"/>
                      </a:pPr>
                      <a:r>
                        <a:rPr lang="en-US" altLang="en-US" sz="1200" dirty="0">
                          <a:solidFill>
                            <a:schemeClr val="tx1"/>
                          </a:solidFill>
                          <a:latin typeface="+mn-lt"/>
                        </a:rPr>
                        <a:t>Épargne déductible</a:t>
                      </a:r>
                      <a:r>
                        <a:rPr sz="1200" dirty="0">
                          <a:solidFill>
                            <a:schemeClr val="tx1"/>
                          </a:solidFill>
                          <a:latin typeface="+mn-lt"/>
                        </a:rPr>
                        <a:t> </a:t>
                      </a:r>
                      <a:r>
                        <a:rPr lang="en-US" altLang="en-US" sz="1200" dirty="0">
                          <a:solidFill>
                            <a:schemeClr val="tx1"/>
                          </a:solidFill>
                          <a:latin typeface="+mn-lt"/>
                        </a:rPr>
                        <a:t>du revenu</a:t>
                      </a:r>
                    </a:p>
                    <a:p>
                      <a:pPr marL="177800" indent="-177800" algn="l">
                        <a:lnSpc>
                          <a:spcPct val="100000"/>
                        </a:lnSpc>
                        <a:spcBef>
                          <a:spcPts val="0"/>
                        </a:spcBef>
                        <a:spcAft>
                          <a:spcPts val="1200"/>
                        </a:spcAft>
                        <a:buClrTx/>
                        <a:buSzTx/>
                        <a:buFontTx/>
                        <a:buChar char="•"/>
                      </a:pPr>
                      <a:r>
                        <a:rPr lang="en-US" altLang="en-US" sz="1200" dirty="0">
                          <a:solidFill>
                            <a:schemeClr val="tx1"/>
                          </a:solidFill>
                          <a:latin typeface="+mn-lt"/>
                        </a:rPr>
                        <a:t>Revenus de placement à l'abri de l'impôt</a:t>
                      </a:r>
                    </a:p>
                    <a:p>
                      <a:pPr marL="177800" indent="-177800" algn="l">
                        <a:lnSpc>
                          <a:spcPct val="100000"/>
                        </a:lnSpc>
                        <a:spcBef>
                          <a:spcPts val="0"/>
                        </a:spcBef>
                        <a:spcAft>
                          <a:spcPts val="1200"/>
                        </a:spcAft>
                        <a:buClrTx/>
                        <a:buSzTx/>
                        <a:buFontTx/>
                        <a:buChar char="•"/>
                      </a:pPr>
                      <a:r>
                        <a:rPr lang="en-US" altLang="en-US" sz="1200" dirty="0">
                          <a:solidFill>
                            <a:schemeClr val="tx1"/>
                          </a:solidFill>
                          <a:latin typeface="+mn-lt"/>
                        </a:rPr>
                        <a:t>Possibilité de cotiser jusqu'à concurrence du plafond de cotisation au REER</a:t>
                      </a:r>
                    </a:p>
                    <a:p>
                      <a:pPr marL="177800" marR="0" lvl="0" indent="-177800" algn="l" defTabSz="914400" rtl="0" eaLnBrk="1" fontAlgn="auto" latinLnBrk="0" hangingPunct="1">
                        <a:lnSpc>
                          <a:spcPct val="100000"/>
                        </a:lnSpc>
                        <a:spcBef>
                          <a:spcPts val="0"/>
                        </a:spcBef>
                        <a:spcAft>
                          <a:spcPts val="1200"/>
                        </a:spcAft>
                        <a:buClrTx/>
                        <a:buSzTx/>
                        <a:buFontTx/>
                        <a:buChar char="•"/>
                        <a:tabLst/>
                        <a:defRPr/>
                      </a:pPr>
                      <a:r>
                        <a:rPr kumimoji="0" lang="fr-CA" altLang="en-US" sz="1200" b="0" i="0" u="none" strike="noStrike" cap="none" normalizeH="0" baseline="0" dirty="0">
                          <a:ln>
                            <a:noFill/>
                          </a:ln>
                          <a:solidFill>
                            <a:schemeClr val="tx1"/>
                          </a:solidFill>
                          <a:effectLst/>
                          <a:latin typeface="+mn-lt"/>
                          <a:ea typeface="ＭＳ Ｐゴシック" pitchFamily="34" charset="-128"/>
                        </a:rPr>
                        <a:t>Les retraits sont assujettis à des retenues à la source</a:t>
                      </a:r>
                      <a:endParaRPr lang="en-US" altLang="en-US" sz="1200" dirty="0">
                        <a:solidFill>
                          <a:schemeClr val="tx1"/>
                        </a:solidFill>
                        <a:latin typeface="+mn-lt"/>
                      </a:endParaRPr>
                    </a:p>
                    <a:p>
                      <a:pPr marL="177800" indent="-177800" algn="l">
                        <a:lnSpc>
                          <a:spcPct val="100000"/>
                        </a:lnSpc>
                        <a:spcBef>
                          <a:spcPts val="0"/>
                        </a:spcBef>
                        <a:spcAft>
                          <a:spcPts val="1200"/>
                        </a:spcAft>
                        <a:buClrTx/>
                        <a:buSzTx/>
                        <a:buFontTx/>
                        <a:buChar char="•"/>
                      </a:pPr>
                      <a:r>
                        <a:rPr lang="en-US" altLang="en-US" sz="1200" dirty="0">
                          <a:solidFill>
                            <a:schemeClr val="tx1"/>
                          </a:solidFill>
                          <a:latin typeface="+mn-lt"/>
                        </a:rPr>
                        <a:t>Idéal pour épargner en vue de la retraite</a:t>
                      </a:r>
                    </a:p>
                    <a:p>
                      <a:pPr>
                        <a:lnSpc>
                          <a:spcPct val="100000"/>
                        </a:lnSpc>
                        <a:spcAft>
                          <a:spcPts val="1200"/>
                        </a:spcAft>
                      </a:pPr>
                      <a:endParaRPr lang="fr-CA" sz="1200" dirty="0">
                        <a:solidFill>
                          <a:schemeClr val="tx1"/>
                        </a:solidFill>
                        <a:latin typeface="+mn-lt"/>
                      </a:endParaRPr>
                    </a:p>
                  </a:txBody>
                  <a:tcPr marT="45728" marB="45728">
                    <a:solidFill>
                      <a:schemeClr val="bg2">
                        <a:lumMod val="20000"/>
                        <a:lumOff val="80000"/>
                      </a:schemeClr>
                    </a:solidFill>
                  </a:tcPr>
                </a:tc>
                <a:tc>
                  <a:txBody>
                    <a:bodyPr/>
                    <a:lstStyle/>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n-lt"/>
                          <a:ea typeface="ＭＳ Ｐゴシック" pitchFamily="34" charset="-128"/>
                        </a:rPr>
                        <a:t>Le promoteur partage les bénéfices de l'entreprise en versant des cotisations au RPDB pour le compte des employés*</a:t>
                      </a: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en-US" sz="1200" b="0" i="0" u="none" strike="noStrike" cap="none" normalizeH="0" baseline="0" dirty="0">
                          <a:ln>
                            <a:noFill/>
                          </a:ln>
                          <a:solidFill>
                            <a:schemeClr val="tx1"/>
                          </a:solidFill>
                          <a:effectLst/>
                          <a:latin typeface="+mn-lt"/>
                          <a:ea typeface="ＭＳ Ｐゴシック" pitchFamily="34" charset="-128"/>
                        </a:rPr>
                        <a:t>Aucune cotisation patronale minimale requise</a:t>
                      </a:r>
                      <a:endParaRPr kumimoji="0" lang="fr-CA" altLang="fr-FR" sz="1200" b="0" i="0" u="none" strike="noStrike" cap="none" normalizeH="0" baseline="0" dirty="0">
                        <a:ln>
                          <a:noFill/>
                        </a:ln>
                        <a:solidFill>
                          <a:schemeClr val="tx1"/>
                        </a:solidFill>
                        <a:effectLst/>
                        <a:latin typeface="+mn-lt"/>
                        <a:ea typeface="ＭＳ Ｐゴシック" pitchFamily="34" charset="-128"/>
                      </a:endParaRP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n-lt"/>
                          <a:ea typeface="ＭＳ Ｐゴシック" pitchFamily="34" charset="-128"/>
                        </a:rPr>
                        <a:t>Sommes déductibles du revenu du promoteur </a:t>
                      </a: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n-lt"/>
                          <a:ea typeface="ＭＳ Ｐゴシック" pitchFamily="34" charset="-128"/>
                        </a:rPr>
                        <a:t>Revenus de placement à l'abri de l'impôt</a:t>
                      </a: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en-US" sz="1200" b="0" i="0" u="none" strike="noStrike" cap="none" normalizeH="0" baseline="0" dirty="0">
                          <a:ln>
                            <a:noFill/>
                          </a:ln>
                          <a:solidFill>
                            <a:schemeClr val="tx1"/>
                          </a:solidFill>
                          <a:effectLst/>
                          <a:latin typeface="+mn-lt"/>
                          <a:ea typeface="ＭＳ Ｐゴシック" pitchFamily="34" charset="-128"/>
                        </a:rPr>
                        <a:t>Les retraits sont assujettis à des retenues à la source</a:t>
                      </a:r>
                      <a:endParaRPr kumimoji="0" lang="fr-CA" altLang="fr-FR" sz="1200" b="0" i="0" u="none" strike="noStrike" cap="none" normalizeH="0" baseline="0" dirty="0">
                        <a:ln>
                          <a:noFill/>
                        </a:ln>
                        <a:solidFill>
                          <a:schemeClr val="tx1"/>
                        </a:solidFill>
                        <a:effectLst/>
                        <a:latin typeface="+mn-lt"/>
                        <a:ea typeface="ＭＳ Ｐゴシック" pitchFamily="34" charset="-128"/>
                      </a:endParaRP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n-lt"/>
                          <a:ea typeface="ＭＳ Ｐゴシック" pitchFamily="34" charset="-128"/>
                        </a:rPr>
                        <a:t>Possibilité de cotiser jusqu'à concurrence du plafond de cotisation au RPDB</a:t>
                      </a:r>
                    </a:p>
                    <a:p>
                      <a:pPr marL="166688" marR="0" lvl="0" indent="-166688"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n-lt"/>
                          <a:ea typeface="ＭＳ Ｐゴシック" pitchFamily="34" charset="-128"/>
                        </a:rPr>
                        <a:t>Idéal pour épargner en vue de la retraite</a:t>
                      </a:r>
                    </a:p>
                    <a:p>
                      <a:pPr marL="0" marR="0" lvl="0" indent="0" algn="l" defTabSz="914400" rtl="0" eaLnBrk="0" fontAlgn="base" latinLnBrk="0" hangingPunct="0">
                        <a:lnSpc>
                          <a:spcPct val="100000"/>
                        </a:lnSpc>
                        <a:spcBef>
                          <a:spcPct val="0"/>
                        </a:spcBef>
                        <a:spcAft>
                          <a:spcPts val="1013"/>
                        </a:spcAft>
                        <a:buClrTx/>
                        <a:buSzTx/>
                        <a:buFontTx/>
                        <a:buNone/>
                        <a:tabLst/>
                      </a:pPr>
                      <a:endParaRPr kumimoji="0" lang="fr-CA" altLang="fr-FR" sz="1200" b="0" i="0" u="none" strike="noStrike" cap="none" normalizeH="0" baseline="0" dirty="0">
                        <a:ln>
                          <a:noFill/>
                        </a:ln>
                        <a:solidFill>
                          <a:schemeClr val="tx1"/>
                        </a:solidFill>
                        <a:effectLst/>
                        <a:latin typeface="+mn-lt"/>
                        <a:ea typeface="ＭＳ Ｐゴシック" pitchFamily="34" charset="-128"/>
                      </a:endParaRPr>
                    </a:p>
                    <a:p>
                      <a:pPr marL="166688" marR="0" lvl="0" indent="-166688" algn="l" defTabSz="914400" rtl="0" eaLnBrk="0" fontAlgn="base" latinLnBrk="0" hangingPunct="0">
                        <a:lnSpc>
                          <a:spcPct val="100000"/>
                        </a:lnSpc>
                        <a:spcBef>
                          <a:spcPct val="0"/>
                        </a:spcBef>
                        <a:spcAft>
                          <a:spcPts val="1013"/>
                        </a:spcAft>
                        <a:buClrTx/>
                        <a:buSzTx/>
                        <a:buFontTx/>
                        <a:buNone/>
                        <a:tabLst/>
                      </a:pPr>
                      <a:r>
                        <a:rPr kumimoji="0" lang="fr-CA" altLang="fr-FR" sz="1200" b="0" i="0" u="none" strike="noStrike" cap="none" normalizeH="0" baseline="0" dirty="0">
                          <a:ln>
                            <a:noFill/>
                          </a:ln>
                          <a:solidFill>
                            <a:schemeClr val="tx1"/>
                          </a:solidFill>
                          <a:effectLst/>
                          <a:latin typeface="+mn-lt"/>
                          <a:ea typeface="ＭＳ Ｐゴシック" pitchFamily="34" charset="-128"/>
                        </a:rPr>
                        <a:t>* Selon les règles d'admissibilité</a:t>
                      </a:r>
                    </a:p>
                    <a:p>
                      <a:pPr marL="0" indent="0" algn="l" defTabSz="914400" rtl="0" eaLnBrk="1" latinLnBrk="0" hangingPunct="1">
                        <a:lnSpc>
                          <a:spcPct val="100000"/>
                        </a:lnSpc>
                        <a:spcBef>
                          <a:spcPts val="0"/>
                        </a:spcBef>
                        <a:spcAft>
                          <a:spcPts val="1200"/>
                        </a:spcAft>
                        <a:buClrTx/>
                        <a:buSzTx/>
                        <a:buFontTx/>
                        <a:buNone/>
                      </a:pPr>
                      <a:endParaRPr lang="en-US" altLang="en-US" sz="1200" kern="1200" dirty="0">
                        <a:solidFill>
                          <a:schemeClr val="tx1"/>
                        </a:solidFill>
                        <a:latin typeface="+mn-lt"/>
                      </a:endParaRPr>
                    </a:p>
                    <a:p>
                      <a:pPr>
                        <a:lnSpc>
                          <a:spcPct val="100000"/>
                        </a:lnSpc>
                        <a:spcAft>
                          <a:spcPts val="1200"/>
                        </a:spcAft>
                      </a:pPr>
                      <a:endParaRPr lang="fr-CA" sz="1200" dirty="0">
                        <a:solidFill>
                          <a:schemeClr val="tx1"/>
                        </a:solidFill>
                        <a:latin typeface="+mn-lt"/>
                      </a:endParaRPr>
                    </a:p>
                  </a:txBody>
                  <a:tcPr marT="45728" marB="45728">
                    <a:solidFill>
                      <a:schemeClr val="bg2">
                        <a:lumMod val="20000"/>
                        <a:lumOff val="80000"/>
                      </a:schemeClr>
                    </a:solidFill>
                  </a:tcPr>
                </a:tc>
                <a:tc>
                  <a:txBody>
                    <a:bodyPr/>
                    <a:lstStyle/>
                    <a:p>
                      <a:pPr marL="225425" marR="0" lvl="0" indent="-225425"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j-lt"/>
                          <a:ea typeface="ＭＳ Ｐゴシック" pitchFamily="34" charset="-128"/>
                        </a:rPr>
                        <a:t>Les cotisations ne sont pas déductibles du revenu, mais l'épargne est à l'abri de l'impôt</a:t>
                      </a:r>
                    </a:p>
                    <a:p>
                      <a:pPr marL="225425" marR="0" lvl="0" indent="-225425"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j-lt"/>
                          <a:ea typeface="ＭＳ Ｐゴシック" pitchFamily="34" charset="-128"/>
                        </a:rPr>
                        <a:t>Possibilité de cotiser jusqu'à concurrence du plafond de cotisation au CELI</a:t>
                      </a:r>
                    </a:p>
                    <a:p>
                      <a:pPr marL="225425" marR="0" lvl="0" indent="-225425"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j-lt"/>
                          <a:ea typeface="ＭＳ Ｐゴシック" pitchFamily="34" charset="-128"/>
                        </a:rPr>
                        <a:t>Retraits non imposables et possibilité de verser de nouveau les sommes retirées</a:t>
                      </a:r>
                    </a:p>
                    <a:p>
                      <a:pPr marL="225425" marR="0" lvl="0" indent="-225425" algn="l" defTabSz="914400" rtl="0" eaLnBrk="0" fontAlgn="base" latinLnBrk="0" hangingPunct="0">
                        <a:lnSpc>
                          <a:spcPct val="100000"/>
                        </a:lnSpc>
                        <a:spcBef>
                          <a:spcPct val="0"/>
                        </a:spcBef>
                        <a:spcAft>
                          <a:spcPts val="1013"/>
                        </a:spcAft>
                        <a:buClrTx/>
                        <a:buSzTx/>
                        <a:buFontTx/>
                        <a:buChar char="•"/>
                        <a:tabLst/>
                      </a:pPr>
                      <a:r>
                        <a:rPr kumimoji="0" lang="fr-CA" altLang="fr-FR" sz="1200" b="0" i="0" u="none" strike="noStrike" cap="none" normalizeH="0" baseline="0" dirty="0">
                          <a:ln>
                            <a:noFill/>
                          </a:ln>
                          <a:solidFill>
                            <a:schemeClr val="tx1"/>
                          </a:solidFill>
                          <a:effectLst/>
                          <a:latin typeface="+mj-lt"/>
                          <a:ea typeface="ＭＳ Ｐゴシック" pitchFamily="34" charset="-128"/>
                        </a:rPr>
                        <a:t>Idéal pour tous les objectifs d'épargne</a:t>
                      </a:r>
                    </a:p>
                    <a:p>
                      <a:pPr>
                        <a:lnSpc>
                          <a:spcPct val="100000"/>
                        </a:lnSpc>
                        <a:spcBef>
                          <a:spcPts val="0"/>
                        </a:spcBef>
                        <a:spcAft>
                          <a:spcPts val="1200"/>
                        </a:spcAft>
                      </a:pPr>
                      <a:endParaRPr lang="fr-CA" sz="1200" dirty="0">
                        <a:solidFill>
                          <a:schemeClr val="tx1"/>
                        </a:solidFill>
                        <a:latin typeface="+mj-lt"/>
                      </a:endParaRPr>
                    </a:p>
                  </a:txBody>
                  <a:tcPr marT="45728" marB="45728">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2556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a:xfrm>
            <a:off x="228600" y="0"/>
            <a:ext cx="8763000" cy="1243013"/>
          </a:xfrm>
        </p:spPr>
        <p:txBody>
          <a:bodyPr/>
          <a:lstStyle/>
          <a:p>
            <a:pPr eaLnBrk="1" hangingPunct="1"/>
            <a:r>
              <a:rPr lang="en-US" sz="3600" dirty="0">
                <a:solidFill>
                  <a:schemeClr val="bg1"/>
                </a:solidFill>
              </a:rPr>
              <a:t>Caractéristiques </a:t>
            </a:r>
            <a:r>
              <a:rPr lang="en-US" sz="3600" b="1" dirty="0"/>
              <a:t>du REER et du RPDB </a:t>
            </a:r>
            <a:endParaRPr lang="en-US" altLang="en-US" sz="3600" b="1" dirty="0">
              <a:solidFill>
                <a:srgbClr val="4D4A86"/>
              </a:solidFill>
              <a:latin typeface="Agenda Tabular Medium" pitchFamily="2"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175918563"/>
              </p:ext>
            </p:extLst>
          </p:nvPr>
        </p:nvGraphicFramePr>
        <p:xfrm>
          <a:off x="304800" y="1676400"/>
          <a:ext cx="8610601" cy="5128260"/>
        </p:xfrm>
        <a:graphic>
          <a:graphicData uri="http://schemas.openxmlformats.org/drawingml/2006/table">
            <a:tbl>
              <a:tblPr firstRow="1" bandRow="1">
                <a:tableStyleId>{00A15C55-8517-42AA-B614-E9B94910E393}</a:tableStyleId>
              </a:tblPr>
              <a:tblGrid>
                <a:gridCol w="2026023">
                  <a:extLst>
                    <a:ext uri="{9D8B030D-6E8A-4147-A177-3AD203B41FA5}">
                      <a16:colId xmlns:a16="http://schemas.microsoft.com/office/drawing/2014/main" val="20000"/>
                    </a:ext>
                  </a:extLst>
                </a:gridCol>
                <a:gridCol w="3123454">
                  <a:extLst>
                    <a:ext uri="{9D8B030D-6E8A-4147-A177-3AD203B41FA5}">
                      <a16:colId xmlns:a16="http://schemas.microsoft.com/office/drawing/2014/main" val="20001"/>
                    </a:ext>
                  </a:extLst>
                </a:gridCol>
                <a:gridCol w="3461124">
                  <a:extLst>
                    <a:ext uri="{9D8B030D-6E8A-4147-A177-3AD203B41FA5}">
                      <a16:colId xmlns:a16="http://schemas.microsoft.com/office/drawing/2014/main" val="20002"/>
                    </a:ext>
                  </a:extLst>
                </a:gridCol>
              </a:tblGrid>
              <a:tr h="349075">
                <a:tc>
                  <a:txBody>
                    <a:bodyPr/>
                    <a:lstStyle/>
                    <a:p>
                      <a:endParaRPr lang="en-CA" dirty="0"/>
                    </a:p>
                  </a:txBody>
                  <a:tcPr>
                    <a:solidFill>
                      <a:srgbClr val="4D4A86"/>
                    </a:solidFill>
                  </a:tcPr>
                </a:tc>
                <a:tc>
                  <a:txBody>
                    <a:bodyPr/>
                    <a:lstStyle/>
                    <a:p>
                      <a:pPr algn="ctr"/>
                      <a:r>
                        <a:rPr dirty="0"/>
                        <a:t>REER</a:t>
                      </a:r>
                      <a:endParaRPr lang="fr-CA" dirty="0"/>
                    </a:p>
                  </a:txBody>
                  <a:tcPr>
                    <a:solidFill>
                      <a:srgbClr val="4D4A86"/>
                    </a:solidFill>
                  </a:tcPr>
                </a:tc>
                <a:tc>
                  <a:txBody>
                    <a:bodyPr/>
                    <a:lstStyle/>
                    <a:p>
                      <a:pPr algn="l"/>
                      <a:r>
                        <a:rPr dirty="0"/>
                        <a:t>RPDB</a:t>
                      </a:r>
                      <a:endParaRPr lang="fr-CA" dirty="0"/>
                    </a:p>
                  </a:txBody>
                  <a:tcPr>
                    <a:solidFill>
                      <a:srgbClr val="614D7D"/>
                    </a:solidFill>
                  </a:tcPr>
                </a:tc>
                <a:extLst>
                  <a:ext uri="{0D108BD9-81ED-4DB2-BD59-A6C34878D82A}">
                    <a16:rowId xmlns:a16="http://schemas.microsoft.com/office/drawing/2014/main" val="10000"/>
                  </a:ext>
                </a:extLst>
              </a:tr>
              <a:tr h="1483569">
                <a:tc>
                  <a:txBody>
                    <a:bodyPr/>
                    <a:lstStyle/>
                    <a:p>
                      <a:r>
                        <a:rPr lang="en-US" sz="1550" b="1" dirty="0"/>
                        <a:t>Avantages</a:t>
                      </a:r>
                      <a:endParaRPr lang="fr-CA" sz="1550" b="1" dirty="0"/>
                    </a:p>
                  </a:txBody>
                  <a:tcPr/>
                </a:tc>
                <a:tc>
                  <a:txBody>
                    <a:bodyPr/>
                    <a:lstStyle/>
                    <a:p>
                      <a:pPr marL="285750" indent="-285750">
                        <a:buFont typeface="Arial" panose="020B0604020202020204" pitchFamily="34" charset="0"/>
                        <a:buChar char="•"/>
                      </a:pPr>
                      <a:r>
                        <a:rPr lang="en-US" sz="1550" dirty="0"/>
                        <a:t>Simple à gérer pour les employeurs</a:t>
                      </a:r>
                    </a:p>
                    <a:p>
                      <a:pPr marL="285750" indent="-285750">
                        <a:buFont typeface="Arial" panose="020B0604020202020204" pitchFamily="34" charset="0"/>
                        <a:buChar char="•"/>
                      </a:pPr>
                      <a:r>
                        <a:rPr lang="en-US" sz="1550" dirty="0"/>
                        <a:t>Facile à comprendre pour les employés</a:t>
                      </a:r>
                    </a:p>
                    <a:p>
                      <a:pPr marL="0" indent="0">
                        <a:buFont typeface="Arial" panose="020B0604020202020204" pitchFamily="34" charset="0"/>
                        <a:buNone/>
                      </a:pPr>
                      <a:endParaRPr lang="fr-CA" sz="1550" dirty="0"/>
                    </a:p>
                  </a:txBody>
                  <a:tcPr/>
                </a:tc>
                <a:tc>
                  <a:txBody>
                    <a:bodyPr/>
                    <a:lstStyle/>
                    <a:p>
                      <a:pPr marL="285750" indent="-285750">
                        <a:buFont typeface="Arial" panose="020B0604020202020204" pitchFamily="34" charset="0"/>
                        <a:buChar char="•"/>
                      </a:pPr>
                      <a:r>
                        <a:rPr lang="en-US" sz="1550" dirty="0"/>
                        <a:t>Récompense les employés pour leur contribution au succès financier de l'entreprise</a:t>
                      </a:r>
                    </a:p>
                    <a:p>
                      <a:pPr marL="285750" indent="-285750">
                        <a:buFont typeface="Arial" panose="020B0604020202020204" pitchFamily="34" charset="0"/>
                        <a:buChar char="•"/>
                      </a:pPr>
                      <a:r>
                        <a:rPr lang="en-US" sz="1550" baseline="0" dirty="0"/>
                        <a:t>Le montant des cotisations peut varier d'une année à l'autre suivant les résultats de l'entreprise</a:t>
                      </a:r>
                      <a:endParaRPr lang="fr-CA" sz="1550" dirty="0"/>
                    </a:p>
                  </a:txBody>
                  <a:tcPr/>
                </a:tc>
                <a:extLst>
                  <a:ext uri="{0D108BD9-81ED-4DB2-BD59-A6C34878D82A}">
                    <a16:rowId xmlns:a16="http://schemas.microsoft.com/office/drawing/2014/main" val="10001"/>
                  </a:ext>
                </a:extLst>
              </a:tr>
              <a:tr h="1250852">
                <a:tc>
                  <a:txBody>
                    <a:bodyPr/>
                    <a:lstStyle/>
                    <a:p>
                      <a:r>
                        <a:rPr lang="en-US" sz="1550" b="1" dirty="0"/>
                        <a:t>Incidence fiscale</a:t>
                      </a:r>
                      <a:endParaRPr lang="fr-CA" sz="1550" b="1" dirty="0"/>
                    </a:p>
                  </a:txBody>
                  <a:tcPr/>
                </a:tc>
                <a:tc>
                  <a:txBody>
                    <a:bodyPr/>
                    <a:lstStyle/>
                    <a:p>
                      <a:pPr marL="285750" indent="-285750">
                        <a:buFont typeface="Arial" panose="020B0604020202020204" pitchFamily="34" charset="0"/>
                        <a:buChar char="•"/>
                      </a:pPr>
                      <a:r>
                        <a:rPr lang="en-US" sz="1550" dirty="0"/>
                        <a:t>Les cotisations patronales constituent un avantage imposable pour les employés</a:t>
                      </a:r>
                    </a:p>
                    <a:p>
                      <a:pPr marL="285750" indent="-285750">
                        <a:buFont typeface="Arial" panose="020B0604020202020204" pitchFamily="34" charset="0"/>
                        <a:buChar char="•"/>
                      </a:pPr>
                      <a:r>
                        <a:rPr lang="en-US" sz="1550" dirty="0"/>
                        <a:t>Les cotisations patronales sont assujetties à l'impôt sur la masse salariale</a:t>
                      </a:r>
                      <a:endParaRPr lang="fr-CA" sz="1550" dirty="0"/>
                    </a:p>
                  </a:txBody>
                  <a:tcPr/>
                </a:tc>
                <a:tc>
                  <a:txBody>
                    <a:bodyPr/>
                    <a:lstStyle/>
                    <a:p>
                      <a:pPr marL="285750" indent="-285750">
                        <a:buFont typeface="Arial" panose="020B0604020202020204" pitchFamily="34" charset="0"/>
                        <a:buChar char="•"/>
                      </a:pPr>
                      <a:r>
                        <a:rPr lang="en-US" sz="1550" dirty="0"/>
                        <a:t>Les cotisations patronales ne sont pas considérées comme un avantage imposable pour les employés; elles ne sont donc pas assujetties aux retenues d'impôt à la source.</a:t>
                      </a:r>
                      <a:endParaRPr lang="fr-CA" sz="1550" dirty="0"/>
                    </a:p>
                  </a:txBody>
                  <a:tcPr/>
                </a:tc>
                <a:extLst>
                  <a:ext uri="{0D108BD9-81ED-4DB2-BD59-A6C34878D82A}">
                    <a16:rowId xmlns:a16="http://schemas.microsoft.com/office/drawing/2014/main" val="10002"/>
                  </a:ext>
                </a:extLst>
              </a:tr>
              <a:tr h="1107505">
                <a:tc>
                  <a:txBody>
                    <a:bodyPr/>
                    <a:lstStyle/>
                    <a:p>
                      <a:r>
                        <a:rPr lang="en-US" sz="1550" b="1" dirty="0"/>
                        <a:t>Admissibilité</a:t>
                      </a:r>
                      <a:endParaRPr lang="fr-CA" sz="1550" b="1" dirty="0"/>
                    </a:p>
                  </a:txBody>
                  <a:tcPr/>
                </a:tc>
                <a:tc>
                  <a:txBody>
                    <a:bodyPr/>
                    <a:lstStyle/>
                    <a:p>
                      <a:pPr marL="285750" indent="-285750">
                        <a:buFont typeface="Arial" panose="020B0604020202020204" pitchFamily="34" charset="0"/>
                        <a:buChar char="•"/>
                      </a:pPr>
                      <a:r>
                        <a:rPr lang="en-US" sz="1550" dirty="0"/>
                        <a:t>À la discrétion de l'employeur</a:t>
                      </a:r>
                      <a:endParaRPr lang="fr-CA" sz="1550" dirty="0"/>
                    </a:p>
                  </a:txBody>
                  <a:tcPr/>
                </a:tc>
                <a:tc>
                  <a:txBody>
                    <a:bodyPr/>
                    <a:lstStyle/>
                    <a:p>
                      <a:pPr marL="285750" indent="-285750">
                        <a:buFont typeface="Arial" panose="020B0604020202020204" pitchFamily="34" charset="0"/>
                        <a:buChar char="•"/>
                      </a:pPr>
                      <a:r>
                        <a:rPr lang="en-US" sz="1550" dirty="0"/>
                        <a:t>À la discrétion de l'employeur, mais ses partenaires et certains actionnaires, ainsi que les membres de leur famille immédiate ne sont pas admissibles</a:t>
                      </a:r>
                      <a:endParaRPr lang="fr-CA" sz="155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892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a:xfrm>
            <a:off x="228600" y="0"/>
            <a:ext cx="8763000" cy="1243013"/>
          </a:xfrm>
        </p:spPr>
        <p:txBody>
          <a:bodyPr/>
          <a:lstStyle/>
          <a:p>
            <a:pPr eaLnBrk="1" hangingPunct="1"/>
            <a:r>
              <a:rPr lang="en-US" sz="3600" dirty="0">
                <a:solidFill>
                  <a:schemeClr val="bg1"/>
                </a:solidFill>
              </a:rPr>
              <a:t>Caractéristiques </a:t>
            </a:r>
            <a:r>
              <a:rPr lang="en-US" sz="3600" b="1" dirty="0"/>
              <a:t>du REER et du RPDB </a:t>
            </a:r>
            <a:endParaRPr lang="en-US" altLang="en-US" sz="3600" b="1" dirty="0">
              <a:solidFill>
                <a:srgbClr val="4D4A86"/>
              </a:solidFill>
              <a:latin typeface="Agenda Tabular Medium" pitchFamily="2" charset="0"/>
            </a:endParaRPr>
          </a:p>
        </p:txBody>
      </p:sp>
      <p:graphicFrame>
        <p:nvGraphicFramePr>
          <p:cNvPr id="7" name="Content Placeholder 3"/>
          <p:cNvGraphicFramePr>
            <a:graphicFrameLocks noGrp="1"/>
          </p:cNvGraphicFramePr>
          <p:nvPr>
            <p:extLst>
              <p:ext uri="{D42A27DB-BD31-4B8C-83A1-F6EECF244321}">
                <p14:modId xmlns:p14="http://schemas.microsoft.com/office/powerpoint/2010/main" val="676273991"/>
              </p:ext>
            </p:extLst>
          </p:nvPr>
        </p:nvGraphicFramePr>
        <p:xfrm>
          <a:off x="228600" y="1676400"/>
          <a:ext cx="8763000" cy="4989513"/>
        </p:xfrm>
        <a:graphic>
          <a:graphicData uri="http://schemas.openxmlformats.org/drawingml/2006/table">
            <a:tbl>
              <a:tblPr/>
              <a:tblGrid>
                <a:gridCol w="1612900">
                  <a:extLst>
                    <a:ext uri="{9D8B030D-6E8A-4147-A177-3AD203B41FA5}">
                      <a16:colId xmlns:a16="http://schemas.microsoft.com/office/drawing/2014/main" val="20000"/>
                    </a:ext>
                  </a:extLst>
                </a:gridCol>
                <a:gridCol w="34163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460375">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CA" altLang="fr-FR" sz="1800" b="1" i="0" u="none" strike="noStrike" cap="none" normalizeH="0" baseline="0" dirty="0">
                        <a:ln>
                          <a:noFill/>
                        </a:ln>
                        <a:solidFill>
                          <a:srgbClr val="FFFFFF"/>
                        </a:solidFill>
                        <a:effectLst/>
                        <a:latin typeface="Arial" charset="0"/>
                        <a:ea typeface="ＭＳ Ｐゴシック" pitchFamily="34" charset="-128"/>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4D7D"/>
                    </a:solidFill>
                  </a:tcPr>
                </a:tc>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CA" altLang="fr-FR" sz="1800" b="1" i="0" u="none" strike="noStrike" cap="none" normalizeH="0" baseline="0" dirty="0">
                          <a:ln>
                            <a:noFill/>
                          </a:ln>
                          <a:solidFill>
                            <a:srgbClr val="FFFFFF"/>
                          </a:solidFill>
                          <a:effectLst/>
                          <a:latin typeface="Arial" charset="0"/>
                          <a:ea typeface="ＭＳ Ｐゴシック" pitchFamily="34" charset="-128"/>
                        </a:rPr>
                        <a:t>REER</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4D7D"/>
                    </a:solidFill>
                  </a:tcPr>
                </a:tc>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fr-CA" altLang="fr-FR" sz="1800" b="1" i="0" u="none" strike="noStrike" cap="none" normalizeH="0" baseline="0" dirty="0">
                          <a:ln>
                            <a:noFill/>
                          </a:ln>
                          <a:solidFill>
                            <a:srgbClr val="FFFFFF"/>
                          </a:solidFill>
                          <a:effectLst/>
                          <a:latin typeface="Arial" charset="0"/>
                          <a:ea typeface="ＭＳ Ｐゴシック" pitchFamily="34" charset="-128"/>
                        </a:rPr>
                        <a:t>RPDB</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A86"/>
                    </a:solidFill>
                  </a:tcPr>
                </a:tc>
                <a:extLst>
                  <a:ext uri="{0D108BD9-81ED-4DB2-BD59-A6C34878D82A}">
                    <a16:rowId xmlns:a16="http://schemas.microsoft.com/office/drawing/2014/main" val="10000"/>
                  </a:ext>
                </a:extLst>
              </a:tr>
              <a:tr h="1793875">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CA" altLang="fr-FR" sz="1600" b="1" i="0" u="none" strike="noStrike" cap="none" normalizeH="0" baseline="0">
                          <a:ln>
                            <a:noFill/>
                          </a:ln>
                          <a:solidFill>
                            <a:srgbClr val="000000"/>
                          </a:solidFill>
                          <a:effectLst/>
                          <a:latin typeface="Arial" charset="0"/>
                          <a:ea typeface="ＭＳ Ｐゴシック" pitchFamily="34" charset="-128"/>
                        </a:rPr>
                        <a:t>Cotisations patronales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Facultatives, mais recommandées</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Aucun minimum</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Le total des cotisations salariales et patronales ne doit pas dépasser le plafond de cotisation fixé par l'ARC</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dirty="0">
                          <a:ln>
                            <a:noFill/>
                          </a:ln>
                          <a:solidFill>
                            <a:srgbClr val="000000"/>
                          </a:solidFill>
                          <a:effectLst/>
                          <a:latin typeface="Arial" charset="0"/>
                          <a:ea typeface="ＭＳ Ｐゴシック" pitchFamily="34" charset="-128"/>
                        </a:rPr>
                        <a:t>Les cotisations dépendent des bénéfices de l'entreprise (actuels ou accumulés).</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dirty="0">
                          <a:ln>
                            <a:noFill/>
                          </a:ln>
                          <a:solidFill>
                            <a:srgbClr val="000000"/>
                          </a:solidFill>
                          <a:effectLst/>
                          <a:latin typeface="Arial" charset="0"/>
                          <a:ea typeface="ＭＳ Ｐゴシック" pitchFamily="34" charset="-128"/>
                        </a:rPr>
                        <a:t>Le régime peut prévoir un minimum, mais l'entreprise ne peut cotiser au régime si elle ne réalise pas de bénéfice</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dirty="0">
                          <a:ln>
                            <a:noFill/>
                          </a:ln>
                          <a:solidFill>
                            <a:srgbClr val="000000"/>
                          </a:solidFill>
                          <a:effectLst/>
                          <a:latin typeface="Arial" charset="0"/>
                          <a:ea typeface="ＭＳ Ｐゴシック" pitchFamily="34" charset="-128"/>
                        </a:rPr>
                        <a:t>Les cotisations ne peuvent pas dépasser le plafond de cotisation de l'ARC</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625475">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CA" altLang="fr-FR" sz="1600" b="1" i="0" u="none" strike="noStrike" cap="none" normalizeH="0" baseline="0">
                          <a:ln>
                            <a:noFill/>
                          </a:ln>
                          <a:solidFill>
                            <a:srgbClr val="000000"/>
                          </a:solidFill>
                          <a:effectLst/>
                          <a:latin typeface="Arial" charset="0"/>
                          <a:ea typeface="ＭＳ Ｐゴシック" pitchFamily="34" charset="-128"/>
                        </a:rPr>
                        <a:t>Cotisations salariales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Facultatives, mais recommandées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Non autorisées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2109788">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CA" altLang="fr-FR" sz="1600" b="1" i="0" u="none" strike="noStrike" cap="none" normalizeH="0" baseline="0">
                          <a:ln>
                            <a:noFill/>
                          </a:ln>
                          <a:solidFill>
                            <a:srgbClr val="000000"/>
                          </a:solidFill>
                          <a:effectLst/>
                          <a:latin typeface="Arial" charset="0"/>
                          <a:ea typeface="ＭＳ Ｐゴシック" pitchFamily="34" charset="-128"/>
                        </a:rPr>
                        <a:t>Plafonds de</a:t>
                      </a:r>
                    </a:p>
                    <a:p>
                      <a:pPr marL="0" marR="0" lvl="0" indent="0" algn="l" defTabSz="914400" rtl="0" eaLnBrk="0" fontAlgn="base" latinLnBrk="0" hangingPunct="0">
                        <a:lnSpc>
                          <a:spcPct val="100000"/>
                        </a:lnSpc>
                        <a:spcBef>
                          <a:spcPct val="0"/>
                        </a:spcBef>
                        <a:spcAft>
                          <a:spcPct val="0"/>
                        </a:spcAft>
                        <a:buClrTx/>
                        <a:buSzPct val="100000"/>
                        <a:buFontTx/>
                        <a:buNone/>
                        <a:tabLst/>
                      </a:pPr>
                      <a:r>
                        <a:rPr kumimoji="0" lang="fr-CA" altLang="fr-FR" sz="1600" b="1" i="0" u="none" strike="noStrike" cap="none" normalizeH="0" baseline="0">
                          <a:ln>
                            <a:noFill/>
                          </a:ln>
                          <a:solidFill>
                            <a:srgbClr val="000000"/>
                          </a:solidFill>
                          <a:effectLst/>
                          <a:latin typeface="Arial" charset="0"/>
                          <a:ea typeface="ＭＳ Ｐゴシック" pitchFamily="34" charset="-128"/>
                        </a:rPr>
                        <a:t>cotisation</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a:ln>
                            <a:noFill/>
                          </a:ln>
                          <a:solidFill>
                            <a:srgbClr val="000000"/>
                          </a:solidFill>
                          <a:effectLst/>
                          <a:latin typeface="Arial" charset="0"/>
                          <a:ea typeface="ＭＳ Ｐゴシック" pitchFamily="34" charset="-128"/>
                        </a:rPr>
                        <a:t>Le total des cotisations est fonction des droits de cotisation du participant. Les droits de cotisation du participant sont augmentés chaque année de 18 % de la rémunération de l’année précédente ou du plafond établi par l'ARC pour l'année d'imposition, si cette somme est moins élevée.</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fr-CA" altLang="fr-FR" sz="1400" b="0" i="0" u="none" strike="noStrike" cap="none" normalizeH="0" baseline="0" dirty="0">
                          <a:ln>
                            <a:noFill/>
                          </a:ln>
                          <a:solidFill>
                            <a:srgbClr val="000000"/>
                          </a:solidFill>
                          <a:effectLst/>
                          <a:latin typeface="Arial" charset="0"/>
                          <a:ea typeface="ＭＳ Ｐゴシック" pitchFamily="34" charset="-128"/>
                        </a:rPr>
                        <a:t>Le total des cotisations versées ne peut dépasser la moindre des sommes suivantes : 18 % de la rémunération de l'année en cours ou le plafond établi par l'ARC pour l'année.</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890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4343" name="Rectangle 6"/>
          <p:cNvSpPr>
            <a:spLocks noGrp="1" noChangeArrowheads="1"/>
          </p:cNvSpPr>
          <p:nvPr>
            <p:ph type="title"/>
          </p:nvPr>
        </p:nvSpPr>
        <p:spPr>
          <a:xfrm>
            <a:off x="228600" y="0"/>
            <a:ext cx="8763000" cy="1243013"/>
          </a:xfrm>
        </p:spPr>
        <p:txBody>
          <a:bodyPr/>
          <a:lstStyle/>
          <a:p>
            <a:pPr eaLnBrk="1" hangingPunct="1"/>
            <a:r>
              <a:rPr lang="en-US" sz="3600" dirty="0">
                <a:solidFill>
                  <a:schemeClr val="bg1"/>
                </a:solidFill>
              </a:rPr>
              <a:t>Caractéristiques </a:t>
            </a:r>
            <a:r>
              <a:rPr lang="en-US" sz="3600" b="1" dirty="0"/>
              <a:t>du REER et du RPDB </a:t>
            </a:r>
            <a:endParaRPr lang="en-US" altLang="en-US" sz="3600" b="1" dirty="0">
              <a:solidFill>
                <a:srgbClr val="4D4A86"/>
              </a:solidFill>
              <a:latin typeface="Agenda Tabular Medium" pitchFamily="2" charset="0"/>
            </a:endParaRPr>
          </a:p>
        </p:txBody>
      </p:sp>
      <p:graphicFrame>
        <p:nvGraphicFramePr>
          <p:cNvPr id="8" name="Content Placeholder 3"/>
          <p:cNvGraphicFramePr>
            <a:graphicFrameLocks noGrp="1"/>
          </p:cNvGraphicFramePr>
          <p:nvPr>
            <p:extLst>
              <p:ext uri="{D42A27DB-BD31-4B8C-83A1-F6EECF244321}">
                <p14:modId xmlns:p14="http://schemas.microsoft.com/office/powerpoint/2010/main" val="1708116193"/>
              </p:ext>
            </p:extLst>
          </p:nvPr>
        </p:nvGraphicFramePr>
        <p:xfrm>
          <a:off x="152400" y="1676400"/>
          <a:ext cx="8839200" cy="5041900"/>
        </p:xfrm>
        <a:graphic>
          <a:graphicData uri="http://schemas.openxmlformats.org/drawingml/2006/table">
            <a:tbl>
              <a:tblPr/>
              <a:tblGrid>
                <a:gridCol w="16764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66756">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fr-FR" sz="1800" b="1" i="0" u="none" strike="noStrike" cap="none" normalizeH="0" baseline="0" dirty="0">
                        <a:ln>
                          <a:noFill/>
                        </a:ln>
                        <a:solidFill>
                          <a:srgbClr val="FFFFFF"/>
                        </a:solidFill>
                        <a:effectLst/>
                        <a:latin typeface="Arial" charset="0"/>
                        <a:ea typeface="ＭＳ Ｐゴシック" pitchFamily="34" charset="-128"/>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4D7D"/>
                    </a:solidFill>
                  </a:tcPr>
                </a:tc>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altLang="fr-FR" sz="1800" b="1" i="0" u="none" strike="noStrike" cap="none" normalizeH="0" baseline="0" dirty="0">
                          <a:ln>
                            <a:noFill/>
                          </a:ln>
                          <a:solidFill>
                            <a:srgbClr val="FFFFFF"/>
                          </a:solidFill>
                          <a:effectLst/>
                          <a:latin typeface="Arial" charset="0"/>
                          <a:ea typeface="ＭＳ Ｐゴシック" pitchFamily="34" charset="-128"/>
                        </a:rPr>
                        <a:t>REER</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D4A86"/>
                    </a:solidFill>
                  </a:tcPr>
                </a:tc>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altLang="fr-FR" sz="1800" b="1" i="0" u="none" strike="noStrike" cap="none" normalizeH="0" baseline="0" dirty="0">
                          <a:ln>
                            <a:noFill/>
                          </a:ln>
                          <a:solidFill>
                            <a:srgbClr val="FFFFFF"/>
                          </a:solidFill>
                          <a:effectLst/>
                          <a:latin typeface="Arial" charset="0"/>
                          <a:ea typeface="ＭＳ Ｐゴシック" pitchFamily="34" charset="-128"/>
                        </a:rPr>
                        <a:t>RPDB</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14D7D"/>
                    </a:solidFill>
                  </a:tcPr>
                </a:tc>
                <a:extLst>
                  <a:ext uri="{0D108BD9-81ED-4DB2-BD59-A6C34878D82A}">
                    <a16:rowId xmlns:a16="http://schemas.microsoft.com/office/drawing/2014/main" val="10000"/>
                  </a:ext>
                </a:extLst>
              </a:tr>
              <a:tr h="1066947">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fr-FR" sz="1600" b="1" i="0" u="none" strike="noStrike" cap="none" normalizeH="0" baseline="0" dirty="0">
                          <a:ln>
                            <a:noFill/>
                          </a:ln>
                          <a:solidFill>
                            <a:srgbClr val="000000"/>
                          </a:solidFill>
                          <a:effectLst/>
                          <a:latin typeface="Arial" charset="0"/>
                          <a:ea typeface="ＭＳ Ｐゴシック" pitchFamily="34" charset="-128"/>
                        </a:rPr>
                        <a:t>Acquisition des droits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Immédiate</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En fonction des dispositions du régime. Jamais plus tard que deux ans après l'adhésion de l'employé au régime </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2530158">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fr-FR" sz="1600" b="1" i="0" u="none" strike="noStrike" cap="none" normalizeH="0" baseline="0" dirty="0">
                          <a:ln>
                            <a:noFill/>
                          </a:ln>
                          <a:solidFill>
                            <a:srgbClr val="000000"/>
                          </a:solidFill>
                          <a:effectLst/>
                          <a:latin typeface="Arial" charset="0"/>
                          <a:ea typeface="ＭＳ Ｐゴシック" pitchFamily="34" charset="-128"/>
                        </a:rPr>
                        <a:t>Documents relatifs au régime et déclarations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Enregistré à titre de régime spécimen auprès de l'ARC</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Les déclarations de la part de l'employeur ne sont requises que lorsque ce dernier cotise au régime.</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Les cotisations de l'employeur doivent figurer comme avantage imposable sur le feuillet T4 du participant.</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Déclaration du FE sur le feuillet T4 du participant</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Feuillet T3D produit par la Sun Life</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1078039">
                <a:tc>
                  <a:txBody>
                    <a:bodyPr/>
                    <a:lstStyle>
                      <a:lvl1pPr>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altLang="fr-FR" sz="1600" b="1" i="0" u="none" strike="noStrike" cap="none" normalizeH="0" baseline="0" dirty="0">
                          <a:ln>
                            <a:noFill/>
                          </a:ln>
                          <a:solidFill>
                            <a:srgbClr val="000000"/>
                          </a:solidFill>
                          <a:effectLst/>
                          <a:latin typeface="Arial" charset="0"/>
                          <a:ea typeface="ＭＳ Ｐゴシック" pitchFamily="34" charset="-128"/>
                        </a:rPr>
                        <a:t>Relevés destinés au participant</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Feuillet T4RSP pour les retraits</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Reçus des cotisations patronales et salariales au REER</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marL="285750" indent="-285750">
                        <a:spcAft>
                          <a:spcPct val="60000"/>
                        </a:spcAft>
                        <a:buClr>
                          <a:srgbClr val="614D7D"/>
                        </a:buClr>
                        <a:buSzPct val="75000"/>
                        <a:buFont typeface="Times" pitchFamily="18" charset="0"/>
                        <a:defRPr sz="1600">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defRPr sz="1600">
                          <a:solidFill>
                            <a:schemeClr val="tx1"/>
                          </a:solidFill>
                          <a:latin typeface="Arial" charset="0"/>
                          <a:ea typeface="ＭＳ Ｐゴシック" pitchFamily="34"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Feuillet T4A pour les retraits</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fr-FR" sz="1600" b="0" i="0" u="none" strike="noStrike" cap="none" normalizeH="0" baseline="0" dirty="0">
                          <a:ln>
                            <a:noFill/>
                          </a:ln>
                          <a:solidFill>
                            <a:srgbClr val="000000"/>
                          </a:solidFill>
                          <a:effectLst/>
                          <a:latin typeface="Arial" charset="0"/>
                          <a:ea typeface="ＭＳ Ｐゴシック" pitchFamily="34" charset="-128"/>
                        </a:rPr>
                        <a:t>Feuillet T10 pour facteur d'équivalence rectifié (FER)</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211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
          <p:cNvSpPr>
            <a:spLocks noChangeArrowheads="1"/>
          </p:cNvSpPr>
          <p:nvPr/>
        </p:nvSpPr>
        <p:spPr bwMode="auto">
          <a:xfrm>
            <a:off x="533400" y="1524000"/>
            <a:ext cx="8610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83" name="Rectangle 13"/>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84" name="Rectangle 22"/>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86" name="Rectangle 6"/>
          <p:cNvSpPr>
            <a:spLocks noGrp="1" noChangeArrowheads="1"/>
          </p:cNvSpPr>
          <p:nvPr>
            <p:ph type="title"/>
          </p:nvPr>
        </p:nvSpPr>
        <p:spPr>
          <a:xfrm>
            <a:off x="381000" y="0"/>
            <a:ext cx="7772400" cy="1243013"/>
          </a:xfrm>
        </p:spPr>
        <p:txBody>
          <a:bodyPr/>
          <a:lstStyle/>
          <a:p>
            <a:r>
              <a:rPr lang="fr-CA" altLang="en-US" sz="4000" b="1" dirty="0">
                <a:solidFill>
                  <a:srgbClr val="4D4A86"/>
                </a:solidFill>
              </a:rPr>
              <a:t>Frais</a:t>
            </a:r>
            <a:r>
              <a:rPr lang="fr-CA" altLang="fr-FR" sz="4000" dirty="0">
                <a:solidFill>
                  <a:srgbClr val="FFFFFF"/>
                </a:solidFill>
              </a:rPr>
              <a:t> modiques</a:t>
            </a:r>
          </a:p>
        </p:txBody>
      </p:sp>
      <p:sp>
        <p:nvSpPr>
          <p:cNvPr id="20487" name="AutoShape 13"/>
          <p:cNvSpPr>
            <a:spLocks noChangeArrowheads="1"/>
          </p:cNvSpPr>
          <p:nvPr/>
        </p:nvSpPr>
        <p:spPr bwMode="auto">
          <a:xfrm>
            <a:off x="1447800" y="2286000"/>
            <a:ext cx="6858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88" name="AutoShape 14"/>
          <p:cNvSpPr>
            <a:spLocks noChangeArrowheads="1"/>
          </p:cNvSpPr>
          <p:nvPr/>
        </p:nvSpPr>
        <p:spPr bwMode="auto">
          <a:xfrm>
            <a:off x="1447800" y="3429000"/>
            <a:ext cx="66294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89" name="AutoShape 15"/>
          <p:cNvSpPr>
            <a:spLocks noChangeArrowheads="1"/>
          </p:cNvSpPr>
          <p:nvPr/>
        </p:nvSpPr>
        <p:spPr bwMode="auto">
          <a:xfrm>
            <a:off x="1447800" y="4343400"/>
            <a:ext cx="5113338"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sp>
        <p:nvSpPr>
          <p:cNvPr id="20490" name="Rectangle 12"/>
          <p:cNvSpPr>
            <a:spLocks noGrp="1" noChangeArrowheads="1"/>
          </p:cNvSpPr>
          <p:nvPr>
            <p:ph type="body" idx="1"/>
          </p:nvPr>
        </p:nvSpPr>
        <p:spPr>
          <a:xfrm>
            <a:off x="1447800" y="1905000"/>
            <a:ext cx="7239000" cy="3352800"/>
          </a:xfrm>
        </p:spPr>
        <p:txBody>
          <a:bodyPr/>
          <a:lstStyle/>
          <a:p>
            <a:endParaRPr lang="fr-CA" altLang="fr-FR" sz="1600" dirty="0">
              <a:solidFill>
                <a:srgbClr val="000000"/>
              </a:solidFill>
            </a:endParaRPr>
          </a:p>
          <a:p>
            <a:pPr>
              <a:spcAft>
                <a:spcPct val="0"/>
              </a:spcAft>
              <a:buClr>
                <a:srgbClr val="720829"/>
              </a:buClr>
            </a:pPr>
            <a:r>
              <a:rPr lang="fr-CA" altLang="fr-FR" sz="1600" dirty="0">
                <a:solidFill>
                  <a:srgbClr val="000000"/>
                </a:solidFill>
              </a:rPr>
              <a:t>L'achat en bloc par l'entremise d'un régime collectif permet de réaliser </a:t>
            </a:r>
          </a:p>
          <a:p>
            <a:pPr>
              <a:buClr>
                <a:srgbClr val="720829"/>
              </a:buClr>
              <a:buFont typeface="Times" pitchFamily="18" charset="0"/>
              <a:buNone/>
            </a:pPr>
            <a:r>
              <a:rPr lang="fr-CA" altLang="fr-FR" sz="1600" dirty="0">
                <a:solidFill>
                  <a:srgbClr val="000000"/>
                </a:solidFill>
              </a:rPr>
              <a:t>    des économies d'échelle sur les frais de gestion des fonds</a:t>
            </a:r>
          </a:p>
          <a:p>
            <a:pPr>
              <a:buClrTx/>
              <a:buFont typeface="Arial" charset="0"/>
              <a:buNone/>
            </a:pPr>
            <a:endParaRPr lang="fr-CA" altLang="fr-FR" sz="1600" dirty="0">
              <a:solidFill>
                <a:srgbClr val="000000"/>
              </a:solidFill>
            </a:endParaRPr>
          </a:p>
          <a:p>
            <a:pPr>
              <a:spcBef>
                <a:spcPts val="600"/>
              </a:spcBef>
              <a:buClr>
                <a:srgbClr val="720829"/>
              </a:buClr>
            </a:pPr>
            <a:r>
              <a:rPr lang="fr-CA" altLang="fr-FR" sz="1600" dirty="0">
                <a:solidFill>
                  <a:srgbClr val="000000"/>
                </a:solidFill>
              </a:rPr>
              <a:t>Frais souvent moins élevés que ceux qui sont offertes aux épargnants individuels pour des options comparables</a:t>
            </a:r>
          </a:p>
          <a:p>
            <a:pPr>
              <a:buClrTx/>
              <a:buFont typeface="Arial" charset="0"/>
              <a:buNone/>
            </a:pPr>
            <a:endParaRPr lang="fr-CA" altLang="fr-FR" sz="1600" dirty="0">
              <a:solidFill>
                <a:srgbClr val="000000"/>
              </a:solidFill>
            </a:endParaRPr>
          </a:p>
          <a:p>
            <a:pPr>
              <a:spcBef>
                <a:spcPts val="600"/>
              </a:spcBef>
              <a:buClr>
                <a:srgbClr val="720829"/>
              </a:buClr>
            </a:pPr>
            <a:r>
              <a:rPr lang="fr-CA" altLang="fr-FR" sz="1600" dirty="0">
                <a:solidFill>
                  <a:srgbClr val="000000"/>
                </a:solidFill>
              </a:rPr>
              <a:t>L'épargne peut réellement s'accroître avec le temps </a:t>
            </a:r>
          </a:p>
        </p:txBody>
      </p:sp>
      <p:grpSp>
        <p:nvGrpSpPr>
          <p:cNvPr id="20491" name="Group 6"/>
          <p:cNvGrpSpPr>
            <a:grpSpLocks/>
          </p:cNvGrpSpPr>
          <p:nvPr/>
        </p:nvGrpSpPr>
        <p:grpSpPr bwMode="auto">
          <a:xfrm>
            <a:off x="6477000" y="5943600"/>
            <a:ext cx="2438400" cy="812800"/>
            <a:chOff x="288" y="3696"/>
            <a:chExt cx="1392" cy="480"/>
          </a:xfrm>
        </p:grpSpPr>
        <p:sp>
          <p:nvSpPr>
            <p:cNvPr id="2049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a:p>
          </p:txBody>
        </p:sp>
        <p:pic>
          <p:nvPicPr>
            <p:cNvPr id="20493"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Tree>
    <p:extLst>
      <p:ext uri="{BB962C8B-B14F-4D97-AF65-F5344CB8AC3E}">
        <p14:creationId xmlns:p14="http://schemas.microsoft.com/office/powerpoint/2010/main" val="570443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741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741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28" name="Rectangle 11"/>
          <p:cNvSpPr>
            <a:spLocks noChangeArrowheads="1"/>
          </p:cNvSpPr>
          <p:nvPr/>
        </p:nvSpPr>
        <p:spPr bwMode="auto">
          <a:xfrm>
            <a:off x="-18288" y="1371600"/>
            <a:ext cx="9162288" cy="5334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17417" name="Rectangle 6"/>
          <p:cNvSpPr>
            <a:spLocks noGrp="1" noChangeArrowheads="1"/>
          </p:cNvSpPr>
          <p:nvPr>
            <p:ph type="title"/>
          </p:nvPr>
        </p:nvSpPr>
        <p:spPr>
          <a:xfrm>
            <a:off x="381000" y="0"/>
            <a:ext cx="7772400" cy="1243013"/>
          </a:xfrm>
        </p:spPr>
        <p:txBody>
          <a:bodyPr/>
          <a:lstStyle/>
          <a:p>
            <a:pPr eaLnBrk="1" hangingPunct="1"/>
            <a:r>
              <a:rPr lang="fr-CA" altLang="en-US" sz="4000" b="1" dirty="0">
                <a:solidFill>
                  <a:srgbClr val="4D4A86"/>
                </a:solidFill>
              </a:rPr>
              <a:t>Frais </a:t>
            </a:r>
            <a:r>
              <a:rPr lang="fr-CA" altLang="en-US" sz="4000" dirty="0">
                <a:solidFill>
                  <a:schemeClr val="bg1"/>
                </a:solidFill>
              </a:rPr>
              <a:t>modiques </a:t>
            </a:r>
          </a:p>
        </p:txBody>
      </p:sp>
      <p:sp>
        <p:nvSpPr>
          <p:cNvPr id="17419" name="Text Box 24"/>
          <p:cNvSpPr txBox="1">
            <a:spLocks noChangeArrowheads="1"/>
          </p:cNvSpPr>
          <p:nvPr/>
        </p:nvSpPr>
        <p:spPr bwMode="auto">
          <a:xfrm>
            <a:off x="685800" y="1371600"/>
            <a:ext cx="784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fr-CA" altLang="en-US" sz="1800" dirty="0">
                <a:solidFill>
                  <a:schemeClr val="bg1"/>
                </a:solidFill>
              </a:rPr>
              <a:t>Croissance d'un placement de 50 000 $ à un taux de 5,75 %</a:t>
            </a:r>
            <a:endParaRPr lang="fr-CA" altLang="en-US" sz="1400"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384013764"/>
              </p:ext>
            </p:extLst>
          </p:nvPr>
        </p:nvGraphicFramePr>
        <p:xfrm>
          <a:off x="983673" y="1683110"/>
          <a:ext cx="7644788" cy="4265438"/>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3"/>
          <p:cNvGrpSpPr>
            <a:grpSpLocks/>
          </p:cNvGrpSpPr>
          <p:nvPr/>
        </p:nvGrpSpPr>
        <p:grpSpPr bwMode="auto">
          <a:xfrm>
            <a:off x="4856117" y="3093720"/>
            <a:ext cx="1629480" cy="228600"/>
            <a:chOff x="2688" y="1973"/>
            <a:chExt cx="1056" cy="144"/>
          </a:xfrm>
        </p:grpSpPr>
        <p:sp>
          <p:nvSpPr>
            <p:cNvPr id="26" name="AutoShape 24"/>
            <p:cNvSpPr>
              <a:spLocks noChangeArrowheads="1"/>
            </p:cNvSpPr>
            <p:nvPr/>
          </p:nvSpPr>
          <p:spPr bwMode="auto">
            <a:xfrm>
              <a:off x="2688" y="1973"/>
              <a:ext cx="1056" cy="144"/>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27"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900" dirty="0">
                  <a:solidFill>
                    <a:schemeClr val="bg1"/>
                  </a:solidFill>
                </a:rPr>
                <a:t>Frais de gestion de 1,70 %</a:t>
              </a:r>
            </a:p>
          </p:txBody>
        </p:sp>
      </p:grpSp>
      <p:grpSp>
        <p:nvGrpSpPr>
          <p:cNvPr id="29" name="Group 23"/>
          <p:cNvGrpSpPr>
            <a:grpSpLocks/>
          </p:cNvGrpSpPr>
          <p:nvPr/>
        </p:nvGrpSpPr>
        <p:grpSpPr bwMode="auto">
          <a:xfrm>
            <a:off x="6019800" y="4191000"/>
            <a:ext cx="1629480" cy="228600"/>
            <a:chOff x="2688" y="1973"/>
            <a:chExt cx="1056" cy="144"/>
          </a:xfrm>
        </p:grpSpPr>
        <p:sp>
          <p:nvSpPr>
            <p:cNvPr id="30" name="AutoShape 24"/>
            <p:cNvSpPr>
              <a:spLocks noChangeArrowheads="1"/>
            </p:cNvSpPr>
            <p:nvPr/>
          </p:nvSpPr>
          <p:spPr bwMode="auto">
            <a:xfrm>
              <a:off x="2688" y="1973"/>
              <a:ext cx="1056" cy="14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31"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900" dirty="0">
                  <a:solidFill>
                    <a:schemeClr val="bg1"/>
                  </a:solidFill>
                </a:rPr>
                <a:t>Frais de gestion de 2,20 %</a:t>
              </a:r>
            </a:p>
          </p:txBody>
        </p:sp>
      </p:grpSp>
      <p:grpSp>
        <p:nvGrpSpPr>
          <p:cNvPr id="16" name="Group 6"/>
          <p:cNvGrpSpPr>
            <a:grpSpLocks/>
          </p:cNvGrpSpPr>
          <p:nvPr/>
        </p:nvGrpSpPr>
        <p:grpSpPr bwMode="auto">
          <a:xfrm>
            <a:off x="6477000" y="5943600"/>
            <a:ext cx="2438400" cy="812800"/>
            <a:chOff x="288" y="3696"/>
            <a:chExt cx="1392" cy="480"/>
          </a:xfrm>
        </p:grpSpPr>
        <p:sp>
          <p:nvSpPr>
            <p:cNvPr id="1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8"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3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3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23"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18441" name="Rectangle 6"/>
          <p:cNvSpPr>
            <a:spLocks noGrp="1" noChangeArrowheads="1"/>
          </p:cNvSpPr>
          <p:nvPr>
            <p:ph type="title"/>
          </p:nvPr>
        </p:nvSpPr>
        <p:spPr>
          <a:xfrm>
            <a:off x="381000" y="0"/>
            <a:ext cx="8534400" cy="1243013"/>
          </a:xfrm>
        </p:spPr>
        <p:txBody>
          <a:bodyPr/>
          <a:lstStyle/>
          <a:p>
            <a:pPr eaLnBrk="1" hangingPunct="1"/>
            <a:r>
              <a:rPr lang="fr-CA" altLang="en-US" sz="3600" dirty="0">
                <a:solidFill>
                  <a:schemeClr val="bg1"/>
                </a:solidFill>
              </a:rPr>
              <a:t>Vaste gamme d'</a:t>
            </a:r>
            <a:r>
              <a:rPr lang="fr-CA" altLang="en-US" sz="3600" b="1" dirty="0">
                <a:solidFill>
                  <a:srgbClr val="4D4A86"/>
                </a:solidFill>
              </a:rPr>
              <a:t>options de placement</a:t>
            </a:r>
          </a:p>
        </p:txBody>
      </p:sp>
      <p:sp>
        <p:nvSpPr>
          <p:cNvPr id="18442" name="AutoShape 9"/>
          <p:cNvSpPr>
            <a:spLocks noChangeArrowheads="1"/>
          </p:cNvSpPr>
          <p:nvPr/>
        </p:nvSpPr>
        <p:spPr bwMode="auto">
          <a:xfrm>
            <a:off x="53340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43" name="AutoShape 10"/>
          <p:cNvSpPr>
            <a:spLocks noChangeArrowheads="1"/>
          </p:cNvSpPr>
          <p:nvPr/>
        </p:nvSpPr>
        <p:spPr bwMode="auto">
          <a:xfrm flipH="1">
            <a:off x="29718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44" name="Rectangle 11"/>
          <p:cNvSpPr>
            <a:spLocks noChangeArrowheads="1"/>
          </p:cNvSpPr>
          <p:nvPr/>
        </p:nvSpPr>
        <p:spPr bwMode="auto">
          <a:xfrm flipH="1">
            <a:off x="3962400" y="3048000"/>
            <a:ext cx="1905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45" name="AutoShape 12"/>
          <p:cNvSpPr>
            <a:spLocks noChangeArrowheads="1"/>
          </p:cNvSpPr>
          <p:nvPr/>
        </p:nvSpPr>
        <p:spPr bwMode="auto">
          <a:xfrm>
            <a:off x="3733800" y="2438400"/>
            <a:ext cx="2286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46" name="Text Box 13"/>
          <p:cNvSpPr txBox="1">
            <a:spLocks noChangeArrowheads="1"/>
          </p:cNvSpPr>
          <p:nvPr/>
        </p:nvSpPr>
        <p:spPr bwMode="auto">
          <a:xfrm>
            <a:off x="3810000" y="2437262"/>
            <a:ext cx="21336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700" b="1" dirty="0"/>
              <a:t>Gestionnaires de placements réputés</a:t>
            </a:r>
          </a:p>
        </p:txBody>
      </p:sp>
      <p:grpSp>
        <p:nvGrpSpPr>
          <p:cNvPr id="2" name="Group 19"/>
          <p:cNvGrpSpPr>
            <a:grpSpLocks/>
          </p:cNvGrpSpPr>
          <p:nvPr/>
        </p:nvGrpSpPr>
        <p:grpSpPr bwMode="auto">
          <a:xfrm>
            <a:off x="1295400" y="4267200"/>
            <a:ext cx="7162800" cy="1371600"/>
            <a:chOff x="816" y="2688"/>
            <a:chExt cx="4512" cy="864"/>
          </a:xfrm>
        </p:grpSpPr>
        <p:sp>
          <p:nvSpPr>
            <p:cNvPr id="18448" name="AutoShape 14"/>
            <p:cNvSpPr>
              <a:spLocks noChangeArrowheads="1"/>
            </p:cNvSpPr>
            <p:nvPr/>
          </p:nvSpPr>
          <p:spPr bwMode="auto">
            <a:xfrm>
              <a:off x="3168"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49" name="Text Box 15"/>
            <p:cNvSpPr txBox="1">
              <a:spLocks noChangeArrowheads="1"/>
            </p:cNvSpPr>
            <p:nvPr/>
          </p:nvSpPr>
          <p:spPr bwMode="auto">
            <a:xfrm>
              <a:off x="3168" y="2832"/>
              <a:ext cx="2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dirty="0"/>
                <a:t>Séries de portefeuilles préétablis OU option Constituez votre propre portefeuille</a:t>
              </a:r>
            </a:p>
          </p:txBody>
        </p:sp>
        <p:sp>
          <p:nvSpPr>
            <p:cNvPr id="18450" name="AutoShape 16"/>
            <p:cNvSpPr>
              <a:spLocks noChangeArrowheads="1"/>
            </p:cNvSpPr>
            <p:nvPr/>
          </p:nvSpPr>
          <p:spPr bwMode="auto">
            <a:xfrm>
              <a:off x="816"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451" name="Text Box 17"/>
            <p:cNvSpPr txBox="1">
              <a:spLocks noChangeArrowheads="1"/>
            </p:cNvSpPr>
            <p:nvPr/>
          </p:nvSpPr>
          <p:spPr bwMode="auto">
            <a:xfrm>
              <a:off x="816" y="2742"/>
              <a:ext cx="216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dirty="0"/>
                <a:t>Beaucoup de fonds offerts exclusivement aux participants des régimes collectifs de la Financière Sun Life</a:t>
              </a:r>
            </a:p>
          </p:txBody>
        </p:sp>
      </p:grpSp>
      <p:grpSp>
        <p:nvGrpSpPr>
          <p:cNvPr id="18" name="Group 6"/>
          <p:cNvGrpSpPr>
            <a:grpSpLocks/>
          </p:cNvGrpSpPr>
          <p:nvPr/>
        </p:nvGrpSpPr>
        <p:grpSpPr bwMode="auto">
          <a:xfrm>
            <a:off x="6477000" y="5943600"/>
            <a:ext cx="2438400" cy="812800"/>
            <a:chOff x="288" y="3696"/>
            <a:chExt cx="1392" cy="480"/>
          </a:xfrm>
        </p:grpSpPr>
        <p:sp>
          <p:nvSpPr>
            <p:cNvPr id="19"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0"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5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6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30"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19465" name="Rectangle 6"/>
          <p:cNvSpPr>
            <a:spLocks noGrp="1" noChangeArrowheads="1"/>
          </p:cNvSpPr>
          <p:nvPr>
            <p:ph type="title"/>
          </p:nvPr>
        </p:nvSpPr>
        <p:spPr>
          <a:xfrm>
            <a:off x="0" y="0"/>
            <a:ext cx="9144000" cy="1243013"/>
          </a:xfrm>
        </p:spPr>
        <p:txBody>
          <a:bodyPr/>
          <a:lstStyle/>
          <a:p>
            <a:pPr eaLnBrk="1" hangingPunct="1"/>
            <a:r>
              <a:rPr lang="fr-CA" altLang="en-US" sz="3600" dirty="0">
                <a:solidFill>
                  <a:schemeClr val="bg1"/>
                </a:solidFill>
              </a:rPr>
              <a:t>  Vaste gamme d'</a:t>
            </a:r>
            <a:r>
              <a:rPr lang="fr-CA" altLang="en-US" sz="3600" b="1" dirty="0">
                <a:solidFill>
                  <a:srgbClr val="4D4A86"/>
                </a:solidFill>
              </a:rPr>
              <a:t>options de placement</a:t>
            </a:r>
          </a:p>
        </p:txBody>
      </p:sp>
      <p:grpSp>
        <p:nvGrpSpPr>
          <p:cNvPr id="2" name="Group 10"/>
          <p:cNvGrpSpPr>
            <a:grpSpLocks/>
          </p:cNvGrpSpPr>
          <p:nvPr/>
        </p:nvGrpSpPr>
        <p:grpSpPr bwMode="auto">
          <a:xfrm>
            <a:off x="5257800" y="2133600"/>
            <a:ext cx="2819400" cy="914400"/>
            <a:chOff x="672" y="1776"/>
            <a:chExt cx="1776" cy="576"/>
          </a:xfrm>
        </p:grpSpPr>
        <p:sp>
          <p:nvSpPr>
            <p:cNvPr id="19481" name="AutoShape 11"/>
            <p:cNvSpPr>
              <a:spLocks noChangeArrowheads="1"/>
            </p:cNvSpPr>
            <p:nvPr/>
          </p:nvSpPr>
          <p:spPr bwMode="auto">
            <a:xfrm>
              <a:off x="672" y="1776"/>
              <a:ext cx="1776" cy="5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82" name="Text Box 12"/>
            <p:cNvSpPr txBox="1">
              <a:spLocks noChangeArrowheads="1"/>
            </p:cNvSpPr>
            <p:nvPr/>
          </p:nvSpPr>
          <p:spPr bwMode="auto">
            <a:xfrm>
              <a:off x="672" y="1849"/>
              <a:ext cx="17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dirty="0"/>
                <a:t>Solutions «portefeuille préétabli» exclusives</a:t>
              </a:r>
            </a:p>
          </p:txBody>
        </p:sp>
      </p:grpSp>
      <p:grpSp>
        <p:nvGrpSpPr>
          <p:cNvPr id="3" name="Group 13"/>
          <p:cNvGrpSpPr>
            <a:grpSpLocks/>
          </p:cNvGrpSpPr>
          <p:nvPr/>
        </p:nvGrpSpPr>
        <p:grpSpPr bwMode="auto">
          <a:xfrm>
            <a:off x="1676400" y="2895600"/>
            <a:ext cx="2590800" cy="3810000"/>
            <a:chOff x="1056" y="1736"/>
            <a:chExt cx="1632" cy="2400"/>
          </a:xfrm>
        </p:grpSpPr>
        <p:sp>
          <p:nvSpPr>
            <p:cNvPr id="19477" name="AutoShape 14"/>
            <p:cNvSpPr>
              <a:spLocks noChangeArrowheads="1"/>
            </p:cNvSpPr>
            <p:nvPr/>
          </p:nvSpPr>
          <p:spPr bwMode="auto">
            <a:xfrm>
              <a:off x="1056" y="2256"/>
              <a:ext cx="1584" cy="17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78" name="Text Box 15"/>
            <p:cNvSpPr txBox="1">
              <a:spLocks noChangeArrowheads="1"/>
            </p:cNvSpPr>
            <p:nvPr/>
          </p:nvSpPr>
          <p:spPr bwMode="auto">
            <a:xfrm>
              <a:off x="1152" y="2352"/>
              <a:ext cx="1536"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fr-CA" altLang="en-US" sz="1800" dirty="0"/>
                <a:t> </a:t>
              </a:r>
              <a:r>
                <a:rPr lang="fr-CA" altLang="en-US" sz="1600" dirty="0"/>
                <a:t>CIQG</a:t>
              </a:r>
            </a:p>
            <a:p>
              <a:pPr>
                <a:spcAft>
                  <a:spcPct val="0"/>
                </a:spcAft>
                <a:buClrTx/>
                <a:buSzTx/>
                <a:buFontTx/>
                <a:buChar char="•"/>
              </a:pPr>
              <a:r>
                <a:rPr lang="fr-CA" altLang="en-US" sz="1600" dirty="0"/>
                <a:t> Fonds garantis</a:t>
              </a:r>
            </a:p>
            <a:p>
              <a:pPr>
                <a:spcAft>
                  <a:spcPct val="0"/>
                </a:spcAft>
                <a:buClrTx/>
                <a:buSzTx/>
                <a:buFontTx/>
                <a:buNone/>
              </a:pPr>
              <a:r>
                <a:rPr lang="fr-CA" altLang="en-US" sz="1600" dirty="0"/>
                <a:t>(1 an, 3 ans, et 5 ans)</a:t>
              </a:r>
            </a:p>
            <a:p>
              <a:pPr>
                <a:spcAft>
                  <a:spcPct val="0"/>
                </a:spcAft>
                <a:buClrTx/>
                <a:buSzTx/>
                <a:buFontTx/>
                <a:buChar char="•"/>
              </a:pPr>
              <a:r>
                <a:rPr lang="fr-CA" altLang="en-US" sz="1600" dirty="0"/>
                <a:t> Titres à revenu fixe</a:t>
              </a:r>
            </a:p>
            <a:p>
              <a:pPr>
                <a:spcAft>
                  <a:spcPct val="0"/>
                </a:spcAft>
                <a:buClrTx/>
                <a:buSzTx/>
                <a:buFontTx/>
                <a:buChar char="•"/>
              </a:pPr>
              <a:r>
                <a:rPr lang="fr-CA" altLang="en-US" sz="1600" dirty="0"/>
                <a:t> Actions canadiennes</a:t>
              </a:r>
            </a:p>
            <a:p>
              <a:pPr>
                <a:spcAft>
                  <a:spcPct val="0"/>
                </a:spcAft>
                <a:buClrTx/>
                <a:buSzTx/>
                <a:buFontTx/>
                <a:buChar char="•"/>
              </a:pPr>
              <a:r>
                <a:rPr lang="fr-CA" altLang="en-US" sz="1600" dirty="0"/>
                <a:t> Actions américaines</a:t>
              </a:r>
            </a:p>
            <a:p>
              <a:pPr>
                <a:spcAft>
                  <a:spcPct val="0"/>
                </a:spcAft>
                <a:buClrTx/>
                <a:buSzTx/>
                <a:buFontTx/>
                <a:buChar char="•"/>
              </a:pPr>
              <a:r>
                <a:rPr lang="fr-CA" altLang="en-US" sz="1600" dirty="0"/>
                <a:t> Actions internationales</a:t>
              </a:r>
            </a:p>
            <a:p>
              <a:pPr>
                <a:spcAft>
                  <a:spcPct val="0"/>
                </a:spcAft>
                <a:buClrTx/>
                <a:buSzTx/>
                <a:buFontTx/>
                <a:buChar char="•"/>
              </a:pPr>
              <a:r>
                <a:rPr lang="fr-CA" altLang="en-US" sz="1600" dirty="0"/>
                <a:t> Actions mondiales</a:t>
              </a:r>
            </a:p>
            <a:p>
              <a:pPr>
                <a:spcAft>
                  <a:spcPct val="0"/>
                </a:spcAft>
                <a:buClrTx/>
                <a:buSzTx/>
                <a:buFontTx/>
                <a:buChar char="•"/>
              </a:pPr>
              <a:r>
                <a:rPr lang="en-CA" sz="1600" dirty="0"/>
                <a:t> Fonds </a:t>
              </a:r>
              <a:r>
                <a:rPr lang="en-CA" sz="1600" dirty="0" err="1"/>
                <a:t>d’actifs</a:t>
              </a:r>
              <a:r>
                <a:rPr lang="en-CA" sz="1600" dirty="0"/>
                <a:t> </a:t>
              </a:r>
              <a:r>
                <a:rPr lang="en-CA" sz="1600" dirty="0" err="1"/>
                <a:t>réels</a:t>
              </a:r>
              <a:r>
                <a:rPr lang="en-CA" sz="1600" dirty="0"/>
                <a:t>	</a:t>
              </a:r>
            </a:p>
            <a:p>
              <a:pPr>
                <a:spcAft>
                  <a:spcPct val="0"/>
                </a:spcAft>
                <a:buClrTx/>
                <a:buSzTx/>
                <a:buFontTx/>
                <a:buChar char="•"/>
              </a:pPr>
              <a:endParaRPr lang="fr-CA" altLang="en-US" sz="1600" dirty="0"/>
            </a:p>
          </p:txBody>
        </p:sp>
        <p:sp>
          <p:nvSpPr>
            <p:cNvPr id="19479" name="AutoShape 16"/>
            <p:cNvSpPr>
              <a:spLocks noChangeArrowheads="1"/>
            </p:cNvSpPr>
            <p:nvPr/>
          </p:nvSpPr>
          <p:spPr bwMode="auto">
            <a:xfrm>
              <a:off x="1296"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80" name="AutoShape 17"/>
            <p:cNvSpPr>
              <a:spLocks noChangeArrowheads="1"/>
            </p:cNvSpPr>
            <p:nvPr/>
          </p:nvSpPr>
          <p:spPr bwMode="auto">
            <a:xfrm>
              <a:off x="2208"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grpSp>
      <p:grpSp>
        <p:nvGrpSpPr>
          <p:cNvPr id="4" name="Group 18"/>
          <p:cNvGrpSpPr>
            <a:grpSpLocks/>
          </p:cNvGrpSpPr>
          <p:nvPr/>
        </p:nvGrpSpPr>
        <p:grpSpPr bwMode="auto">
          <a:xfrm>
            <a:off x="1295400" y="1828800"/>
            <a:ext cx="3276600" cy="1371600"/>
            <a:chOff x="2496" y="1104"/>
            <a:chExt cx="2064" cy="864"/>
          </a:xfrm>
        </p:grpSpPr>
        <p:sp>
          <p:nvSpPr>
            <p:cNvPr id="19475" name="AutoShape 19"/>
            <p:cNvSpPr>
              <a:spLocks noChangeArrowheads="1"/>
            </p:cNvSpPr>
            <p:nvPr/>
          </p:nvSpPr>
          <p:spPr bwMode="auto">
            <a:xfrm>
              <a:off x="2496" y="1104"/>
              <a:ext cx="2064" cy="864"/>
            </a:xfrm>
            <a:prstGeom prst="flowChartAlternateProcess">
              <a:avLst/>
            </a:prstGeom>
            <a:solidFill>
              <a:srgbClr val="FECD44"/>
            </a:solidFill>
            <a:ln w="19050">
              <a:solidFill>
                <a:schemeClr val="tx1"/>
              </a:solidFill>
              <a:miter lim="800000"/>
              <a:headEnd/>
              <a:tailEnd/>
            </a:ln>
          </p:spPr>
          <p:txBody>
            <a:bodyPr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0000"/>
                </a:lnSpc>
                <a:buFont typeface="Times" pitchFamily="18" charset="0"/>
                <a:buNone/>
              </a:pPr>
              <a:endParaRPr lang="fr-CA" altLang="en-US" sz="2000" dirty="0"/>
            </a:p>
            <a:p>
              <a:pPr algn="ctr" eaLnBrk="1" hangingPunct="1">
                <a:lnSpc>
                  <a:spcPct val="90000"/>
                </a:lnSpc>
                <a:buFont typeface="Times" pitchFamily="18" charset="0"/>
                <a:buNone/>
              </a:pPr>
              <a:endParaRPr lang="fr-CA" altLang="en-US" dirty="0"/>
            </a:p>
            <a:p>
              <a:pPr algn="ctr">
                <a:spcAft>
                  <a:spcPct val="0"/>
                </a:spcAft>
                <a:buClrTx/>
                <a:buSzTx/>
                <a:buFontTx/>
                <a:buNone/>
              </a:pPr>
              <a:endParaRPr lang="fr-CA" altLang="en-US" dirty="0"/>
            </a:p>
          </p:txBody>
        </p:sp>
        <p:sp>
          <p:nvSpPr>
            <p:cNvPr id="19476" name="Text Box 20"/>
            <p:cNvSpPr txBox="1">
              <a:spLocks noChangeArrowheads="1"/>
            </p:cNvSpPr>
            <p:nvPr/>
          </p:nvSpPr>
          <p:spPr bwMode="auto">
            <a:xfrm>
              <a:off x="2640" y="1164"/>
              <a:ext cx="177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800" b="1" dirty="0"/>
                <a:t>Choisissez votre portefeuille à partir des catégories d'actif suivantes :</a:t>
              </a:r>
            </a:p>
          </p:txBody>
        </p:sp>
      </p:grpSp>
      <p:grpSp>
        <p:nvGrpSpPr>
          <p:cNvPr id="5" name="Group 21"/>
          <p:cNvGrpSpPr>
            <a:grpSpLocks/>
          </p:cNvGrpSpPr>
          <p:nvPr/>
        </p:nvGrpSpPr>
        <p:grpSpPr bwMode="auto">
          <a:xfrm>
            <a:off x="4953000" y="3048001"/>
            <a:ext cx="3657600" cy="1500188"/>
            <a:chOff x="3120" y="1920"/>
            <a:chExt cx="2304" cy="945"/>
          </a:xfrm>
        </p:grpSpPr>
        <p:grpSp>
          <p:nvGrpSpPr>
            <p:cNvPr id="19470" name="Group 22"/>
            <p:cNvGrpSpPr>
              <a:grpSpLocks/>
            </p:cNvGrpSpPr>
            <p:nvPr/>
          </p:nvGrpSpPr>
          <p:grpSpPr bwMode="auto">
            <a:xfrm>
              <a:off x="3120" y="2495"/>
              <a:ext cx="2304" cy="370"/>
              <a:chOff x="1296" y="2592"/>
              <a:chExt cx="2208" cy="366"/>
            </a:xfrm>
          </p:grpSpPr>
          <p:sp>
            <p:nvSpPr>
              <p:cNvPr id="19473" name="AutoShape 23"/>
              <p:cNvSpPr>
                <a:spLocks noChangeArrowheads="1"/>
              </p:cNvSpPr>
              <p:nvPr/>
            </p:nvSpPr>
            <p:spPr bwMode="auto">
              <a:xfrm>
                <a:off x="1296" y="2592"/>
                <a:ext cx="2208" cy="36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74" name="Text Box 24"/>
              <p:cNvSpPr txBox="1">
                <a:spLocks noChangeArrowheads="1"/>
              </p:cNvSpPr>
              <p:nvPr/>
            </p:nvSpPr>
            <p:spPr bwMode="auto">
              <a:xfrm>
                <a:off x="1296" y="2594"/>
                <a:ext cx="220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fr-CA" altLang="en-US" sz="1600" dirty="0"/>
                  <a:t> Fonds Granite axés sur une date</a:t>
                </a:r>
              </a:p>
              <a:p>
                <a:pPr>
                  <a:spcAft>
                    <a:spcPct val="0"/>
                  </a:spcAft>
                  <a:buClrTx/>
                  <a:buSzTx/>
                  <a:buNone/>
                </a:pPr>
                <a:r>
                  <a:rPr lang="fr-CA" altLang="en-US" sz="1600" dirty="0"/>
                  <a:t>  d'échéance </a:t>
                </a:r>
              </a:p>
            </p:txBody>
          </p:sp>
        </p:grpSp>
        <p:sp>
          <p:nvSpPr>
            <p:cNvPr id="19471" name="AutoShape 25"/>
            <p:cNvSpPr>
              <a:spLocks noChangeArrowheads="1"/>
            </p:cNvSpPr>
            <p:nvPr/>
          </p:nvSpPr>
          <p:spPr bwMode="auto">
            <a:xfrm>
              <a:off x="369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9472" name="AutoShape 26"/>
            <p:cNvSpPr>
              <a:spLocks noChangeArrowheads="1"/>
            </p:cNvSpPr>
            <p:nvPr/>
          </p:nvSpPr>
          <p:spPr bwMode="auto">
            <a:xfrm>
              <a:off x="465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grpSp>
      <p:grpSp>
        <p:nvGrpSpPr>
          <p:cNvPr id="25" name="Group 6"/>
          <p:cNvGrpSpPr>
            <a:grpSpLocks/>
          </p:cNvGrpSpPr>
          <p:nvPr/>
        </p:nvGrpSpPr>
        <p:grpSpPr bwMode="auto">
          <a:xfrm>
            <a:off x="6477000" y="5943600"/>
            <a:ext cx="2438400" cy="812800"/>
            <a:chOff x="288" y="3696"/>
            <a:chExt cx="1392" cy="480"/>
          </a:xfrm>
        </p:grpSpPr>
        <p:sp>
          <p:nvSpPr>
            <p:cNvPr id="26"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7"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4100"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4101"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512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4105" name="Rectangle 2"/>
          <p:cNvSpPr>
            <a:spLocks noGrp="1" noChangeArrowheads="1"/>
          </p:cNvSpPr>
          <p:nvPr>
            <p:ph type="title"/>
          </p:nvPr>
        </p:nvSpPr>
        <p:spPr/>
        <p:txBody>
          <a:bodyPr/>
          <a:lstStyle/>
          <a:p>
            <a:pPr eaLnBrk="1" hangingPunct="1"/>
            <a:r>
              <a:rPr lang="en-US" altLang="en-US" sz="4000" b="1" dirty="0">
                <a:solidFill>
                  <a:schemeClr val="bg1"/>
                </a:solidFill>
              </a:rPr>
              <a:t>Ordre du jour</a:t>
            </a:r>
          </a:p>
        </p:txBody>
      </p:sp>
      <p:sp>
        <p:nvSpPr>
          <p:cNvPr id="60419" name="Rectangle 3"/>
          <p:cNvSpPr>
            <a:spLocks noGrp="1" noChangeArrowheads="1"/>
          </p:cNvSpPr>
          <p:nvPr>
            <p:ph type="body" idx="1"/>
          </p:nvPr>
        </p:nvSpPr>
        <p:spPr>
          <a:xfrm>
            <a:off x="1371600" y="1828800"/>
            <a:ext cx="5943600" cy="3962400"/>
          </a:xfrm>
        </p:spPr>
        <p:txBody>
          <a:bodyPr/>
          <a:lstStyle/>
          <a:p>
            <a:pPr eaLnBrk="1" hangingPunct="1"/>
            <a:r>
              <a:rPr lang="en-US" altLang="en-US" dirty="0"/>
              <a:t>Pourquoi offrir un régime collectif d'épargne?</a:t>
            </a:r>
          </a:p>
          <a:p>
            <a:pPr eaLnBrk="1" hangingPunct="1"/>
            <a:r>
              <a:rPr lang="en-US" altLang="en-US" dirty="0"/>
              <a:t>Pourquoi choisir la Financière Sun Life</a:t>
            </a:r>
          </a:p>
          <a:p>
            <a:pPr eaLnBrk="1" hangingPunct="1"/>
            <a:r>
              <a:rPr lang="en-US" altLang="en-US" dirty="0"/>
              <a:t>Présentation de «mon épargne»</a:t>
            </a:r>
          </a:p>
          <a:p>
            <a:pPr eaLnBrk="1" hangingPunct="1"/>
            <a:r>
              <a:rPr lang="en-US" altLang="en-US" dirty="0"/>
              <a:t>Valeur pour le promoteur de régime/le participant</a:t>
            </a:r>
          </a:p>
          <a:p>
            <a:pPr eaLnBrk="1" hangingPunct="1"/>
            <a:r>
              <a:rPr lang="en-US" altLang="en-US" dirty="0"/>
              <a:t>REER, CELI et RPDB</a:t>
            </a:r>
          </a:p>
          <a:p>
            <a:pPr eaLnBrk="1" hangingPunct="1"/>
            <a:r>
              <a:rPr lang="en-US" altLang="en-US" dirty="0"/>
              <a:t>Fonds</a:t>
            </a:r>
          </a:p>
          <a:p>
            <a:pPr eaLnBrk="1" hangingPunct="1"/>
            <a:r>
              <a:rPr lang="en-US" altLang="en-US" dirty="0"/>
              <a:t>Options de placement</a:t>
            </a:r>
          </a:p>
          <a:p>
            <a:pPr eaLnBrk="1" hangingPunct="1"/>
            <a:r>
              <a:rPr lang="en-US" altLang="en-US" dirty="0"/>
              <a:t>Conclusion</a:t>
            </a:r>
          </a:p>
          <a:p>
            <a:pPr eaLnBrk="1" hangingPunct="1"/>
            <a:endParaRPr lang="fr-CA" altLang="en-US" dirty="0"/>
          </a:p>
          <a:p>
            <a:pPr eaLnBrk="1" hangingPunct="1"/>
            <a:endParaRPr lang="fr-CA" altLang="en-US" dirty="0"/>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 calcmode="lin" valueType="num">
                                      <p:cBhvr additive="base">
                                        <p:cTn id="2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 calcmode="lin" valueType="num">
                                      <p:cBhvr additive="base">
                                        <p:cTn id="31"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 calcmode="lin" valueType="num">
                                      <p:cBhvr additive="base">
                                        <p:cTn id="35"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55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55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5"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3560" name="Rectangle 2"/>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3562" name="Rectangle 6"/>
          <p:cNvSpPr>
            <a:spLocks noGrp="1" noChangeArrowheads="1"/>
          </p:cNvSpPr>
          <p:nvPr>
            <p:ph type="title"/>
          </p:nvPr>
        </p:nvSpPr>
        <p:spPr>
          <a:xfrm>
            <a:off x="381000" y="128587"/>
            <a:ext cx="7772400" cy="1243013"/>
          </a:xfrm>
        </p:spPr>
        <p:txBody>
          <a:bodyPr/>
          <a:lstStyle/>
          <a:p>
            <a:pPr eaLnBrk="1" hangingPunct="1"/>
            <a:r>
              <a:rPr lang="en-US" altLang="en-US" sz="4000" b="1" dirty="0">
                <a:solidFill>
                  <a:srgbClr val="4D4A86"/>
                </a:solidFill>
              </a:rPr>
              <a:t>Fonds Granite</a:t>
            </a:r>
            <a:r>
              <a:rPr lang="en-US" altLang="en-US" sz="4000" b="1" baseline="30000" dirty="0">
                <a:solidFill>
                  <a:srgbClr val="4D4A86"/>
                </a:solidFill>
              </a:rPr>
              <a:t>MD</a:t>
            </a:r>
            <a:r>
              <a:rPr lang="en-US" altLang="en-US" sz="4000" dirty="0">
                <a:solidFill>
                  <a:schemeClr val="bg1"/>
                </a:solidFill>
              </a:rPr>
              <a:t> – </a:t>
            </a:r>
            <a:r>
              <a:rPr lang="en-US" altLang="en-US" sz="4000" i="1" dirty="0">
                <a:solidFill>
                  <a:schemeClr val="bg1"/>
                </a:solidFill>
              </a:rPr>
              <a:t>axés sur une date d'échéance</a:t>
            </a:r>
          </a:p>
        </p:txBody>
      </p:sp>
      <p:sp>
        <p:nvSpPr>
          <p:cNvPr id="131080" name="Rectangle 8"/>
          <p:cNvSpPr>
            <a:spLocks noGrp="1" noChangeArrowheads="1"/>
          </p:cNvSpPr>
          <p:nvPr>
            <p:ph type="body" idx="1"/>
          </p:nvPr>
        </p:nvSpPr>
        <p:spPr>
          <a:xfrm>
            <a:off x="4191000" y="1752600"/>
            <a:ext cx="4648200" cy="4419600"/>
          </a:xfrm>
          <a:noFill/>
        </p:spPr>
        <p:txBody>
          <a:bodyPr/>
          <a:lstStyle/>
          <a:p>
            <a:pPr marL="342900" indent="-342900" eaLnBrk="1" hangingPunct="1">
              <a:buFont typeface="Times" pitchFamily="18" charset="0"/>
              <a:buNone/>
            </a:pPr>
            <a:r>
              <a:rPr lang="fr-CA" altLang="en-US" b="1" dirty="0"/>
              <a:t>Quand le participant </a:t>
            </a:r>
            <a:r>
              <a:rPr lang="fr-CA" altLang="en-US" b="1" dirty="0" err="1"/>
              <a:t>a-t-il</a:t>
            </a:r>
            <a:r>
              <a:rPr lang="fr-CA" altLang="en-US" b="1" dirty="0"/>
              <a:t> besoin de son argent?</a:t>
            </a:r>
            <a:r>
              <a:rPr lang="fr-CA" dirty="0"/>
              <a:t> </a:t>
            </a:r>
          </a:p>
          <a:p>
            <a:pPr marL="342900" indent="-342900" eaLnBrk="1" hangingPunct="1">
              <a:buClr>
                <a:schemeClr val="accent2"/>
              </a:buClr>
            </a:pPr>
            <a:r>
              <a:rPr lang="fr-CA" altLang="en-US" dirty="0"/>
              <a:t>Solutions préétablies – la répartition du fonds est rééquilibrée au fil du temps </a:t>
            </a:r>
          </a:p>
          <a:p>
            <a:pPr marL="342900" indent="-342900" eaLnBrk="1" hangingPunct="1">
              <a:buClr>
                <a:schemeClr val="accent2"/>
              </a:buClr>
            </a:pPr>
            <a:r>
              <a:rPr lang="fr-CA" altLang="en-US" dirty="0"/>
              <a:t>Approche </a:t>
            </a:r>
            <a:r>
              <a:rPr lang="fr-CA" altLang="en-US" dirty="0" err="1"/>
              <a:t>multigestionnaire</a:t>
            </a:r>
            <a:endParaRPr lang="fr-CA" altLang="en-US" dirty="0"/>
          </a:p>
          <a:p>
            <a:pPr marL="342900" indent="-342900" eaLnBrk="1" hangingPunct="1">
              <a:buClr>
                <a:schemeClr val="accent2"/>
              </a:buClr>
            </a:pPr>
            <a:r>
              <a:rPr lang="fr-CA" altLang="en-US" dirty="0"/>
              <a:t>Frais</a:t>
            </a:r>
          </a:p>
          <a:p>
            <a:pPr marL="342900" indent="-342900" eaLnBrk="1" hangingPunct="1">
              <a:buClr>
                <a:schemeClr val="accent2"/>
              </a:buClr>
            </a:pPr>
            <a:r>
              <a:rPr lang="fr-CA" altLang="en-US" dirty="0"/>
              <a:t>Les gestionnaires sélectionnés :</a:t>
            </a:r>
          </a:p>
          <a:p>
            <a:pPr marL="800100" lvl="1" indent="-342900" eaLnBrk="1" hangingPunct="1">
              <a:buClr>
                <a:schemeClr val="accent2"/>
              </a:buClr>
              <a:buFont typeface="Wingdings" pitchFamily="2" charset="2"/>
              <a:buChar char="Ø"/>
            </a:pPr>
            <a:r>
              <a:rPr lang="fr-CA" altLang="en-US" sz="1600" dirty="0"/>
              <a:t>affichent un rendement supérieur à long terme;</a:t>
            </a:r>
          </a:p>
          <a:p>
            <a:pPr marL="800100" lvl="1" indent="-342900" eaLnBrk="1" hangingPunct="1">
              <a:buClr>
                <a:schemeClr val="accent2"/>
              </a:buClr>
              <a:buFont typeface="Wingdings" pitchFamily="2" charset="2"/>
              <a:buChar char="Ø"/>
            </a:pPr>
            <a:r>
              <a:rPr lang="fr-CA" altLang="en-US" sz="1600" dirty="0"/>
              <a:t>ont des compétences reconnues en ce qui touche leur catégorie d'actif ou leur style de placement.</a:t>
            </a:r>
          </a:p>
          <a:p>
            <a:pPr marL="800100" lvl="1" indent="-342900" eaLnBrk="1" hangingPunct="1"/>
            <a:endParaRPr lang="fr-CA" altLang="en-US" sz="1600" dirty="0"/>
          </a:p>
          <a:p>
            <a:pPr marL="342900" indent="-342900" eaLnBrk="1" hangingPunct="1"/>
            <a:endParaRPr lang="fr-CA" altLang="en-US" dirty="0"/>
          </a:p>
          <a:p>
            <a:pPr marL="342900" indent="-342900" eaLnBrk="1" hangingPunct="1">
              <a:lnSpc>
                <a:spcPct val="90000"/>
              </a:lnSpc>
            </a:pPr>
            <a:endParaRPr lang="fr-CA" altLang="en-US" sz="1600" dirty="0"/>
          </a:p>
        </p:txBody>
      </p:sp>
      <p:pic>
        <p:nvPicPr>
          <p:cNvPr id="23564" name="Picture 10" descr="granitetargetdatespon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3968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1"/>
          <p:cNvSpPr>
            <a:spLocks noChangeArrowheads="1"/>
          </p:cNvSpPr>
          <p:nvPr/>
        </p:nvSpPr>
        <p:spPr bwMode="auto">
          <a:xfrm>
            <a:off x="0" y="1600200"/>
            <a:ext cx="3962400" cy="525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nvGrpSpPr>
          <p:cNvPr id="12" name="Group 6"/>
          <p:cNvGrpSpPr>
            <a:grpSpLocks/>
          </p:cNvGrpSpPr>
          <p:nvPr/>
        </p:nvGrpSpPr>
        <p:grpSpPr bwMode="auto">
          <a:xfrm>
            <a:off x="6477000" y="5943600"/>
            <a:ext cx="2438400" cy="812800"/>
            <a:chOff x="288" y="3696"/>
            <a:chExt cx="1392" cy="480"/>
          </a:xfrm>
        </p:grpSpPr>
        <p:sp>
          <p:nvSpPr>
            <p:cNvPr id="13"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4"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31080">
                                            <p:txEl>
                                              <p:pRg st="0" end="0"/>
                                            </p:txEl>
                                          </p:spTgt>
                                        </p:tgtEl>
                                        <p:attrNameLst>
                                          <p:attrName>style.visibility</p:attrName>
                                        </p:attrNameLst>
                                      </p:cBhvr>
                                      <p:to>
                                        <p:strVal val="visible"/>
                                      </p:to>
                                    </p:set>
                                    <p:anim calcmode="lin" valueType="num">
                                      <p:cBhvr additive="base">
                                        <p:cTn id="7" dur="500" fill="hold"/>
                                        <p:tgtEl>
                                          <p:spTgt spid="13108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10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31080">
                                            <p:txEl>
                                              <p:pRg st="1" end="1"/>
                                            </p:txEl>
                                          </p:spTgt>
                                        </p:tgtEl>
                                        <p:attrNameLst>
                                          <p:attrName>style.visibility</p:attrName>
                                        </p:attrNameLst>
                                      </p:cBhvr>
                                      <p:to>
                                        <p:strVal val="visible"/>
                                      </p:to>
                                    </p:set>
                                    <p:anim calcmode="lin" valueType="num">
                                      <p:cBhvr additive="base">
                                        <p:cTn id="13" dur="500" fill="hold"/>
                                        <p:tgtEl>
                                          <p:spTgt spid="13108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1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31080">
                                            <p:txEl>
                                              <p:pRg st="2" end="2"/>
                                            </p:txEl>
                                          </p:spTgt>
                                        </p:tgtEl>
                                        <p:attrNameLst>
                                          <p:attrName>style.visibility</p:attrName>
                                        </p:attrNameLst>
                                      </p:cBhvr>
                                      <p:to>
                                        <p:strVal val="visible"/>
                                      </p:to>
                                    </p:set>
                                    <p:anim calcmode="lin" valueType="num">
                                      <p:cBhvr additive="base">
                                        <p:cTn id="19" dur="500" fill="hold"/>
                                        <p:tgtEl>
                                          <p:spTgt spid="13108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10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31080">
                                            <p:txEl>
                                              <p:pRg st="3" end="3"/>
                                            </p:txEl>
                                          </p:spTgt>
                                        </p:tgtEl>
                                        <p:attrNameLst>
                                          <p:attrName>style.visibility</p:attrName>
                                        </p:attrNameLst>
                                      </p:cBhvr>
                                      <p:to>
                                        <p:strVal val="visible"/>
                                      </p:to>
                                    </p:set>
                                    <p:anim calcmode="lin" valueType="num">
                                      <p:cBhvr additive="base">
                                        <p:cTn id="25" dur="500" fill="hold"/>
                                        <p:tgtEl>
                                          <p:spTgt spid="13108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10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31080">
                                            <p:txEl>
                                              <p:pRg st="4" end="4"/>
                                            </p:txEl>
                                          </p:spTgt>
                                        </p:tgtEl>
                                        <p:attrNameLst>
                                          <p:attrName>style.visibility</p:attrName>
                                        </p:attrNameLst>
                                      </p:cBhvr>
                                      <p:to>
                                        <p:strVal val="visible"/>
                                      </p:to>
                                    </p:set>
                                    <p:anim calcmode="lin" valueType="num">
                                      <p:cBhvr additive="base">
                                        <p:cTn id="31" dur="500" fill="hold"/>
                                        <p:tgtEl>
                                          <p:spTgt spid="13108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108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080">
                                            <p:txEl>
                                              <p:pRg st="5" end="5"/>
                                            </p:txEl>
                                          </p:spTgt>
                                        </p:tgtEl>
                                        <p:attrNameLst>
                                          <p:attrName>style.visibility</p:attrName>
                                        </p:attrNameLst>
                                      </p:cBhvr>
                                      <p:to>
                                        <p:strVal val="visible"/>
                                      </p:to>
                                    </p:set>
                                    <p:anim calcmode="lin" valueType="num">
                                      <p:cBhvr additive="base">
                                        <p:cTn id="35" dur="500" fill="hold"/>
                                        <p:tgtEl>
                                          <p:spTgt spid="13108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80">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1080">
                                            <p:txEl>
                                              <p:pRg st="6" end="6"/>
                                            </p:txEl>
                                          </p:spTgt>
                                        </p:tgtEl>
                                        <p:attrNameLst>
                                          <p:attrName>style.visibility</p:attrName>
                                        </p:attrNameLst>
                                      </p:cBhvr>
                                      <p:to>
                                        <p:strVal val="visible"/>
                                      </p:to>
                                    </p:set>
                                    <p:anim calcmode="lin" valueType="num">
                                      <p:cBhvr additive="base">
                                        <p:cTn id="39" dur="500" fill="hold"/>
                                        <p:tgtEl>
                                          <p:spTgt spid="13108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0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79" name="Rectangle 3"/>
          <p:cNvSpPr>
            <a:spLocks noChangeArrowheads="1"/>
          </p:cNvSpPr>
          <p:nvPr/>
        </p:nvSpPr>
        <p:spPr bwMode="black">
          <a:xfrm>
            <a:off x="0" y="22098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133124" name="Rectangle 4"/>
          <p:cNvSpPr>
            <a:spLocks noChangeArrowheads="1"/>
          </p:cNvSpPr>
          <p:nvPr/>
        </p:nvSpPr>
        <p:spPr bwMode="auto">
          <a:xfrm>
            <a:off x="0" y="2514600"/>
            <a:ext cx="624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5000"/>
              </a:lnSpc>
              <a:buFont typeface="Times" pitchFamily="18" charset="0"/>
              <a:buNone/>
            </a:pPr>
            <a:r>
              <a:rPr lang="en-US" dirty="0"/>
              <a:t>	</a:t>
            </a:r>
            <a:r>
              <a:rPr lang="en-US" altLang="en-US" sz="3200" dirty="0">
                <a:solidFill>
                  <a:schemeClr val="bg1"/>
                </a:solidFill>
                <a:latin typeface="+mj-lt"/>
              </a:rPr>
              <a:t>Tout le monde n'a pas la même tolérance au risque aux différentes étapes de sa vie…</a:t>
            </a:r>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4" name="Rectangle 6"/>
          <p:cNvSpPr>
            <a:spLocks noChangeArrowheads="1"/>
          </p:cNvSpPr>
          <p:nvPr/>
        </p:nvSpPr>
        <p:spPr bwMode="auto">
          <a:xfrm>
            <a:off x="0" y="47244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en-US" altLang="en-US" dirty="0"/>
          </a:p>
        </p:txBody>
      </p:sp>
      <p:sp>
        <p:nvSpPr>
          <p:cNvPr id="24586" name="Rectangle 8"/>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7" name="Rectangle 9"/>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8" name="Line 10"/>
          <p:cNvSpPr>
            <a:spLocks noChangeShapeType="1"/>
          </p:cNvSpPr>
          <p:nvPr/>
        </p:nvSpPr>
        <p:spPr bwMode="auto">
          <a:xfrm>
            <a:off x="0" y="220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sp>
        <p:nvSpPr>
          <p:cNvPr id="24589" name="Line 11"/>
          <p:cNvSpPr>
            <a:spLocks noChangeShapeType="1"/>
          </p:cNvSpPr>
          <p:nvPr/>
        </p:nvSpPr>
        <p:spPr bwMode="auto">
          <a:xfrm>
            <a:off x="0" y="4724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dirty="0"/>
          </a:p>
        </p:txBody>
      </p:sp>
      <p:pic>
        <p:nvPicPr>
          <p:cNvPr id="24590" name="Picture 12" descr="hard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62200"/>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9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9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nvGrpSpPr>
          <p:cNvPr id="16" name="Group 6"/>
          <p:cNvGrpSpPr>
            <a:grpSpLocks/>
          </p:cNvGrpSpPr>
          <p:nvPr/>
        </p:nvGrpSpPr>
        <p:grpSpPr bwMode="auto">
          <a:xfrm>
            <a:off x="6477000" y="5943600"/>
            <a:ext cx="2438400" cy="812800"/>
            <a:chOff x="288" y="3696"/>
            <a:chExt cx="1392" cy="480"/>
          </a:xfrm>
        </p:grpSpPr>
        <p:sp>
          <p:nvSpPr>
            <p:cNvPr id="1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8"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6633" name="Rectangle 6"/>
          <p:cNvSpPr>
            <a:spLocks noGrp="1" noChangeArrowheads="1"/>
          </p:cNvSpPr>
          <p:nvPr>
            <p:ph type="title"/>
          </p:nvPr>
        </p:nvSpPr>
        <p:spPr>
          <a:xfrm>
            <a:off x="381000" y="0"/>
            <a:ext cx="7772400" cy="1243013"/>
          </a:xfrm>
        </p:spPr>
        <p:txBody>
          <a:bodyPr/>
          <a:lstStyle/>
          <a:p>
            <a:pPr eaLnBrk="1" hangingPunct="1"/>
            <a:r>
              <a:rPr lang="en-US" altLang="en-US" sz="4000" b="1" dirty="0">
                <a:solidFill>
                  <a:srgbClr val="4D4A86"/>
                </a:solidFill>
              </a:rPr>
              <a:t>La diversification</a:t>
            </a:r>
          </a:p>
        </p:txBody>
      </p:sp>
      <p:sp>
        <p:nvSpPr>
          <p:cNvPr id="137225" name="Rectangle 9"/>
          <p:cNvSpPr>
            <a:spLocks noGrp="1" noChangeArrowheads="1"/>
          </p:cNvSpPr>
          <p:nvPr>
            <p:ph type="body" idx="1"/>
          </p:nvPr>
        </p:nvSpPr>
        <p:spPr>
          <a:xfrm>
            <a:off x="1371600" y="2286000"/>
            <a:ext cx="7086600" cy="2895600"/>
          </a:xfrm>
          <a:noFill/>
        </p:spPr>
        <p:txBody>
          <a:bodyPr/>
          <a:lstStyle/>
          <a:p>
            <a:pPr eaLnBrk="1" hangingPunct="1">
              <a:buFont typeface="Times" pitchFamily="18" charset="0"/>
              <a:buNone/>
            </a:pPr>
            <a:r>
              <a:rPr lang="en-US" altLang="en-US" sz="2000" dirty="0"/>
              <a:t>L'actif des Fonds </a:t>
            </a:r>
            <a:r>
              <a:rPr lang="en-US" altLang="en-US" sz="2000" i="1" dirty="0"/>
              <a:t>Granite</a:t>
            </a:r>
            <a:r>
              <a:rPr lang="en-US" altLang="en-US" sz="2000" dirty="0"/>
              <a:t> est diversifié selon </a:t>
            </a:r>
            <a:r>
              <a:rPr lang="en-US" altLang="en-US" dirty="0"/>
              <a:t>:</a:t>
            </a:r>
          </a:p>
          <a:p>
            <a:pPr lvl="1" eaLnBrk="1" hangingPunct="1">
              <a:buClr>
                <a:schemeClr val="accent2"/>
              </a:buClr>
            </a:pPr>
            <a:r>
              <a:rPr lang="en-US" altLang="en-US" b="1" dirty="0"/>
              <a:t>le style de gestion</a:t>
            </a:r>
            <a:r>
              <a:rPr lang="en-US" altLang="en-US" dirty="0"/>
              <a:t> – gestion axée sur la croissance et sur la valeur, gestion active et passive</a:t>
            </a:r>
          </a:p>
          <a:p>
            <a:pPr lvl="1" eaLnBrk="1" hangingPunct="1">
              <a:buClr>
                <a:schemeClr val="accent2"/>
              </a:buClr>
            </a:pPr>
            <a:r>
              <a:rPr lang="en-US" altLang="en-US" b="1" dirty="0"/>
              <a:t>la catégorie d'actif</a:t>
            </a:r>
            <a:r>
              <a:rPr lang="en-US" altLang="en-US" dirty="0"/>
              <a:t> – liquidités, titres à revenu fixe et actions</a:t>
            </a:r>
          </a:p>
          <a:p>
            <a:pPr lvl="1" eaLnBrk="1" hangingPunct="1">
              <a:buClr>
                <a:schemeClr val="accent2"/>
              </a:buClr>
            </a:pPr>
            <a:r>
              <a:rPr lang="en-US" altLang="en-US" b="1" dirty="0"/>
              <a:t>la répartition géographique</a:t>
            </a:r>
            <a:r>
              <a:rPr lang="en-US" altLang="en-US" dirty="0"/>
              <a:t> – actions canadiennes, américaines et internationales</a:t>
            </a:r>
          </a:p>
          <a:p>
            <a:pPr lvl="1" eaLnBrk="1" hangingPunct="1">
              <a:buClr>
                <a:schemeClr val="accent2"/>
              </a:buClr>
            </a:pPr>
            <a:r>
              <a:rPr lang="en-US" altLang="en-US" b="1" dirty="0"/>
              <a:t>la devise</a:t>
            </a:r>
            <a:r>
              <a:rPr lang="en-US" altLang="en-US" dirty="0"/>
              <a:t> – diminution du risque de change lié au dollar américain</a:t>
            </a:r>
          </a:p>
          <a:p>
            <a:pPr eaLnBrk="1" hangingPunct="1"/>
            <a:endParaRPr lang="fr-CA" altLang="en-US" dirty="0"/>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7225">
                                            <p:txEl>
                                              <p:pRg st="0" end="0"/>
                                            </p:txEl>
                                          </p:spTgt>
                                        </p:tgtEl>
                                        <p:attrNameLst>
                                          <p:attrName>style.visibility</p:attrName>
                                        </p:attrNameLst>
                                      </p:cBhvr>
                                      <p:to>
                                        <p:strVal val="visible"/>
                                      </p:to>
                                    </p:set>
                                    <p:anim calcmode="lin" valueType="num">
                                      <p:cBhvr additive="base">
                                        <p:cTn id="7" dur="500" fill="hold"/>
                                        <p:tgtEl>
                                          <p:spTgt spid="1372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7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7225">
                                            <p:txEl>
                                              <p:pRg st="1" end="1"/>
                                            </p:txEl>
                                          </p:spTgt>
                                        </p:tgtEl>
                                        <p:attrNameLst>
                                          <p:attrName>style.visibility</p:attrName>
                                        </p:attrNameLst>
                                      </p:cBhvr>
                                      <p:to>
                                        <p:strVal val="visible"/>
                                      </p:to>
                                    </p:set>
                                    <p:anim calcmode="lin" valueType="num">
                                      <p:cBhvr additive="base">
                                        <p:cTn id="13" dur="500" fill="hold"/>
                                        <p:tgtEl>
                                          <p:spTgt spid="1372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72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7225">
                                            <p:txEl>
                                              <p:pRg st="2" end="2"/>
                                            </p:txEl>
                                          </p:spTgt>
                                        </p:tgtEl>
                                        <p:attrNameLst>
                                          <p:attrName>style.visibility</p:attrName>
                                        </p:attrNameLst>
                                      </p:cBhvr>
                                      <p:to>
                                        <p:strVal val="visible"/>
                                      </p:to>
                                    </p:set>
                                    <p:anim calcmode="lin" valueType="num">
                                      <p:cBhvr additive="base">
                                        <p:cTn id="19" dur="500" fill="hold"/>
                                        <p:tgtEl>
                                          <p:spTgt spid="13722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72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7225">
                                            <p:txEl>
                                              <p:pRg st="3" end="3"/>
                                            </p:txEl>
                                          </p:spTgt>
                                        </p:tgtEl>
                                        <p:attrNameLst>
                                          <p:attrName>style.visibility</p:attrName>
                                        </p:attrNameLst>
                                      </p:cBhvr>
                                      <p:to>
                                        <p:strVal val="visible"/>
                                      </p:to>
                                    </p:set>
                                    <p:anim calcmode="lin" valueType="num">
                                      <p:cBhvr additive="base">
                                        <p:cTn id="25" dur="500" fill="hold"/>
                                        <p:tgtEl>
                                          <p:spTgt spid="1372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72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25">
                                            <p:txEl>
                                              <p:pRg st="4" end="4"/>
                                            </p:txEl>
                                          </p:spTgt>
                                        </p:tgtEl>
                                        <p:attrNameLst>
                                          <p:attrName>style.visibility</p:attrName>
                                        </p:attrNameLst>
                                      </p:cBhvr>
                                      <p:to>
                                        <p:strVal val="visible"/>
                                      </p:to>
                                    </p:set>
                                    <p:anim calcmode="lin" valueType="num">
                                      <p:cBhvr additive="base">
                                        <p:cTn id="31" dur="500" fill="hold"/>
                                        <p:tgtEl>
                                          <p:spTgt spid="13722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72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312" t="40598" r="68633" b="39378"/>
          <a:stretch/>
        </p:blipFill>
        <p:spPr bwMode="auto">
          <a:xfrm>
            <a:off x="987967" y="1643953"/>
            <a:ext cx="7335296" cy="205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8" name="Rectangle 10"/>
          <p:cNvSpPr>
            <a:spLocks noChangeArrowheads="1"/>
          </p:cNvSpPr>
          <p:nvPr/>
        </p:nvSpPr>
        <p:spPr bwMode="auto">
          <a:xfrm>
            <a:off x="0" y="1524000"/>
            <a:ext cx="990600" cy="5334000"/>
          </a:xfrm>
          <a:prstGeom prst="rect">
            <a:avLst/>
          </a:prstGeom>
          <a:solidFill>
            <a:schemeClr val="bg1"/>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6633" name="Rectangle 6"/>
          <p:cNvSpPr>
            <a:spLocks noGrp="1" noChangeArrowheads="1"/>
          </p:cNvSpPr>
          <p:nvPr>
            <p:ph type="title"/>
          </p:nvPr>
        </p:nvSpPr>
        <p:spPr>
          <a:xfrm>
            <a:off x="381000" y="0"/>
            <a:ext cx="7772400" cy="1243013"/>
          </a:xfrm>
        </p:spPr>
        <p:txBody>
          <a:bodyPr/>
          <a:lstStyle/>
          <a:p>
            <a:pPr eaLnBrk="1" hangingPunct="1"/>
            <a:r>
              <a:rPr lang="fr-CA" altLang="en-US" sz="4000" b="1" dirty="0">
                <a:solidFill>
                  <a:srgbClr val="002060"/>
                </a:solidFill>
              </a:rPr>
              <a:t>Établissement </a:t>
            </a:r>
            <a:r>
              <a:rPr lang="fr-CA" altLang="en-US" sz="4000" dirty="0">
                <a:solidFill>
                  <a:schemeClr val="bg1"/>
                </a:solidFill>
              </a:rPr>
              <a:t>d’un régime</a:t>
            </a:r>
            <a:endParaRPr lang="en-US" altLang="en-US" sz="4000" b="1" dirty="0">
              <a:solidFill>
                <a:srgbClr val="4D4A86"/>
              </a:solidFill>
            </a:endParaRPr>
          </a:p>
        </p:txBody>
      </p:sp>
      <p:sp>
        <p:nvSpPr>
          <p:cNvPr id="13" name="Content Placeholder 2"/>
          <p:cNvSpPr>
            <a:spLocks noGrp="1"/>
          </p:cNvSpPr>
          <p:nvPr>
            <p:ph idx="1"/>
          </p:nvPr>
        </p:nvSpPr>
        <p:spPr>
          <a:xfrm>
            <a:off x="4872226" y="1990724"/>
            <a:ext cx="3949824" cy="2238375"/>
          </a:xfrm>
        </p:spPr>
        <p:txBody>
          <a:bodyPr/>
          <a:lstStyle/>
          <a:p>
            <a:r>
              <a:rPr lang="fr-CA" altLang="en-US" dirty="0"/>
              <a:t>Visitez le microsite SunAvantage pour obtenir du soutien et accéder aux ressources </a:t>
            </a:r>
            <a:r>
              <a:rPr lang="fr-CA" altLang="en-US" dirty="0">
                <a:hlinkClick r:id="rId4"/>
              </a:rPr>
              <a:t>www.sunlife.ca/monepargneSunAvantage</a:t>
            </a:r>
            <a:endParaRPr lang="fr-CA" altLang="en-US" dirty="0"/>
          </a:p>
          <a:p>
            <a:r>
              <a:rPr lang="fr-CA" altLang="en-US" dirty="0"/>
              <a:t>Documents pour l’établissement du régime : </a:t>
            </a:r>
          </a:p>
          <a:p>
            <a:pPr lvl="1"/>
            <a:r>
              <a:rPr lang="fr-CA" altLang="en-US" dirty="0"/>
              <a:t>Vous avez accès aux contrats et aux formulaires de proposition (PDF interactifs à remplir)</a:t>
            </a:r>
          </a:p>
        </p:txBody>
      </p:sp>
      <p:pic>
        <p:nvPicPr>
          <p:cNvPr id="11" name="Image 10"/>
          <p:cNvPicPr>
            <a:picLocks noChangeAspect="1"/>
          </p:cNvPicPr>
          <p:nvPr/>
        </p:nvPicPr>
        <p:blipFill>
          <a:blip r:embed="rId5"/>
          <a:stretch>
            <a:fillRect/>
          </a:stretch>
        </p:blipFill>
        <p:spPr>
          <a:xfrm>
            <a:off x="383824" y="1849636"/>
            <a:ext cx="4157292" cy="4682728"/>
          </a:xfrm>
          <a:prstGeom prst="rect">
            <a:avLst/>
          </a:prstGeom>
          <a:ln w="19050">
            <a:solidFill>
              <a:srgbClr val="F0C040"/>
            </a:solidFill>
          </a:ln>
          <a:effectLst>
            <a:outerShdw blurRad="279400" dist="38100" dir="2700000" sx="101000" sy="101000" algn="tl" rotWithShape="0">
              <a:prstClr val="black">
                <a:alpha val="34000"/>
              </a:prstClr>
            </a:outerShdw>
          </a:effectLst>
        </p:spPr>
      </p:pic>
    </p:spTree>
    <p:extLst>
      <p:ext uri="{BB962C8B-B14F-4D97-AF65-F5344CB8AC3E}">
        <p14:creationId xmlns:p14="http://schemas.microsoft.com/office/powerpoint/2010/main" val="861829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6628" name="Rectangle 10"/>
          <p:cNvSpPr>
            <a:spLocks noChangeArrowheads="1"/>
          </p:cNvSpPr>
          <p:nvPr/>
        </p:nvSpPr>
        <p:spPr bwMode="auto">
          <a:xfrm>
            <a:off x="0" y="1524000"/>
            <a:ext cx="990600" cy="5334000"/>
          </a:xfrm>
          <a:prstGeom prst="rect">
            <a:avLst/>
          </a:prstGeom>
          <a:solidFill>
            <a:schemeClr val="bg1"/>
          </a:solidFill>
          <a:ln>
            <a:noFill/>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26633" name="Rectangle 6"/>
          <p:cNvSpPr>
            <a:spLocks noGrp="1" noChangeArrowheads="1"/>
          </p:cNvSpPr>
          <p:nvPr>
            <p:ph type="title"/>
          </p:nvPr>
        </p:nvSpPr>
        <p:spPr>
          <a:xfrm>
            <a:off x="381000" y="0"/>
            <a:ext cx="7772400" cy="1243013"/>
          </a:xfrm>
        </p:spPr>
        <p:txBody>
          <a:bodyPr/>
          <a:lstStyle/>
          <a:p>
            <a:pPr eaLnBrk="1" hangingPunct="1"/>
            <a:r>
              <a:rPr lang="en-US" altLang="en-US" sz="4000" b="1" dirty="0">
                <a:solidFill>
                  <a:srgbClr val="002060"/>
                </a:solidFill>
              </a:rPr>
              <a:t>Documents </a:t>
            </a:r>
            <a:r>
              <a:rPr lang="en-US" altLang="en-US" sz="4000" dirty="0">
                <a:solidFill>
                  <a:srgbClr val="002060"/>
                </a:solidFill>
              </a:rPr>
              <a:t>nécessaires à l'établissement d'un régime</a:t>
            </a:r>
            <a:endParaRPr lang="en-US" altLang="en-US" sz="4000" b="1" dirty="0">
              <a:solidFill>
                <a:srgbClr val="4D4A86"/>
              </a:solidFill>
            </a:endParaRPr>
          </a:p>
        </p:txBody>
      </p:sp>
      <p:sp>
        <p:nvSpPr>
          <p:cNvPr id="10" name="Content Placeholder 2"/>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a:lstStyle>
          <a:p>
            <a:pPr>
              <a:defRPr/>
            </a:pPr>
            <a:r>
              <a:rPr lang="en-CA" sz="1800" b="0" dirty="0"/>
              <a:t>Passez en revue les documents contractuels pertinents sur le </a:t>
            </a:r>
            <a:r>
              <a:rPr lang="en-CA" sz="1800" dirty="0">
                <a:hlinkClick r:id="rId3"/>
              </a:rPr>
              <a:t>microsite</a:t>
            </a:r>
            <a:r>
              <a:rPr dirty="0"/>
              <a:t> </a:t>
            </a:r>
            <a:r>
              <a:rPr lang="en-CA" sz="1800" dirty="0">
                <a:hlinkClick r:id="rId3"/>
              </a:rPr>
              <a:t>mon épargne </a:t>
            </a:r>
            <a:r>
              <a:rPr lang="en-CA" sz="1800" b="0" dirty="0">
                <a:hlinkClick r:id="rId3"/>
              </a:rPr>
              <a:t>SunAvantage</a:t>
            </a:r>
            <a:endParaRPr lang="fr-CA" sz="1800" b="0" dirty="0"/>
          </a:p>
          <a:p>
            <a:pPr>
              <a:defRPr/>
            </a:pPr>
            <a:r>
              <a:rPr lang="en-CA" sz="1800" b="0" dirty="0"/>
              <a:t>Remplissez les documents ci-dessous et transmettez-les à la Financière Sun Life</a:t>
            </a:r>
            <a:br>
              <a:rPr dirty="0"/>
            </a:br>
            <a:endParaRPr lang="fr-CA" sz="1800" b="0" kern="0" dirty="0"/>
          </a:p>
        </p:txBody>
      </p:sp>
      <p:graphicFrame>
        <p:nvGraphicFramePr>
          <p:cNvPr id="11" name="Content Placeholder 5"/>
          <p:cNvGraphicFramePr>
            <a:graphicFrameLocks/>
          </p:cNvGraphicFramePr>
          <p:nvPr>
            <p:extLst>
              <p:ext uri="{D42A27DB-BD31-4B8C-83A1-F6EECF244321}">
                <p14:modId xmlns:p14="http://schemas.microsoft.com/office/powerpoint/2010/main" val="1899472886"/>
              </p:ext>
            </p:extLst>
          </p:nvPr>
        </p:nvGraphicFramePr>
        <p:xfrm>
          <a:off x="2514600" y="3096627"/>
          <a:ext cx="4191000" cy="3456573"/>
        </p:xfrm>
        <a:graphic>
          <a:graphicData uri="http://schemas.openxmlformats.org/drawingml/2006/table">
            <a:tbl>
              <a:tblPr firstRow="1" bandRow="1">
                <a:tableStyleId>{00A15C55-8517-42AA-B614-E9B94910E393}</a:tableStyleId>
              </a:tblPr>
              <a:tblGrid>
                <a:gridCol w="4191000">
                  <a:extLst>
                    <a:ext uri="{9D8B030D-6E8A-4147-A177-3AD203B41FA5}">
                      <a16:colId xmlns:a16="http://schemas.microsoft.com/office/drawing/2014/main" val="20000"/>
                    </a:ext>
                  </a:extLst>
                </a:gridCol>
              </a:tblGrid>
              <a:tr h="365873">
                <a:tc>
                  <a:txBody>
                    <a:bodyPr/>
                    <a:lstStyle/>
                    <a:p>
                      <a:pPr marL="0" indent="0" algn="ctr">
                        <a:buFont typeface="Arial" panose="020B0604020202020204" pitchFamily="34" charset="0"/>
                        <a:buNone/>
                      </a:pPr>
                      <a:r>
                        <a:rPr lang="en-US" sz="1800" dirty="0"/>
                        <a:t>REER/RPDB/CELI</a:t>
                      </a:r>
                      <a:endParaRPr lang="fr-CA" sz="1800" dirty="0"/>
                    </a:p>
                  </a:txBody>
                  <a:tcPr marT="45734" marB="45734">
                    <a:solidFill>
                      <a:srgbClr val="614D7D"/>
                    </a:solidFill>
                  </a:tcPr>
                </a:tc>
                <a:extLst>
                  <a:ext uri="{0D108BD9-81ED-4DB2-BD59-A6C34878D82A}">
                    <a16:rowId xmlns:a16="http://schemas.microsoft.com/office/drawing/2014/main" val="10000"/>
                  </a:ext>
                </a:extLst>
              </a:tr>
              <a:tr h="2091577">
                <a:tc>
                  <a:txBody>
                    <a:bodyPr/>
                    <a:lstStyle/>
                    <a:p>
                      <a:pPr algn="l">
                        <a:lnSpc>
                          <a:spcPct val="120000"/>
                        </a:lnSpc>
                        <a:spcAft>
                          <a:spcPct val="0"/>
                        </a:spcAft>
                        <a:buClrTx/>
                        <a:buSzTx/>
                        <a:buFontTx/>
                        <a:buChar char="•"/>
                      </a:pPr>
                      <a:r>
                        <a:rPr lang="en-US" altLang="en-US" sz="1600" dirty="0"/>
                        <a:t> Formulaire de</a:t>
                      </a:r>
                      <a:r>
                        <a:rPr dirty="0"/>
                        <a:t> </a:t>
                      </a:r>
                      <a:r>
                        <a:rPr lang="en-US" altLang="en-US" sz="1600" dirty="0"/>
                        <a:t>proposition</a:t>
                      </a:r>
                    </a:p>
                    <a:p>
                      <a:pPr algn="l">
                        <a:lnSpc>
                          <a:spcPct val="120000"/>
                        </a:lnSpc>
                        <a:spcAft>
                          <a:spcPct val="0"/>
                        </a:spcAft>
                        <a:buClrTx/>
                        <a:buSzTx/>
                        <a:buFontTx/>
                        <a:buChar char="•"/>
                      </a:pPr>
                      <a:r>
                        <a:rPr lang="en-US" altLang="en-US" sz="1600" baseline="0" dirty="0"/>
                        <a:t> Résolution du conseil d'administration </a:t>
                      </a:r>
                      <a:r>
                        <a:rPr lang="en-US" altLang="en-US" sz="1600" i="1" baseline="0" dirty="0"/>
                        <a:t>ou</a:t>
                      </a:r>
                      <a:r>
                        <a:rPr dirty="0"/>
                        <a:t> </a:t>
                      </a:r>
                      <a:r>
                        <a:rPr lang="en-US" altLang="en-US" sz="1600" dirty="0"/>
                        <a:t>Lettre d'engagement (en l'absence de conseil d'administration)</a:t>
                      </a:r>
                    </a:p>
                    <a:p>
                      <a:pPr algn="l">
                        <a:lnSpc>
                          <a:spcPct val="120000"/>
                        </a:lnSpc>
                        <a:spcAft>
                          <a:spcPct val="0"/>
                        </a:spcAft>
                        <a:buClrTx/>
                        <a:buSzTx/>
                        <a:buFontTx/>
                        <a:buChar char="•"/>
                      </a:pPr>
                      <a:r>
                        <a:rPr lang="en-US" altLang="en-US" sz="1600" baseline="0" dirty="0"/>
                        <a:t> Formulaire T2214 – Demande d'agrément d'un RPDB de l'ARC (uniquement pour les nouveaux RPDB)</a:t>
                      </a:r>
                    </a:p>
                    <a:p>
                      <a:pPr algn="l">
                        <a:lnSpc>
                          <a:spcPct val="120000"/>
                        </a:lnSpc>
                        <a:spcAft>
                          <a:spcPct val="0"/>
                        </a:spcAft>
                        <a:buClrTx/>
                        <a:buSzTx/>
                        <a:buFontTx/>
                        <a:buChar char="•"/>
                      </a:pPr>
                      <a:r>
                        <a:rPr lang="en-US" sz="1600" kern="1200" baseline="0" dirty="0">
                          <a:solidFill>
                            <a:schemeClr val="dk1"/>
                          </a:solidFill>
                          <a:latin typeface="+mn-lt"/>
                        </a:rPr>
                        <a:t>Renseignements sur les employeurs participants – RPDB (uniquement en cas de transfert d'un RPDB, le cas échéant)</a:t>
                      </a:r>
                      <a:endParaRPr lang="fr-CA" sz="1600" kern="1200" dirty="0">
                        <a:solidFill>
                          <a:schemeClr val="dk1"/>
                        </a:solidFill>
                        <a:latin typeface="+mn-lt"/>
                        <a:ea typeface="+mn-ea"/>
                        <a:cs typeface="+mn-cs"/>
                      </a:endParaRPr>
                    </a:p>
                  </a:txBody>
                  <a:tcPr marT="45734" marB="45734">
                    <a:solidFill>
                      <a:schemeClr val="bg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75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
          <p:cNvSpPr>
            <a:spLocks noGrp="1" noChangeArrowheads="1"/>
          </p:cNvSpPr>
          <p:nvPr>
            <p:ph type="ctrTitle"/>
          </p:nvPr>
        </p:nvSpPr>
        <p:spPr bwMode="white">
          <a:xfrm>
            <a:off x="0" y="4114800"/>
            <a:ext cx="9144000" cy="1295400"/>
          </a:xfrm>
          <a:gradFill rotWithShape="1">
            <a:gsLst>
              <a:gs pos="0">
                <a:srgbClr val="F0C040"/>
              </a:gs>
              <a:gs pos="100000">
                <a:srgbClr val="FFEEC2"/>
              </a:gs>
            </a:gsLst>
            <a:lin ang="0" scaled="1"/>
          </a:gradFill>
        </p:spPr>
        <p:txBody>
          <a:bodyPr/>
          <a:lstStyle/>
          <a:p>
            <a:pPr eaLnBrk="1" hangingPunct="1"/>
            <a:r>
              <a:rPr lang="en-US" altLang="en-US" sz="4000" dirty="0"/>
              <a:t>Obtenez un avantage concurrentiel...</a:t>
            </a:r>
          </a:p>
        </p:txBody>
      </p:sp>
      <p:grpSp>
        <p:nvGrpSpPr>
          <p:cNvPr id="7" name="Group 6"/>
          <p:cNvGrpSpPr>
            <a:grpSpLocks/>
          </p:cNvGrpSpPr>
          <p:nvPr/>
        </p:nvGrpSpPr>
        <p:grpSpPr bwMode="auto">
          <a:xfrm>
            <a:off x="304800" y="5943600"/>
            <a:ext cx="2438400" cy="812800"/>
            <a:chOff x="288" y="3696"/>
            <a:chExt cx="1392" cy="480"/>
          </a:xfrm>
        </p:grpSpPr>
        <p:sp>
          <p:nvSpPr>
            <p:cNvPr id="8"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9"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7" name="Rectangle 5"/>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5126"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163" name="Rectangle 3"/>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dirty="0"/>
              <a:t>	</a:t>
            </a:r>
            <a:r>
              <a:rPr lang="en-US" altLang="en-US" sz="4000" dirty="0">
                <a:solidFill>
                  <a:schemeClr val="bg1"/>
                </a:solidFill>
                <a:latin typeface="+mj-lt"/>
              </a:rPr>
              <a:t>Votre équipe constitue votre avantage concurrentiel</a:t>
            </a:r>
          </a:p>
        </p:txBody>
      </p:sp>
      <p:pic>
        <p:nvPicPr>
          <p:cNvPr id="5128" name="Picture 11" descr="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4907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2"/>
          <p:cNvSpPr>
            <a:spLocks noChangeArrowheads="1"/>
          </p:cNvSpPr>
          <p:nvPr/>
        </p:nvSpPr>
        <p:spPr bwMode="auto">
          <a:xfrm>
            <a:off x="6096000" y="2438400"/>
            <a:ext cx="249555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5130" name="Rectangle 6"/>
          <p:cNvSpPr>
            <a:spLocks noChangeArrowheads="1"/>
          </p:cNvSpPr>
          <p:nvPr/>
        </p:nvSpPr>
        <p:spPr bwMode="auto">
          <a:xfrm rot="10800000">
            <a:off x="0" y="48006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4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6150" name="Rectangle 7"/>
          <p:cNvSpPr>
            <a:spLocks noGrp="1" noChangeArrowheads="1"/>
          </p:cNvSpPr>
          <p:nvPr>
            <p:ph type="title"/>
          </p:nvPr>
        </p:nvSpPr>
        <p:spPr>
          <a:xfrm>
            <a:off x="428625" y="64293"/>
            <a:ext cx="8534400" cy="1243013"/>
          </a:xfrm>
        </p:spPr>
        <p:txBody>
          <a:bodyPr/>
          <a:lstStyle/>
          <a:p>
            <a:pPr eaLnBrk="1" hangingPunct="1"/>
            <a:r>
              <a:rPr lang="fr-CA" altLang="en-US" sz="3600" i="1" dirty="0">
                <a:solidFill>
                  <a:schemeClr val="bg1"/>
                </a:solidFill>
              </a:rPr>
              <a:t>Pourquoi</a:t>
            </a:r>
            <a:r>
              <a:rPr lang="fr-CA" sz="3600" dirty="0"/>
              <a:t> </a:t>
            </a:r>
            <a:r>
              <a:rPr lang="fr-CA" altLang="en-US" sz="3600" dirty="0">
                <a:solidFill>
                  <a:schemeClr val="bg1"/>
                </a:solidFill>
              </a:rPr>
              <a:t>offrir un</a:t>
            </a:r>
            <a:r>
              <a:rPr lang="fr-CA" sz="3600" dirty="0"/>
              <a:t> </a:t>
            </a:r>
            <a:r>
              <a:rPr lang="fr-CA" altLang="en-US" sz="3600" b="1" dirty="0"/>
              <a:t>régime collectif d'épargne</a:t>
            </a:r>
            <a:r>
              <a:rPr lang="fr-CA" altLang="en-US" sz="3600" b="1" dirty="0">
                <a:solidFill>
                  <a:schemeClr val="bg1"/>
                </a:solidFill>
              </a:rPr>
              <a:t>?</a:t>
            </a:r>
          </a:p>
        </p:txBody>
      </p:sp>
      <p:sp>
        <p:nvSpPr>
          <p:cNvPr id="98312" name="Rectangle 8"/>
          <p:cNvSpPr>
            <a:spLocks noGrp="1" noChangeArrowheads="1"/>
          </p:cNvSpPr>
          <p:nvPr>
            <p:ph type="body" idx="1"/>
          </p:nvPr>
        </p:nvSpPr>
        <p:spPr>
          <a:xfrm>
            <a:off x="1524000" y="2057400"/>
            <a:ext cx="6553200" cy="3429000"/>
          </a:xfrm>
        </p:spPr>
        <p:txBody>
          <a:bodyPr/>
          <a:lstStyle/>
          <a:p>
            <a:pPr eaLnBrk="1" hangingPunct="1">
              <a:buClr>
                <a:schemeClr val="accent2"/>
              </a:buClr>
            </a:pPr>
            <a:r>
              <a:rPr lang="en-US" altLang="en-US" sz="2100" b="1" dirty="0"/>
              <a:t>Tout le monde a un rêve</a:t>
            </a:r>
            <a:endParaRPr lang="fr-CA" altLang="en-US" sz="2100" dirty="0"/>
          </a:p>
          <a:p>
            <a:pPr lvl="1" eaLnBrk="1" hangingPunct="1">
              <a:buClr>
                <a:schemeClr val="accent2"/>
              </a:buClr>
              <a:buFont typeface="Wingdings" pitchFamily="2" charset="2"/>
              <a:buChar char="Ø"/>
            </a:pPr>
            <a:r>
              <a:rPr lang="en-US" altLang="en-US" sz="2100" dirty="0"/>
              <a:t>Un régime d'épargne aide à le réaliser</a:t>
            </a:r>
          </a:p>
          <a:p>
            <a:pPr eaLnBrk="1" hangingPunct="1">
              <a:buClr>
                <a:schemeClr val="accent2"/>
              </a:buClr>
            </a:pPr>
            <a:r>
              <a:rPr lang="en-US" altLang="en-US" sz="2100" b="1" dirty="0"/>
              <a:t>Un outil pour attirer et conserver les employés</a:t>
            </a:r>
          </a:p>
          <a:p>
            <a:pPr lvl="1" eaLnBrk="1" hangingPunct="1">
              <a:buClr>
                <a:schemeClr val="accent2"/>
              </a:buClr>
              <a:buFont typeface="Wingdings" pitchFamily="2" charset="2"/>
              <a:buChar char="Ø"/>
            </a:pPr>
            <a:r>
              <a:rPr lang="en-US" altLang="en-US" sz="2100" dirty="0"/>
              <a:t>Il démontre que vous vous préoccupez de l'avenir de vos employés</a:t>
            </a:r>
          </a:p>
          <a:p>
            <a:pPr eaLnBrk="1" hangingPunct="1">
              <a:buClr>
                <a:schemeClr val="accent2"/>
              </a:buClr>
            </a:pPr>
            <a:r>
              <a:rPr lang="en-US" altLang="en-US" sz="2100" b="1" dirty="0"/>
              <a:t>Aucun coût pour le promoteur</a:t>
            </a:r>
            <a:r>
              <a:rPr dirty="0"/>
              <a:t> </a:t>
            </a:r>
          </a:p>
          <a:p>
            <a:pPr lvl="1" eaLnBrk="1" hangingPunct="1">
              <a:buClr>
                <a:schemeClr val="accent2"/>
              </a:buClr>
              <a:buFont typeface="Wingdings" pitchFamily="2" charset="2"/>
              <a:buChar char="Ø"/>
            </a:pPr>
            <a:r>
              <a:rPr lang="en-US" altLang="en-US" sz="2100" dirty="0"/>
              <a:t>Ils cotisent comme bon leur semble</a:t>
            </a:r>
          </a:p>
        </p:txBody>
      </p:sp>
      <p:sp>
        <p:nvSpPr>
          <p:cNvPr id="17"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98312">
                                            <p:txEl>
                                              <p:pRg st="0" end="0"/>
                                            </p:txEl>
                                          </p:spTgt>
                                        </p:tgtEl>
                                        <p:attrNameLst>
                                          <p:attrName>style.visibility</p:attrName>
                                        </p:attrNameLst>
                                      </p:cBhvr>
                                      <p:to>
                                        <p:strVal val="visible"/>
                                      </p:to>
                                    </p:set>
                                    <p:anim calcmode="lin" valueType="num">
                                      <p:cBhvr additive="base">
                                        <p:cTn id="7" dur="500" fill="hold"/>
                                        <p:tgtEl>
                                          <p:spTgt spid="98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98312">
                                            <p:txEl>
                                              <p:pRg st="1" end="1"/>
                                            </p:txEl>
                                          </p:spTgt>
                                        </p:tgtEl>
                                        <p:attrNameLst>
                                          <p:attrName>style.visibility</p:attrName>
                                        </p:attrNameLst>
                                      </p:cBhvr>
                                      <p:to>
                                        <p:strVal val="visible"/>
                                      </p:to>
                                    </p:set>
                                    <p:anim calcmode="lin" valueType="num">
                                      <p:cBhvr additive="base">
                                        <p:cTn id="11" dur="500" fill="hold"/>
                                        <p:tgtEl>
                                          <p:spTgt spid="9831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3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fill="hold" grpId="0" nodeType="clickEffect">
                                  <p:stCondLst>
                                    <p:cond delay="0"/>
                                  </p:stCondLst>
                                  <p:childTnLst>
                                    <p:set>
                                      <p:cBhvr>
                                        <p:cTn id="16" dur="1" fill="hold">
                                          <p:stCondLst>
                                            <p:cond delay="0"/>
                                          </p:stCondLst>
                                        </p:cTn>
                                        <p:tgtEl>
                                          <p:spTgt spid="98312">
                                            <p:txEl>
                                              <p:pRg st="2" end="2"/>
                                            </p:txEl>
                                          </p:spTgt>
                                        </p:tgtEl>
                                        <p:attrNameLst>
                                          <p:attrName>style.visibility</p:attrName>
                                        </p:attrNameLst>
                                      </p:cBhvr>
                                      <p:to>
                                        <p:strVal val="visible"/>
                                      </p:to>
                                    </p:set>
                                    <p:anim calcmode="lin" valueType="num">
                                      <p:cBhvr additive="base">
                                        <p:cTn id="17" dur="500" fill="hold"/>
                                        <p:tgtEl>
                                          <p:spTgt spid="9831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31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accel="50000" fill="hold" grpId="0" nodeType="withEffect">
                                  <p:stCondLst>
                                    <p:cond delay="0"/>
                                  </p:stCondLst>
                                  <p:childTnLst>
                                    <p:set>
                                      <p:cBhvr>
                                        <p:cTn id="20" dur="1" fill="hold">
                                          <p:stCondLst>
                                            <p:cond delay="0"/>
                                          </p:stCondLst>
                                        </p:cTn>
                                        <p:tgtEl>
                                          <p:spTgt spid="98312">
                                            <p:txEl>
                                              <p:pRg st="3" end="3"/>
                                            </p:txEl>
                                          </p:spTgt>
                                        </p:tgtEl>
                                        <p:attrNameLst>
                                          <p:attrName>style.visibility</p:attrName>
                                        </p:attrNameLst>
                                      </p:cBhvr>
                                      <p:to>
                                        <p:strVal val="visible"/>
                                      </p:to>
                                    </p:set>
                                    <p:anim calcmode="lin" valueType="num">
                                      <p:cBhvr additive="base">
                                        <p:cTn id="21" dur="500" fill="hold"/>
                                        <p:tgtEl>
                                          <p:spTgt spid="9831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3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accel="50000" fill="hold" grpId="0" nodeType="clickEffect">
                                  <p:stCondLst>
                                    <p:cond delay="0"/>
                                  </p:stCondLst>
                                  <p:childTnLst>
                                    <p:set>
                                      <p:cBhvr>
                                        <p:cTn id="26" dur="1" fill="hold">
                                          <p:stCondLst>
                                            <p:cond delay="0"/>
                                          </p:stCondLst>
                                        </p:cTn>
                                        <p:tgtEl>
                                          <p:spTgt spid="98312">
                                            <p:txEl>
                                              <p:pRg st="4" end="4"/>
                                            </p:txEl>
                                          </p:spTgt>
                                        </p:tgtEl>
                                        <p:attrNameLst>
                                          <p:attrName>style.visibility</p:attrName>
                                        </p:attrNameLst>
                                      </p:cBhvr>
                                      <p:to>
                                        <p:strVal val="visible"/>
                                      </p:to>
                                    </p:set>
                                    <p:anim calcmode="lin" valueType="num">
                                      <p:cBhvr additive="base">
                                        <p:cTn id="27" dur="500" fill="hold"/>
                                        <p:tgtEl>
                                          <p:spTgt spid="9831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31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accel="50000" fill="hold" grpId="0" nodeType="withEffect">
                                  <p:stCondLst>
                                    <p:cond delay="0"/>
                                  </p:stCondLst>
                                  <p:childTnLst>
                                    <p:set>
                                      <p:cBhvr>
                                        <p:cTn id="30" dur="1" fill="hold">
                                          <p:stCondLst>
                                            <p:cond delay="0"/>
                                          </p:stCondLst>
                                        </p:cTn>
                                        <p:tgtEl>
                                          <p:spTgt spid="98312">
                                            <p:txEl>
                                              <p:pRg st="5" end="5"/>
                                            </p:txEl>
                                          </p:spTgt>
                                        </p:tgtEl>
                                        <p:attrNameLst>
                                          <p:attrName>style.visibility</p:attrName>
                                        </p:attrNameLst>
                                      </p:cBhvr>
                                      <p:to>
                                        <p:strVal val="visible"/>
                                      </p:to>
                                    </p:set>
                                    <p:anim calcmode="lin" valueType="num">
                                      <p:cBhvr additive="base">
                                        <p:cTn id="31" dur="500" fill="hold"/>
                                        <p:tgtEl>
                                          <p:spTgt spid="9831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717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717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8"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7177" name="Rectangle 6"/>
          <p:cNvSpPr>
            <a:spLocks noGrp="1" noChangeArrowheads="1"/>
          </p:cNvSpPr>
          <p:nvPr>
            <p:ph type="title"/>
          </p:nvPr>
        </p:nvSpPr>
        <p:spPr>
          <a:xfrm>
            <a:off x="471416" y="119488"/>
            <a:ext cx="7772400" cy="1243013"/>
          </a:xfrm>
        </p:spPr>
        <p:txBody>
          <a:bodyPr/>
          <a:lstStyle/>
          <a:p>
            <a:pPr eaLnBrk="1" hangingPunct="1"/>
            <a:r>
              <a:rPr lang="fr-CA" altLang="en-US" sz="3600" i="1" dirty="0">
                <a:solidFill>
                  <a:schemeClr val="bg1"/>
                </a:solidFill>
              </a:rPr>
              <a:t>Pourquoi choisir</a:t>
            </a:r>
            <a:r>
              <a:rPr lang="fr-CA" sz="3600" dirty="0"/>
              <a:t> </a:t>
            </a:r>
            <a:r>
              <a:rPr lang="fr-CA" altLang="en-US" sz="3600" b="1" dirty="0">
                <a:solidFill>
                  <a:srgbClr val="4D4A86"/>
                </a:solidFill>
              </a:rPr>
              <a:t>la Financière Sun Life</a:t>
            </a:r>
            <a:r>
              <a:rPr lang="fr-CA" altLang="en-US" sz="3600" b="1" dirty="0">
                <a:solidFill>
                  <a:schemeClr val="bg1"/>
                </a:solidFill>
              </a:rPr>
              <a:t>?</a:t>
            </a:r>
          </a:p>
        </p:txBody>
      </p:sp>
      <p:sp>
        <p:nvSpPr>
          <p:cNvPr id="100359" name="Rectangle 7"/>
          <p:cNvSpPr>
            <a:spLocks noGrp="1" noChangeArrowheads="1"/>
          </p:cNvSpPr>
          <p:nvPr>
            <p:ph type="body" idx="1"/>
          </p:nvPr>
        </p:nvSpPr>
        <p:spPr>
          <a:xfrm>
            <a:off x="1143000" y="1752600"/>
            <a:ext cx="7772400" cy="3886200"/>
          </a:xfrm>
        </p:spPr>
        <p:txBody>
          <a:bodyPr/>
          <a:lstStyle/>
          <a:p>
            <a:pPr eaLnBrk="1" hangingPunct="1">
              <a:buClr>
                <a:srgbClr val="720829"/>
              </a:buClr>
              <a:buFont typeface="Times" pitchFamily="18" charset="0"/>
              <a:buNone/>
            </a:pPr>
            <a:endParaRPr lang="fr-CA" altLang="en-US" sz="1700" dirty="0"/>
          </a:p>
          <a:p>
            <a:pPr eaLnBrk="1" hangingPunct="1">
              <a:buClr>
                <a:schemeClr val="accent2"/>
              </a:buClr>
            </a:pPr>
            <a:r>
              <a:rPr lang="fr-CA" altLang="en-US" sz="2100" dirty="0"/>
              <a:t>Premier assureur en importance en matière de services de régimes collectifs de retraite </a:t>
            </a:r>
          </a:p>
          <a:p>
            <a:pPr eaLnBrk="1" hangingPunct="1">
              <a:buClr>
                <a:schemeClr val="accent2"/>
              </a:buClr>
            </a:pPr>
            <a:r>
              <a:rPr lang="fr-CA" altLang="en-US" sz="2100" b="1" dirty="0"/>
              <a:t>Principes</a:t>
            </a:r>
            <a:r>
              <a:rPr lang="fr-CA" altLang="en-US" sz="2100" dirty="0"/>
              <a:t> fondamentaux qui nous guident :</a:t>
            </a:r>
          </a:p>
          <a:p>
            <a:pPr lvl="1" eaLnBrk="1" hangingPunct="1">
              <a:buClr>
                <a:schemeClr val="accent2"/>
              </a:buClr>
              <a:buFont typeface="Wingdings" pitchFamily="2" charset="2"/>
              <a:buChar char="Ø"/>
            </a:pPr>
            <a:r>
              <a:rPr lang="fr-CA" altLang="en-US" sz="2100" dirty="0"/>
              <a:t>Les personnes</a:t>
            </a:r>
          </a:p>
          <a:p>
            <a:pPr lvl="1" eaLnBrk="1" hangingPunct="1">
              <a:buClr>
                <a:schemeClr val="accent2"/>
              </a:buClr>
              <a:buFont typeface="Wingdings" pitchFamily="2" charset="2"/>
              <a:buChar char="Ø"/>
            </a:pPr>
            <a:r>
              <a:rPr lang="fr-CA" altLang="en-US" sz="2100" dirty="0"/>
              <a:t>Le partenariat</a:t>
            </a:r>
          </a:p>
          <a:p>
            <a:pPr lvl="1" eaLnBrk="1" hangingPunct="1">
              <a:buClr>
                <a:schemeClr val="accent2"/>
              </a:buClr>
              <a:buFont typeface="Wingdings" pitchFamily="2" charset="2"/>
              <a:buChar char="Ø"/>
            </a:pPr>
            <a:r>
              <a:rPr lang="fr-CA" altLang="en-US" sz="2100" dirty="0"/>
              <a:t>La passion</a:t>
            </a:r>
          </a:p>
          <a:p>
            <a:pPr lvl="1" eaLnBrk="1" hangingPunct="1">
              <a:buClr>
                <a:schemeClr val="accent2"/>
              </a:buClr>
              <a:buFont typeface="Wingdings" pitchFamily="2" charset="2"/>
              <a:buChar char="Ø"/>
            </a:pPr>
            <a:r>
              <a:rPr lang="fr-CA" altLang="en-US" sz="2100" dirty="0"/>
              <a:t>La performance</a:t>
            </a:r>
          </a:p>
          <a:p>
            <a:pPr eaLnBrk="1" hangingPunct="1">
              <a:buClr>
                <a:srgbClr val="720829"/>
              </a:buClr>
            </a:pPr>
            <a:endParaRPr lang="fr-CA" altLang="en-US" sz="2100" dirty="0"/>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0359">
                                            <p:txEl>
                                              <p:pRg st="1" end="1"/>
                                            </p:txEl>
                                          </p:spTgt>
                                        </p:tgtEl>
                                        <p:attrNameLst>
                                          <p:attrName>style.visibility</p:attrName>
                                        </p:attrNameLst>
                                      </p:cBhvr>
                                      <p:to>
                                        <p:strVal val="visible"/>
                                      </p:to>
                                    </p:set>
                                    <p:anim calcmode="lin" valueType="num">
                                      <p:cBhvr additive="base">
                                        <p:cTn id="7" dur="500" fill="hold"/>
                                        <p:tgtEl>
                                          <p:spTgt spid="1003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0359">
                                            <p:txEl>
                                              <p:pRg st="2" end="2"/>
                                            </p:txEl>
                                          </p:spTgt>
                                        </p:tgtEl>
                                        <p:attrNameLst>
                                          <p:attrName>style.visibility</p:attrName>
                                        </p:attrNameLst>
                                      </p:cBhvr>
                                      <p:to>
                                        <p:strVal val="visible"/>
                                      </p:to>
                                    </p:set>
                                    <p:anim calcmode="lin" valueType="num">
                                      <p:cBhvr additive="base">
                                        <p:cTn id="13" dur="500" fill="hold"/>
                                        <p:tgtEl>
                                          <p:spTgt spid="1003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359">
                                            <p:txEl>
                                              <p:pRg st="3" end="3"/>
                                            </p:txEl>
                                          </p:spTgt>
                                        </p:tgtEl>
                                        <p:attrNameLst>
                                          <p:attrName>style.visibility</p:attrName>
                                        </p:attrNameLst>
                                      </p:cBhvr>
                                      <p:to>
                                        <p:strVal val="visible"/>
                                      </p:to>
                                    </p:set>
                                    <p:anim calcmode="lin" valueType="num">
                                      <p:cBhvr additive="base">
                                        <p:cTn id="17" dur="500" fill="hold"/>
                                        <p:tgtEl>
                                          <p:spTgt spid="1003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9">
                                            <p:txEl>
                                              <p:pRg st="4" end="4"/>
                                            </p:txEl>
                                          </p:spTgt>
                                        </p:tgtEl>
                                        <p:attrNameLst>
                                          <p:attrName>style.visibility</p:attrName>
                                        </p:attrNameLst>
                                      </p:cBhvr>
                                      <p:to>
                                        <p:strVal val="visible"/>
                                      </p:to>
                                    </p:set>
                                    <p:anim calcmode="lin" valueType="num">
                                      <p:cBhvr additive="base">
                                        <p:cTn id="23" dur="500" fill="hold"/>
                                        <p:tgtEl>
                                          <p:spTgt spid="1003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59">
                                            <p:txEl>
                                              <p:pRg st="5" end="5"/>
                                            </p:txEl>
                                          </p:spTgt>
                                        </p:tgtEl>
                                        <p:attrNameLst>
                                          <p:attrName>style.visibility</p:attrName>
                                        </p:attrNameLst>
                                      </p:cBhvr>
                                      <p:to>
                                        <p:strVal val="visible"/>
                                      </p:to>
                                    </p:set>
                                    <p:anim calcmode="lin" valueType="num">
                                      <p:cBhvr additive="base">
                                        <p:cTn id="29" dur="500" fill="hold"/>
                                        <p:tgtEl>
                                          <p:spTgt spid="1003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3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0359">
                                            <p:txEl>
                                              <p:pRg st="6" end="6"/>
                                            </p:txEl>
                                          </p:spTgt>
                                        </p:tgtEl>
                                        <p:attrNameLst>
                                          <p:attrName>style.visibility</p:attrName>
                                        </p:attrNameLst>
                                      </p:cBhvr>
                                      <p:to>
                                        <p:strVal val="visible"/>
                                      </p:to>
                                    </p:set>
                                    <p:anim calcmode="lin" valueType="num">
                                      <p:cBhvr additive="base">
                                        <p:cTn id="35" dur="500" fill="hold"/>
                                        <p:tgtEl>
                                          <p:spTgt spid="1003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219" name="Rectangle 4"/>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dirty="0">
              <a:solidFill>
                <a:srgbClr val="720829"/>
              </a:solidFill>
              <a:ea typeface="ＭＳ Ｐゴシック" pitchFamily="1" charset="-128"/>
            </a:endParaRPr>
          </a:p>
        </p:txBody>
      </p:sp>
      <p:sp>
        <p:nvSpPr>
          <p:cNvPr id="8198" name="Rectangle 5"/>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8199" name="Rectangle 6"/>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94215" name="Rectangle 7"/>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altLang="en-US" sz="4000" dirty="0">
                <a:solidFill>
                  <a:schemeClr val="bg1"/>
                </a:solidFill>
                <a:latin typeface="+mj-lt"/>
              </a:rPr>
              <a:t>Avec l'expérience vient la compréhension</a:t>
            </a:r>
          </a:p>
        </p:txBody>
      </p:sp>
      <p:grpSp>
        <p:nvGrpSpPr>
          <p:cNvPr id="8201" name="Group 8"/>
          <p:cNvGrpSpPr>
            <a:grpSpLocks/>
          </p:cNvGrpSpPr>
          <p:nvPr/>
        </p:nvGrpSpPr>
        <p:grpSpPr bwMode="auto">
          <a:xfrm>
            <a:off x="6019800" y="2362200"/>
            <a:ext cx="2193925" cy="2257425"/>
            <a:chOff x="3792" y="1488"/>
            <a:chExt cx="1382" cy="1422"/>
          </a:xfrm>
        </p:grpSpPr>
        <p:pic>
          <p:nvPicPr>
            <p:cNvPr id="8204" name="Picture 9" descr="sky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488"/>
              <a:ext cx="1376"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10"/>
            <p:cNvSpPr>
              <a:spLocks noChangeArrowheads="1"/>
            </p:cNvSpPr>
            <p:nvPr/>
          </p:nvSpPr>
          <p:spPr bwMode="auto">
            <a:xfrm>
              <a:off x="3792" y="1488"/>
              <a:ext cx="1382" cy="14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sp>
        <p:nvSpPr>
          <p:cNvPr id="820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820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0-#ppt_w/2"/>
                                          </p:val>
                                        </p:tav>
                                        <p:tav tm="100000">
                                          <p:val>
                                            <p:strVal val="#ppt_x"/>
                                          </p:val>
                                        </p:tav>
                                      </p:tavLst>
                                    </p:anim>
                                    <p:anim calcmode="lin" valueType="num">
                                      <p:cBhvr additive="base">
                                        <p:cTn id="8"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921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922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9225" name="Rectangle 6"/>
          <p:cNvSpPr>
            <a:spLocks noGrp="1" noChangeArrowheads="1"/>
          </p:cNvSpPr>
          <p:nvPr>
            <p:ph type="title"/>
          </p:nvPr>
        </p:nvSpPr>
        <p:spPr>
          <a:xfrm>
            <a:off x="381000" y="64293"/>
            <a:ext cx="7772400" cy="1243013"/>
          </a:xfrm>
        </p:spPr>
        <p:txBody>
          <a:bodyPr/>
          <a:lstStyle/>
          <a:p>
            <a:pPr eaLnBrk="1" hangingPunct="1"/>
            <a:r>
              <a:rPr lang="fr-CA" altLang="en-US" sz="4000" i="1" dirty="0">
                <a:solidFill>
                  <a:schemeClr val="bg1"/>
                </a:solidFill>
              </a:rPr>
              <a:t>P</a:t>
            </a:r>
            <a:r>
              <a:rPr lang="fr-CA" altLang="en-US" sz="3600" i="1" dirty="0">
                <a:solidFill>
                  <a:schemeClr val="bg1"/>
                </a:solidFill>
              </a:rPr>
              <a:t>ourquoi le régime</a:t>
            </a:r>
            <a:r>
              <a:rPr lang="fr-CA" sz="3600" dirty="0"/>
              <a:t> </a:t>
            </a:r>
            <a:r>
              <a:rPr lang="fr-CA" altLang="en-US" sz="3600" b="1" dirty="0">
                <a:solidFill>
                  <a:srgbClr val="4D4A86"/>
                </a:solidFill>
              </a:rPr>
              <a:t>mon épargne</a:t>
            </a:r>
            <a:r>
              <a:rPr lang="fr-CA" altLang="en-US" sz="3600" dirty="0">
                <a:solidFill>
                  <a:schemeClr val="bg1"/>
                </a:solidFill>
              </a:rPr>
              <a:t>?</a:t>
            </a:r>
          </a:p>
        </p:txBody>
      </p:sp>
      <p:sp>
        <p:nvSpPr>
          <p:cNvPr id="102408" name="Rectangle 8"/>
          <p:cNvSpPr>
            <a:spLocks noGrp="1" noChangeArrowheads="1"/>
          </p:cNvSpPr>
          <p:nvPr>
            <p:ph type="body" idx="1"/>
          </p:nvPr>
        </p:nvSpPr>
        <p:spPr>
          <a:xfrm>
            <a:off x="990600" y="1752600"/>
            <a:ext cx="7772400" cy="3657600"/>
          </a:xfrm>
          <a:noFill/>
        </p:spPr>
        <p:txBody>
          <a:bodyPr/>
          <a:lstStyle/>
          <a:p>
            <a:pPr eaLnBrk="1" hangingPunct="1">
              <a:buClr>
                <a:schemeClr val="accent2"/>
              </a:buClr>
            </a:pPr>
            <a:r>
              <a:rPr lang="fr-CA" altLang="en-US" dirty="0"/>
              <a:t>Une gestion sans frais et sans tracas - un régime conçu spécialement pour les petites entreprises</a:t>
            </a:r>
          </a:p>
          <a:p>
            <a:pPr eaLnBrk="1" hangingPunct="1">
              <a:buClr>
                <a:schemeClr val="accent2"/>
              </a:buClr>
            </a:pPr>
            <a:r>
              <a:rPr lang="fr-CA" altLang="en-US" dirty="0"/>
              <a:t>Permet d'épargner pour n'importe quel objectif – comprend un REER, un RPDB et un CELI </a:t>
            </a:r>
          </a:p>
          <a:p>
            <a:pPr eaLnBrk="1" hangingPunct="1">
              <a:buClr>
                <a:schemeClr val="accent2"/>
              </a:buClr>
            </a:pPr>
            <a:r>
              <a:rPr lang="fr-CA" altLang="en-US" dirty="0"/>
              <a:t>Deus combinaisons de produits d’épargnew :</a:t>
            </a:r>
          </a:p>
          <a:p>
            <a:pPr lvl="1" eaLnBrk="1" hangingPunct="1">
              <a:buClr>
                <a:schemeClr val="accent2"/>
              </a:buClr>
            </a:pPr>
            <a:r>
              <a:rPr lang="fr-CA" altLang="en-US" dirty="0"/>
              <a:t>Option 1 : REER, RPDB et CELI</a:t>
            </a:r>
          </a:p>
          <a:p>
            <a:pPr lvl="1" eaLnBrk="1" hangingPunct="1">
              <a:buClr>
                <a:schemeClr val="accent2"/>
              </a:buClr>
            </a:pPr>
            <a:r>
              <a:rPr lang="fr-CA" altLang="en-US" dirty="0"/>
              <a:t>Option 2 : REER et CELI</a:t>
            </a:r>
          </a:p>
          <a:p>
            <a:pPr eaLnBrk="1" hangingPunct="1">
              <a:buClr>
                <a:schemeClr val="accent2"/>
              </a:buClr>
            </a:pPr>
            <a:r>
              <a:rPr lang="fr-CA" altLang="en-US" dirty="0"/>
              <a:t>Gamme exceptionnelle d'options de placement présélectionnées</a:t>
            </a:r>
          </a:p>
          <a:p>
            <a:pPr eaLnBrk="1" hangingPunct="1">
              <a:buClr>
                <a:schemeClr val="accent2"/>
              </a:buClr>
            </a:pPr>
            <a:r>
              <a:rPr lang="fr-CA" altLang="en-US" dirty="0"/>
              <a:t>Des frais de gestion des fonds souvent moins élevés que ceux prévus par les fonds comparables offerts aux épargnants individuels</a:t>
            </a:r>
          </a:p>
          <a:p>
            <a:pPr eaLnBrk="1" hangingPunct="1">
              <a:buClr>
                <a:schemeClr val="accent2"/>
              </a:buClr>
            </a:pPr>
            <a:r>
              <a:rPr lang="fr-CA" altLang="en-US" dirty="0"/>
              <a:t>Soutien personnalisé par le conseiller en régimes collectifs</a:t>
            </a:r>
          </a:p>
        </p:txBody>
      </p:sp>
      <p:grpSp>
        <p:nvGrpSpPr>
          <p:cNvPr id="9" name="Group 6"/>
          <p:cNvGrpSpPr>
            <a:grpSpLocks/>
          </p:cNvGrpSpPr>
          <p:nvPr/>
        </p:nvGrpSpPr>
        <p:grpSpPr bwMode="auto">
          <a:xfrm>
            <a:off x="6477000" y="5943600"/>
            <a:ext cx="2438400" cy="812800"/>
            <a:chOff x="288" y="3696"/>
            <a:chExt cx="1392" cy="480"/>
          </a:xfrm>
        </p:grpSpPr>
        <p:sp>
          <p:nvSpPr>
            <p:cNvPr id="10"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1"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2408">
                                            <p:txEl>
                                              <p:pRg st="0" end="0"/>
                                            </p:txEl>
                                          </p:spTgt>
                                        </p:tgtEl>
                                        <p:attrNameLst>
                                          <p:attrName>style.visibility</p:attrName>
                                        </p:attrNameLst>
                                      </p:cBhvr>
                                      <p:to>
                                        <p:strVal val="visible"/>
                                      </p:to>
                                    </p:set>
                                    <p:anim calcmode="lin" valueType="num">
                                      <p:cBhvr additive="base">
                                        <p:cTn id="7" dur="500" fill="hold"/>
                                        <p:tgtEl>
                                          <p:spTgt spid="1024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2408">
                                            <p:txEl>
                                              <p:pRg st="1" end="1"/>
                                            </p:txEl>
                                          </p:spTgt>
                                        </p:tgtEl>
                                        <p:attrNameLst>
                                          <p:attrName>style.visibility</p:attrName>
                                        </p:attrNameLst>
                                      </p:cBhvr>
                                      <p:to>
                                        <p:strVal val="visible"/>
                                      </p:to>
                                    </p:set>
                                    <p:anim calcmode="lin" valueType="num">
                                      <p:cBhvr additive="base">
                                        <p:cTn id="13" dur="500" fill="hold"/>
                                        <p:tgtEl>
                                          <p:spTgt spid="1024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02408">
                                            <p:txEl>
                                              <p:pRg st="2" end="2"/>
                                            </p:txEl>
                                          </p:spTgt>
                                        </p:tgtEl>
                                        <p:attrNameLst>
                                          <p:attrName>style.visibility</p:attrName>
                                        </p:attrNameLst>
                                      </p:cBhvr>
                                      <p:to>
                                        <p:strVal val="visible"/>
                                      </p:to>
                                    </p:set>
                                    <p:anim calcmode="lin" valueType="num">
                                      <p:cBhvr additive="base">
                                        <p:cTn id="19" dur="500" fill="hold"/>
                                        <p:tgtEl>
                                          <p:spTgt spid="10240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accel="50000" fill="hold" grpId="0" nodeType="withEffect">
                                  <p:stCondLst>
                                    <p:cond delay="0"/>
                                  </p:stCondLst>
                                  <p:childTnLst>
                                    <p:set>
                                      <p:cBhvr>
                                        <p:cTn id="22" dur="1" fill="hold">
                                          <p:stCondLst>
                                            <p:cond delay="0"/>
                                          </p:stCondLst>
                                        </p:cTn>
                                        <p:tgtEl>
                                          <p:spTgt spid="102408">
                                            <p:txEl>
                                              <p:pRg st="3" end="3"/>
                                            </p:txEl>
                                          </p:spTgt>
                                        </p:tgtEl>
                                        <p:attrNameLst>
                                          <p:attrName>style.visibility</p:attrName>
                                        </p:attrNameLst>
                                      </p:cBhvr>
                                      <p:to>
                                        <p:strVal val="visible"/>
                                      </p:to>
                                    </p:set>
                                    <p:anim calcmode="lin" valueType="num">
                                      <p:cBhvr additive="base">
                                        <p:cTn id="23" dur="500" fill="hold"/>
                                        <p:tgtEl>
                                          <p:spTgt spid="102408">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40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accel="50000" fill="hold" grpId="0" nodeType="withEffect">
                                  <p:stCondLst>
                                    <p:cond delay="0"/>
                                  </p:stCondLst>
                                  <p:childTnLst>
                                    <p:set>
                                      <p:cBhvr>
                                        <p:cTn id="26" dur="1" fill="hold">
                                          <p:stCondLst>
                                            <p:cond delay="0"/>
                                          </p:stCondLst>
                                        </p:cTn>
                                        <p:tgtEl>
                                          <p:spTgt spid="102408">
                                            <p:txEl>
                                              <p:pRg st="4" end="4"/>
                                            </p:txEl>
                                          </p:spTgt>
                                        </p:tgtEl>
                                        <p:attrNameLst>
                                          <p:attrName>style.visibility</p:attrName>
                                        </p:attrNameLst>
                                      </p:cBhvr>
                                      <p:to>
                                        <p:strVal val="visible"/>
                                      </p:to>
                                    </p:set>
                                    <p:anim calcmode="lin" valueType="num">
                                      <p:cBhvr additive="base">
                                        <p:cTn id="27" dur="500" fill="hold"/>
                                        <p:tgtEl>
                                          <p:spTgt spid="102408">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24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accel="50000" fill="hold" grpId="0" nodeType="clickEffect">
                                  <p:stCondLst>
                                    <p:cond delay="0"/>
                                  </p:stCondLst>
                                  <p:childTnLst>
                                    <p:set>
                                      <p:cBhvr>
                                        <p:cTn id="32" dur="1" fill="hold">
                                          <p:stCondLst>
                                            <p:cond delay="0"/>
                                          </p:stCondLst>
                                        </p:cTn>
                                        <p:tgtEl>
                                          <p:spTgt spid="102408">
                                            <p:txEl>
                                              <p:pRg st="5" end="5"/>
                                            </p:txEl>
                                          </p:spTgt>
                                        </p:tgtEl>
                                        <p:attrNameLst>
                                          <p:attrName>style.visibility</p:attrName>
                                        </p:attrNameLst>
                                      </p:cBhvr>
                                      <p:to>
                                        <p:strVal val="visible"/>
                                      </p:to>
                                    </p:set>
                                    <p:anim calcmode="lin" valueType="num">
                                      <p:cBhvr additive="base">
                                        <p:cTn id="33" dur="500" fill="hold"/>
                                        <p:tgtEl>
                                          <p:spTgt spid="102408">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24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accel="50000" fill="hold" grpId="0" nodeType="clickEffect">
                                  <p:stCondLst>
                                    <p:cond delay="0"/>
                                  </p:stCondLst>
                                  <p:childTnLst>
                                    <p:set>
                                      <p:cBhvr>
                                        <p:cTn id="38" dur="1" fill="hold">
                                          <p:stCondLst>
                                            <p:cond delay="0"/>
                                          </p:stCondLst>
                                        </p:cTn>
                                        <p:tgtEl>
                                          <p:spTgt spid="102408">
                                            <p:txEl>
                                              <p:pRg st="6" end="6"/>
                                            </p:txEl>
                                          </p:spTgt>
                                        </p:tgtEl>
                                        <p:attrNameLst>
                                          <p:attrName>style.visibility</p:attrName>
                                        </p:attrNameLst>
                                      </p:cBhvr>
                                      <p:to>
                                        <p:strVal val="visible"/>
                                      </p:to>
                                    </p:set>
                                    <p:anim calcmode="lin" valueType="num">
                                      <p:cBhvr additive="base">
                                        <p:cTn id="39" dur="500" fill="hold"/>
                                        <p:tgtEl>
                                          <p:spTgt spid="102408">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240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accel="50000" fill="hold" grpId="0" nodeType="clickEffect">
                                  <p:stCondLst>
                                    <p:cond delay="0"/>
                                  </p:stCondLst>
                                  <p:childTnLst>
                                    <p:set>
                                      <p:cBhvr>
                                        <p:cTn id="44" dur="1" fill="hold">
                                          <p:stCondLst>
                                            <p:cond delay="0"/>
                                          </p:stCondLst>
                                        </p:cTn>
                                        <p:tgtEl>
                                          <p:spTgt spid="102408">
                                            <p:txEl>
                                              <p:pRg st="7" end="7"/>
                                            </p:txEl>
                                          </p:spTgt>
                                        </p:tgtEl>
                                        <p:attrNameLst>
                                          <p:attrName>style.visibility</p:attrName>
                                        </p:attrNameLst>
                                      </p:cBhvr>
                                      <p:to>
                                        <p:strVal val="visible"/>
                                      </p:to>
                                    </p:set>
                                    <p:anim calcmode="lin" valueType="num">
                                      <p:cBhvr additive="base">
                                        <p:cTn id="45" dur="500" fill="hold"/>
                                        <p:tgtEl>
                                          <p:spTgt spid="102408">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240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126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1268"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sp>
        <p:nvSpPr>
          <p:cNvPr id="11273" name="Rectangle 8"/>
          <p:cNvSpPr>
            <a:spLocks noGrp="1" noChangeArrowheads="1"/>
          </p:cNvSpPr>
          <p:nvPr>
            <p:ph type="title"/>
          </p:nvPr>
        </p:nvSpPr>
        <p:spPr>
          <a:xfrm>
            <a:off x="381000" y="0"/>
            <a:ext cx="8534400" cy="1243013"/>
          </a:xfrm>
        </p:spPr>
        <p:txBody>
          <a:bodyPr/>
          <a:lstStyle/>
          <a:p>
            <a:pPr eaLnBrk="1" hangingPunct="1"/>
            <a:r>
              <a:rPr lang="en-US" altLang="en-US" sz="3600" dirty="0">
                <a:solidFill>
                  <a:schemeClr val="bg1"/>
                </a:solidFill>
              </a:rPr>
              <a:t>Valeur pour le </a:t>
            </a:r>
            <a:r>
              <a:rPr lang="en-US" altLang="en-US" sz="3600" b="1" dirty="0">
                <a:solidFill>
                  <a:srgbClr val="4D4A86"/>
                </a:solidFill>
              </a:rPr>
              <a:t>promoteur de régime</a:t>
            </a:r>
          </a:p>
        </p:txBody>
      </p:sp>
      <p:sp>
        <p:nvSpPr>
          <p:cNvPr id="106505" name="Rectangle 9"/>
          <p:cNvSpPr>
            <a:spLocks noGrp="1" noChangeArrowheads="1"/>
          </p:cNvSpPr>
          <p:nvPr>
            <p:ph type="body" idx="1"/>
          </p:nvPr>
        </p:nvSpPr>
        <p:spPr>
          <a:xfrm>
            <a:off x="228600" y="1981200"/>
            <a:ext cx="4572000" cy="3505200"/>
          </a:xfrm>
          <a:noFill/>
        </p:spPr>
        <p:txBody>
          <a:bodyPr/>
          <a:lstStyle/>
          <a:p>
            <a:pPr eaLnBrk="1" hangingPunct="1">
              <a:lnSpc>
                <a:spcPct val="90000"/>
              </a:lnSpc>
              <a:buClr>
                <a:schemeClr val="accent2"/>
              </a:buClr>
              <a:buFont typeface="Times" pitchFamily="18" charset="0"/>
              <a:buNone/>
            </a:pPr>
            <a:endParaRPr lang="fr-CA" altLang="en-US" dirty="0"/>
          </a:p>
          <a:p>
            <a:pPr eaLnBrk="1" hangingPunct="1">
              <a:lnSpc>
                <a:spcPct val="90000"/>
              </a:lnSpc>
              <a:buClr>
                <a:schemeClr val="accent2"/>
              </a:buClr>
            </a:pPr>
            <a:r>
              <a:rPr lang="fr-CA" altLang="en-US" dirty="0"/>
              <a:t>Votre conseiller encourage les employés à participer au régime au moyen de séances de formation</a:t>
            </a:r>
          </a:p>
          <a:p>
            <a:pPr eaLnBrk="1" hangingPunct="1">
              <a:lnSpc>
                <a:spcPct val="90000"/>
              </a:lnSpc>
              <a:buClr>
                <a:schemeClr val="accent2"/>
              </a:buClr>
            </a:pPr>
            <a:r>
              <a:rPr lang="fr-CA" altLang="en-US" dirty="0"/>
              <a:t>Vous versez les cotisations prélevées                                       par retenues salariales – </a:t>
            </a:r>
            <a:r>
              <a:rPr lang="fr-CA" altLang="en-US" i="1" dirty="0"/>
              <a:t>nous nous occupons du reste</a:t>
            </a:r>
          </a:p>
          <a:p>
            <a:pPr eaLnBrk="1" hangingPunct="1">
              <a:lnSpc>
                <a:spcPct val="90000"/>
              </a:lnSpc>
              <a:buClr>
                <a:schemeClr val="accent2"/>
              </a:buClr>
            </a:pPr>
            <a:r>
              <a:rPr lang="fr-CA" altLang="en-US" dirty="0"/>
              <a:t>Nous offrons également du soutien aux participants :</a:t>
            </a:r>
          </a:p>
          <a:p>
            <a:pPr lvl="1" eaLnBrk="1" hangingPunct="1">
              <a:lnSpc>
                <a:spcPct val="90000"/>
              </a:lnSpc>
              <a:buClr>
                <a:schemeClr val="accent2"/>
              </a:buClr>
              <a:buFont typeface="Wingdings" pitchFamily="2" charset="2"/>
              <a:buChar char="Ø"/>
            </a:pPr>
            <a:r>
              <a:rPr lang="fr-CA" altLang="en-US" dirty="0"/>
              <a:t>Centre de service à la clientèle</a:t>
            </a:r>
          </a:p>
          <a:p>
            <a:pPr lvl="1" eaLnBrk="1" hangingPunct="1">
              <a:lnSpc>
                <a:spcPct val="90000"/>
              </a:lnSpc>
              <a:buClr>
                <a:schemeClr val="accent2"/>
              </a:buClr>
              <a:buFont typeface="Wingdings" pitchFamily="2" charset="2"/>
              <a:buChar char="Ø"/>
            </a:pPr>
            <a:r>
              <a:rPr lang="fr-CA" altLang="en-US" dirty="0"/>
              <a:t>Site Web des Services aux participants</a:t>
            </a:r>
          </a:p>
          <a:p>
            <a:pPr eaLnBrk="1" hangingPunct="1">
              <a:lnSpc>
                <a:spcPct val="90000"/>
              </a:lnSpc>
              <a:buClr>
                <a:schemeClr val="bg2"/>
              </a:buClr>
            </a:pPr>
            <a:endParaRPr lang="fr-CA" altLang="en-US" dirty="0"/>
          </a:p>
        </p:txBody>
      </p:sp>
      <p:pic>
        <p:nvPicPr>
          <p:cNvPr id="11275" name="Picture 10"/>
          <p:cNvPicPr>
            <a:picLocks noChangeAspect="1" noChangeArrowheads="1"/>
          </p:cNvPicPr>
          <p:nvPr/>
        </p:nvPicPr>
        <p:blipFill>
          <a:blip r:embed="rId4">
            <a:extLst>
              <a:ext uri="{28A0092B-C50C-407E-A947-70E740481C1C}">
                <a14:useLocalDpi xmlns:a14="http://schemas.microsoft.com/office/drawing/2010/main" val="0"/>
              </a:ext>
            </a:extLst>
          </a:blip>
          <a:srcRect l="30191" t="14922" r="26260" b="34758"/>
          <a:stretch>
            <a:fillRect/>
          </a:stretch>
        </p:blipFill>
        <p:spPr bwMode="auto">
          <a:xfrm>
            <a:off x="4800600" y="19812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1"/>
          <p:cNvSpPr>
            <a:spLocks noChangeArrowheads="1"/>
          </p:cNvSpPr>
          <p:nvPr/>
        </p:nvSpPr>
        <p:spPr bwMode="auto">
          <a:xfrm>
            <a:off x="4800600" y="1981200"/>
            <a:ext cx="4103688"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grpSp>
        <p:nvGrpSpPr>
          <p:cNvPr id="11" name="Group 6"/>
          <p:cNvGrpSpPr>
            <a:grpSpLocks/>
          </p:cNvGrpSpPr>
          <p:nvPr/>
        </p:nvGrpSpPr>
        <p:grpSpPr bwMode="auto">
          <a:xfrm>
            <a:off x="5638800" y="5969000"/>
            <a:ext cx="2438400" cy="812800"/>
            <a:chOff x="288" y="3696"/>
            <a:chExt cx="1392" cy="480"/>
          </a:xfrm>
        </p:grpSpPr>
        <p:sp>
          <p:nvSpPr>
            <p:cNvPr id="12"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13" name="Picture 8" descr="my_savings™_F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06505">
                                            <p:txEl>
                                              <p:pRg st="1" end="1"/>
                                            </p:txEl>
                                          </p:spTgt>
                                        </p:tgtEl>
                                        <p:attrNameLst>
                                          <p:attrName>style.visibility</p:attrName>
                                        </p:attrNameLst>
                                      </p:cBhvr>
                                      <p:to>
                                        <p:strVal val="visible"/>
                                      </p:to>
                                    </p:set>
                                    <p:anim calcmode="lin" valueType="num">
                                      <p:cBhvr additive="base">
                                        <p:cTn id="7" dur="500" fill="hold"/>
                                        <p:tgtEl>
                                          <p:spTgt spid="1065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anim calcmode="lin" valueType="num">
                                      <p:cBhvr additive="base">
                                        <p:cTn id="11" dur="500" fill="hold"/>
                                        <p:tgtEl>
                                          <p:spTgt spid="10650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65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accel="50000" fill="hold" grpId="0" nodeType="clickEffect">
                                  <p:stCondLst>
                                    <p:cond delay="0"/>
                                  </p:stCondLst>
                                  <p:childTnLst>
                                    <p:set>
                                      <p:cBhvr>
                                        <p:cTn id="16" dur="1" fill="hold">
                                          <p:stCondLst>
                                            <p:cond delay="0"/>
                                          </p:stCondLst>
                                        </p:cTn>
                                        <p:tgtEl>
                                          <p:spTgt spid="106505">
                                            <p:txEl>
                                              <p:pRg st="3" end="3"/>
                                            </p:txEl>
                                          </p:spTgt>
                                        </p:tgtEl>
                                        <p:attrNameLst>
                                          <p:attrName>style.visibility</p:attrName>
                                        </p:attrNameLst>
                                      </p:cBhvr>
                                      <p:to>
                                        <p:strVal val="visible"/>
                                      </p:to>
                                    </p:set>
                                    <p:anim calcmode="lin" valueType="num">
                                      <p:cBhvr additive="base">
                                        <p:cTn id="17" dur="500" fill="hold"/>
                                        <p:tgtEl>
                                          <p:spTgt spid="10650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50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6505">
                                            <p:txEl>
                                              <p:pRg st="4" end="4"/>
                                            </p:txEl>
                                          </p:spTgt>
                                        </p:tgtEl>
                                        <p:attrNameLst>
                                          <p:attrName>style.visibility</p:attrName>
                                        </p:attrNameLst>
                                      </p:cBhvr>
                                      <p:to>
                                        <p:strVal val="visible"/>
                                      </p:to>
                                    </p:set>
                                    <p:anim calcmode="lin" valueType="num">
                                      <p:cBhvr additive="base">
                                        <p:cTn id="21" dur="500" fill="hold"/>
                                        <p:tgtEl>
                                          <p:spTgt spid="10650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650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6505">
                                            <p:txEl>
                                              <p:pRg st="5" end="5"/>
                                            </p:txEl>
                                          </p:spTgt>
                                        </p:tgtEl>
                                        <p:attrNameLst>
                                          <p:attrName>style.visibility</p:attrName>
                                        </p:attrNameLst>
                                      </p:cBhvr>
                                      <p:to>
                                        <p:strVal val="visible"/>
                                      </p:to>
                                    </p:set>
                                    <p:anim calcmode="lin" valueType="num">
                                      <p:cBhvr additive="base">
                                        <p:cTn id="25" dur="500" fill="hold"/>
                                        <p:tgtEl>
                                          <p:spTgt spid="10650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5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29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29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fr-CA" dirty="0">
              <a:ea typeface="ＭＳ Ｐゴシック" pitchFamily="1" charset="-128"/>
            </a:endParaRPr>
          </a:p>
        </p:txBody>
      </p:sp>
      <p:sp>
        <p:nvSpPr>
          <p:cNvPr id="12296" name="Rectangle 5"/>
          <p:cNvSpPr>
            <a:spLocks noGrp="1" noChangeArrowheads="1"/>
          </p:cNvSpPr>
          <p:nvPr>
            <p:ph type="title"/>
          </p:nvPr>
        </p:nvSpPr>
        <p:spPr/>
        <p:txBody>
          <a:bodyPr/>
          <a:lstStyle/>
          <a:p>
            <a:pPr eaLnBrk="1" hangingPunct="1"/>
            <a:r>
              <a:rPr lang="fr-CA" altLang="en-US" sz="4000" dirty="0">
                <a:solidFill>
                  <a:schemeClr val="bg1"/>
                </a:solidFill>
              </a:rPr>
              <a:t> Services offerts au </a:t>
            </a:r>
            <a:r>
              <a:rPr lang="fr-CA" altLang="en-US" sz="4000" b="1" dirty="0">
                <a:solidFill>
                  <a:srgbClr val="4D4A86"/>
                </a:solidFill>
              </a:rPr>
              <a:t>promoteur</a:t>
            </a:r>
          </a:p>
        </p:txBody>
      </p:sp>
      <p:grpSp>
        <p:nvGrpSpPr>
          <p:cNvPr id="2" name="Group 7"/>
          <p:cNvGrpSpPr>
            <a:grpSpLocks/>
          </p:cNvGrpSpPr>
          <p:nvPr/>
        </p:nvGrpSpPr>
        <p:grpSpPr bwMode="auto">
          <a:xfrm>
            <a:off x="1322388" y="2438400"/>
            <a:ext cx="3048000" cy="533400"/>
            <a:chOff x="833" y="1536"/>
            <a:chExt cx="1920" cy="336"/>
          </a:xfrm>
        </p:grpSpPr>
        <p:sp>
          <p:nvSpPr>
            <p:cNvPr id="12314" name="AutoShape 8"/>
            <p:cNvSpPr>
              <a:spLocks noChangeArrowheads="1"/>
            </p:cNvSpPr>
            <p:nvPr/>
          </p:nvSpPr>
          <p:spPr bwMode="auto">
            <a:xfrm>
              <a:off x="864" y="153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315" name="Text Box 9"/>
            <p:cNvSpPr txBox="1">
              <a:spLocks noChangeArrowheads="1"/>
            </p:cNvSpPr>
            <p:nvPr/>
          </p:nvSpPr>
          <p:spPr bwMode="auto">
            <a:xfrm>
              <a:off x="833" y="1591"/>
              <a:ext cx="192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700" b="1" dirty="0"/>
                <a:t>Établissement du régime</a:t>
              </a:r>
            </a:p>
          </p:txBody>
        </p:sp>
      </p:grpSp>
      <p:grpSp>
        <p:nvGrpSpPr>
          <p:cNvPr id="3" name="Group 10"/>
          <p:cNvGrpSpPr>
            <a:grpSpLocks/>
          </p:cNvGrpSpPr>
          <p:nvPr/>
        </p:nvGrpSpPr>
        <p:grpSpPr bwMode="auto">
          <a:xfrm>
            <a:off x="2057400" y="2971800"/>
            <a:ext cx="3733800" cy="895350"/>
            <a:chOff x="1296" y="1872"/>
            <a:chExt cx="2352" cy="564"/>
          </a:xfrm>
        </p:grpSpPr>
        <p:sp>
          <p:nvSpPr>
            <p:cNvPr id="12310" name="AutoShape 11"/>
            <p:cNvSpPr>
              <a:spLocks noChangeArrowheads="1"/>
            </p:cNvSpPr>
            <p:nvPr/>
          </p:nvSpPr>
          <p:spPr bwMode="auto">
            <a:xfrm>
              <a:off x="1776" y="2064"/>
              <a:ext cx="1812"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311" name="Text Box 12"/>
            <p:cNvSpPr txBox="1">
              <a:spLocks noChangeArrowheads="1"/>
            </p:cNvSpPr>
            <p:nvPr/>
          </p:nvSpPr>
          <p:spPr bwMode="auto">
            <a:xfrm>
              <a:off x="1776" y="2048"/>
              <a:ext cx="187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marL="36000">
                <a:spcBef>
                  <a:spcPts val="0"/>
                </a:spcBef>
                <a:spcAft>
                  <a:spcPct val="0"/>
                </a:spcAft>
                <a:buClrTx/>
                <a:buSzTx/>
                <a:buFontTx/>
                <a:buNone/>
              </a:pPr>
              <a:r>
                <a:rPr lang="fr-CA" altLang="en-US" sz="1700" b="1" dirty="0"/>
                <a:t>Mode de versement des      cotisations</a:t>
              </a:r>
            </a:p>
          </p:txBody>
        </p:sp>
        <p:sp>
          <p:nvSpPr>
            <p:cNvPr id="12312" name="Freeform 13"/>
            <p:cNvSpPr>
              <a:spLocks/>
            </p:cNvSpPr>
            <p:nvPr/>
          </p:nvSpPr>
          <p:spPr bwMode="auto">
            <a:xfrm>
              <a:off x="1312" y="2208"/>
              <a:ext cx="472" cy="1"/>
            </a:xfrm>
            <a:custGeom>
              <a:avLst/>
              <a:gdLst>
                <a:gd name="T0" fmla="*/ 0 w 472"/>
                <a:gd name="T1" fmla="*/ 0 h 1"/>
                <a:gd name="T2" fmla="*/ 472 w 472"/>
                <a:gd name="T3" fmla="*/ 1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sp>
          <p:nvSpPr>
            <p:cNvPr id="12313" name="Freeform 14"/>
            <p:cNvSpPr>
              <a:spLocks/>
            </p:cNvSpPr>
            <p:nvPr/>
          </p:nvSpPr>
          <p:spPr bwMode="auto">
            <a:xfrm>
              <a:off x="1296" y="1872"/>
              <a:ext cx="1" cy="357"/>
            </a:xfrm>
            <a:custGeom>
              <a:avLst/>
              <a:gdLst>
                <a:gd name="T0" fmla="*/ 0 w 1"/>
                <a:gd name="T1" fmla="*/ 0 h 368"/>
                <a:gd name="T2" fmla="*/ 0 w 1"/>
                <a:gd name="T3" fmla="*/ 298 h 368"/>
                <a:gd name="T4" fmla="*/ 0 60000 65536"/>
                <a:gd name="T5" fmla="*/ 0 60000 65536"/>
                <a:gd name="T6" fmla="*/ 0 w 1"/>
                <a:gd name="T7" fmla="*/ 0 h 368"/>
                <a:gd name="T8" fmla="*/ 1 w 1"/>
                <a:gd name="T9" fmla="*/ 368 h 368"/>
              </a:gdLst>
              <a:ahLst/>
              <a:cxnLst>
                <a:cxn ang="T4">
                  <a:pos x="T0" y="T1"/>
                </a:cxn>
                <a:cxn ang="T5">
                  <a:pos x="T2" y="T3"/>
                </a:cxn>
              </a:cxnLst>
              <a:rect l="T6" t="T7" r="T8" b="T9"/>
              <a:pathLst>
                <a:path w="1" h="368">
                  <a:moveTo>
                    <a:pt x="0" y="0"/>
                  </a:moveTo>
                  <a:lnTo>
                    <a:pt x="0" y="368"/>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grpSp>
      <p:grpSp>
        <p:nvGrpSpPr>
          <p:cNvPr id="4" name="Group 15"/>
          <p:cNvGrpSpPr>
            <a:grpSpLocks/>
          </p:cNvGrpSpPr>
          <p:nvPr/>
        </p:nvGrpSpPr>
        <p:grpSpPr bwMode="auto">
          <a:xfrm>
            <a:off x="2057400" y="2971800"/>
            <a:ext cx="5029200" cy="1828800"/>
            <a:chOff x="1296" y="1872"/>
            <a:chExt cx="3168" cy="1152"/>
          </a:xfrm>
        </p:grpSpPr>
        <p:sp>
          <p:nvSpPr>
            <p:cNvPr id="12306" name="AutoShape 16"/>
            <p:cNvSpPr>
              <a:spLocks noChangeArrowheads="1"/>
            </p:cNvSpPr>
            <p:nvPr/>
          </p:nvSpPr>
          <p:spPr bwMode="auto">
            <a:xfrm>
              <a:off x="2544" y="2592"/>
              <a:ext cx="1858" cy="432"/>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307" name="Text Box 17"/>
            <p:cNvSpPr txBox="1">
              <a:spLocks noChangeArrowheads="1"/>
            </p:cNvSpPr>
            <p:nvPr/>
          </p:nvSpPr>
          <p:spPr bwMode="auto">
            <a:xfrm>
              <a:off x="2496" y="2592"/>
              <a:ext cx="196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marL="72000">
                <a:spcBef>
                  <a:spcPct val="50000"/>
                </a:spcBef>
                <a:spcAft>
                  <a:spcPct val="0"/>
                </a:spcAft>
                <a:buClrTx/>
                <a:buSzTx/>
                <a:buFontTx/>
                <a:buNone/>
              </a:pPr>
              <a:r>
                <a:rPr lang="fr-CA" altLang="en-US" sz="1700" b="1" dirty="0"/>
                <a:t>Rapports et relevés                    destinés au promoteur</a:t>
              </a:r>
            </a:p>
          </p:txBody>
        </p:sp>
        <p:sp>
          <p:nvSpPr>
            <p:cNvPr id="12308" name="Freeform 18"/>
            <p:cNvSpPr>
              <a:spLocks/>
            </p:cNvSpPr>
            <p:nvPr/>
          </p:nvSpPr>
          <p:spPr bwMode="auto">
            <a:xfrm>
              <a:off x="1304" y="2784"/>
              <a:ext cx="1248" cy="1"/>
            </a:xfrm>
            <a:custGeom>
              <a:avLst/>
              <a:gdLst>
                <a:gd name="T0" fmla="*/ 0 w 1248"/>
                <a:gd name="T1" fmla="*/ 0 h 1"/>
                <a:gd name="T2" fmla="*/ 1248 w 1248"/>
                <a:gd name="T3" fmla="*/ 1 h 1"/>
                <a:gd name="T4" fmla="*/ 0 60000 65536"/>
                <a:gd name="T5" fmla="*/ 0 60000 65536"/>
                <a:gd name="T6" fmla="*/ 0 w 1248"/>
                <a:gd name="T7" fmla="*/ 0 h 1"/>
                <a:gd name="T8" fmla="*/ 1248 w 1248"/>
                <a:gd name="T9" fmla="*/ 1 h 1"/>
              </a:gdLst>
              <a:ahLst/>
              <a:cxnLst>
                <a:cxn ang="T4">
                  <a:pos x="T0" y="T1"/>
                </a:cxn>
                <a:cxn ang="T5">
                  <a:pos x="T2" y="T3"/>
                </a:cxn>
              </a:cxnLst>
              <a:rect l="T6" t="T7" r="T8" b="T9"/>
              <a:pathLst>
                <a:path w="1248" h="1">
                  <a:moveTo>
                    <a:pt x="0" y="0"/>
                  </a:moveTo>
                  <a:lnTo>
                    <a:pt x="1248"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sp>
          <p:nvSpPr>
            <p:cNvPr id="12309" name="Freeform 19"/>
            <p:cNvSpPr>
              <a:spLocks/>
            </p:cNvSpPr>
            <p:nvPr/>
          </p:nvSpPr>
          <p:spPr bwMode="auto">
            <a:xfrm>
              <a:off x="1296" y="1872"/>
              <a:ext cx="1" cy="933"/>
            </a:xfrm>
            <a:custGeom>
              <a:avLst/>
              <a:gdLst>
                <a:gd name="T0" fmla="*/ 0 w 1"/>
                <a:gd name="T1" fmla="*/ 0 h 920"/>
                <a:gd name="T2" fmla="*/ 0 w 1"/>
                <a:gd name="T3" fmla="*/ 1015 h 920"/>
                <a:gd name="T4" fmla="*/ 0 60000 65536"/>
                <a:gd name="T5" fmla="*/ 0 60000 65536"/>
                <a:gd name="T6" fmla="*/ 0 w 1"/>
                <a:gd name="T7" fmla="*/ 0 h 920"/>
                <a:gd name="T8" fmla="*/ 1 w 1"/>
                <a:gd name="T9" fmla="*/ 920 h 920"/>
              </a:gdLst>
              <a:ahLst/>
              <a:cxnLst>
                <a:cxn ang="T4">
                  <a:pos x="T0" y="T1"/>
                </a:cxn>
                <a:cxn ang="T5">
                  <a:pos x="T2" y="T3"/>
                </a:cxn>
              </a:cxnLst>
              <a:rect l="T6" t="T7" r="T8" b="T9"/>
              <a:pathLst>
                <a:path w="1" h="920">
                  <a:moveTo>
                    <a:pt x="0" y="0"/>
                  </a:moveTo>
                  <a:lnTo>
                    <a:pt x="0" y="920"/>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grpSp>
      <p:grpSp>
        <p:nvGrpSpPr>
          <p:cNvPr id="5" name="Group 20"/>
          <p:cNvGrpSpPr>
            <a:grpSpLocks/>
          </p:cNvGrpSpPr>
          <p:nvPr/>
        </p:nvGrpSpPr>
        <p:grpSpPr bwMode="auto">
          <a:xfrm>
            <a:off x="2044700" y="2952750"/>
            <a:ext cx="6553200" cy="2667000"/>
            <a:chOff x="1296" y="1872"/>
            <a:chExt cx="4128" cy="1680"/>
          </a:xfrm>
        </p:grpSpPr>
        <p:sp>
          <p:nvSpPr>
            <p:cNvPr id="12302" name="Freeform 21"/>
            <p:cNvSpPr>
              <a:spLocks/>
            </p:cNvSpPr>
            <p:nvPr/>
          </p:nvSpPr>
          <p:spPr bwMode="auto">
            <a:xfrm>
              <a:off x="1296" y="3361"/>
              <a:ext cx="2216" cy="7"/>
            </a:xfrm>
            <a:custGeom>
              <a:avLst/>
              <a:gdLst>
                <a:gd name="T0" fmla="*/ 0 w 2216"/>
                <a:gd name="T1" fmla="*/ 7 h 7"/>
                <a:gd name="T2" fmla="*/ 2216 w 2216"/>
                <a:gd name="T3" fmla="*/ 0 h 7"/>
                <a:gd name="T4" fmla="*/ 0 60000 65536"/>
                <a:gd name="T5" fmla="*/ 0 60000 65536"/>
                <a:gd name="T6" fmla="*/ 0 w 2216"/>
                <a:gd name="T7" fmla="*/ 0 h 7"/>
                <a:gd name="T8" fmla="*/ 2216 w 2216"/>
                <a:gd name="T9" fmla="*/ 7 h 7"/>
              </a:gdLst>
              <a:ahLst/>
              <a:cxnLst>
                <a:cxn ang="T4">
                  <a:pos x="T0" y="T1"/>
                </a:cxn>
                <a:cxn ang="T5">
                  <a:pos x="T2" y="T3"/>
                </a:cxn>
              </a:cxnLst>
              <a:rect l="T6" t="T7" r="T8" b="T9"/>
              <a:pathLst>
                <a:path w="2216" h="7">
                  <a:moveTo>
                    <a:pt x="0" y="7"/>
                  </a:moveTo>
                  <a:lnTo>
                    <a:pt x="2216" y="0"/>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sp>
          <p:nvSpPr>
            <p:cNvPr id="12303" name="AutoShape 22"/>
            <p:cNvSpPr>
              <a:spLocks noChangeArrowheads="1"/>
            </p:cNvSpPr>
            <p:nvPr/>
          </p:nvSpPr>
          <p:spPr bwMode="auto">
            <a:xfrm>
              <a:off x="3504" y="321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fr-CA" altLang="en-US" dirty="0"/>
            </a:p>
          </p:txBody>
        </p:sp>
        <p:sp>
          <p:nvSpPr>
            <p:cNvPr id="12304" name="Text Box 23"/>
            <p:cNvSpPr txBox="1">
              <a:spLocks noChangeArrowheads="1"/>
            </p:cNvSpPr>
            <p:nvPr/>
          </p:nvSpPr>
          <p:spPr bwMode="auto">
            <a:xfrm>
              <a:off x="3504" y="3264"/>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fr-CA" altLang="en-US" sz="1700" b="1" dirty="0"/>
                <a:t>Gestion administrative</a:t>
              </a:r>
            </a:p>
          </p:txBody>
        </p:sp>
        <p:sp>
          <p:nvSpPr>
            <p:cNvPr id="12305" name="Freeform 24"/>
            <p:cNvSpPr>
              <a:spLocks/>
            </p:cNvSpPr>
            <p:nvPr/>
          </p:nvSpPr>
          <p:spPr bwMode="auto">
            <a:xfrm>
              <a:off x="1296" y="1872"/>
              <a:ext cx="1" cy="1509"/>
            </a:xfrm>
            <a:custGeom>
              <a:avLst/>
              <a:gdLst>
                <a:gd name="T0" fmla="*/ 0 w 1"/>
                <a:gd name="T1" fmla="*/ 0 h 1504"/>
                <a:gd name="T2" fmla="*/ 0 w 1"/>
                <a:gd name="T3" fmla="*/ 1539 h 1504"/>
                <a:gd name="T4" fmla="*/ 0 60000 65536"/>
                <a:gd name="T5" fmla="*/ 0 60000 65536"/>
                <a:gd name="T6" fmla="*/ 0 w 1"/>
                <a:gd name="T7" fmla="*/ 0 h 1504"/>
                <a:gd name="T8" fmla="*/ 1 w 1"/>
                <a:gd name="T9" fmla="*/ 1504 h 1504"/>
              </a:gdLst>
              <a:ahLst/>
              <a:cxnLst>
                <a:cxn ang="T4">
                  <a:pos x="T0" y="T1"/>
                </a:cxn>
                <a:cxn ang="T5">
                  <a:pos x="T2" y="T3"/>
                </a:cxn>
              </a:cxnLst>
              <a:rect l="T6" t="T7" r="T8" b="T9"/>
              <a:pathLst>
                <a:path w="1" h="1504">
                  <a:moveTo>
                    <a:pt x="0" y="0"/>
                  </a:moveTo>
                  <a:lnTo>
                    <a:pt x="0" y="1504"/>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CA" dirty="0"/>
            </a:p>
          </p:txBody>
        </p:sp>
      </p:grpSp>
      <p:grpSp>
        <p:nvGrpSpPr>
          <p:cNvPr id="26" name="Group 6"/>
          <p:cNvGrpSpPr>
            <a:grpSpLocks/>
          </p:cNvGrpSpPr>
          <p:nvPr/>
        </p:nvGrpSpPr>
        <p:grpSpPr bwMode="auto">
          <a:xfrm>
            <a:off x="6477000" y="5943600"/>
            <a:ext cx="2438400" cy="812800"/>
            <a:chOff x="288" y="3696"/>
            <a:chExt cx="1392" cy="480"/>
          </a:xfrm>
        </p:grpSpPr>
        <p:sp>
          <p:nvSpPr>
            <p:cNvPr id="27" name="Rectangle 7"/>
            <p:cNvSpPr>
              <a:spLocks noChangeArrowheads="1"/>
            </p:cNvSpPr>
            <p:nvPr/>
          </p:nvSpPr>
          <p:spPr bwMode="auto">
            <a:xfrm>
              <a:off x="288" y="3696"/>
              <a:ext cx="13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8" name="Picture 8" descr="my_savings™_FR"/>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36" y="3696"/>
              <a:ext cx="134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A12C1C9010DB45B562D1D4C58661A2" ma:contentTypeVersion="11" ma:contentTypeDescription="Create a new document." ma:contentTypeScope="" ma:versionID="a3a863b99be74fb1618436330132b35d">
  <xsd:schema xmlns:xsd="http://www.w3.org/2001/XMLSchema" xmlns:xs="http://www.w3.org/2001/XMLSchema" xmlns:p="http://schemas.microsoft.com/office/2006/metadata/properties" xmlns:ns2="6d8e0356-2faf-4263-8516-57eb0fbcfb29" xmlns:ns3="872ed57e-2bab-4f27-b176-268f0ad96515" xmlns:ns4="http://schemas.microsoft.com/sharepoint/v4" targetNamespace="http://schemas.microsoft.com/office/2006/metadata/properties" ma:root="true" ma:fieldsID="8359756d3fdfb11a134f4cbaf5a0fd91" ns2:_="" ns3:_="" ns4:_="">
    <xsd:import namespace="6d8e0356-2faf-4263-8516-57eb0fbcfb29"/>
    <xsd:import namespace="872ed57e-2bab-4f27-b176-268f0ad96515"/>
    <xsd:import namespace="http://schemas.microsoft.com/sharepoint/v4"/>
    <xsd:element name="properties">
      <xsd:complexType>
        <xsd:sequence>
          <xsd:element name="documentManagement">
            <xsd:complexType>
              <xsd:all>
                <xsd:element ref="ns2:_dlc_DocIdUrl" minOccurs="0"/>
                <xsd:element ref="ns2:_dlc_DocIdPersistId" minOccurs="0"/>
                <xsd:element ref="ns3:AxSourceListID" minOccurs="0"/>
                <xsd:element ref="ns3:AxSourceItemID" minOccurs="0"/>
                <xsd:element ref="ns2:_dlc_Doc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e0356-2faf-4263-8516-57eb0fbcfb29" elementFormDefault="qualified">
    <xsd:import namespace="http://schemas.microsoft.com/office/2006/documentManagement/types"/>
    <xsd:import namespace="http://schemas.microsoft.com/office/infopath/2007/PartnerControls"/>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ed57e-2bab-4f27-b176-268f0ad96515" elementFormDefault="qualified">
    <xsd:import namespace="http://schemas.microsoft.com/office/2006/documentManagement/types"/>
    <xsd:import namespace="http://schemas.microsoft.com/office/infopath/2007/PartnerControls"/>
    <xsd:element name="AxSourceListID" ma:index="10" nillable="true" ma:displayName="AxSourceListID" ma:hidden="true" ma:internalName="AxSourceListID">
      <xsd:simpleType>
        <xsd:restriction base="dms:Unknown"/>
      </xsd:simpleType>
    </xsd:element>
    <xsd:element name="AxSourceItemID" ma:index="11" nillable="true" ma:displayName="AxSourceItemID" ma:hidden="true" ma:internalName="AxSourceItem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6d8e0356-2faf-4263-8516-57eb0fbcfb29">ZYWCPNMYT2HE-3-33358</_dlc_DocId>
    <_dlc_DocIdUrl xmlns="6d8e0356-2faf-4263-8516-57eb0fbcfb29">
      <Url>http://sp.sunlifecorp.com/sites/GRSMC/_layouts/DocIdRedir.aspx?ID=ZYWCPNMYT2HE-3-33358</Url>
      <Description>ZYWCPNMYT2HE-3-33358</Description>
    </_dlc_DocIdUrl>
    <IconOverlay xmlns="http://schemas.microsoft.com/sharepoint/v4" xsi:nil="true"/>
    <AxSourceItemID xmlns="872ed57e-2bab-4f27-b176-268f0ad96515" xsi:nil="true"/>
    <AxSourceListID xmlns="872ed57e-2bab-4f27-b176-268f0ad96515" xsi:nil="true"/>
  </documentManagement>
</p:properties>
</file>

<file path=customXml/itemProps1.xml><?xml version="1.0" encoding="utf-8"?>
<ds:datastoreItem xmlns:ds="http://schemas.openxmlformats.org/officeDocument/2006/customXml" ds:itemID="{68D9DAF5-FBED-4B2F-880C-D2B66227C104}">
  <ds:schemaRefs>
    <ds:schemaRef ds:uri="http://schemas.microsoft.com/sharepoint/v3/contenttype/forms"/>
  </ds:schemaRefs>
</ds:datastoreItem>
</file>

<file path=customXml/itemProps2.xml><?xml version="1.0" encoding="utf-8"?>
<ds:datastoreItem xmlns:ds="http://schemas.openxmlformats.org/officeDocument/2006/customXml" ds:itemID="{380A9CCD-757F-4304-A821-6FE617413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e0356-2faf-4263-8516-57eb0fbcfb29"/>
    <ds:schemaRef ds:uri="872ed57e-2bab-4f27-b176-268f0ad9651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7FBB01-3B94-4E33-9A31-87AC35EDD191}">
  <ds:schemaRefs>
    <ds:schemaRef ds:uri="http://schemas.microsoft.com/sharepoint/events"/>
  </ds:schemaRefs>
</ds:datastoreItem>
</file>

<file path=customXml/itemProps4.xml><?xml version="1.0" encoding="utf-8"?>
<ds:datastoreItem xmlns:ds="http://schemas.openxmlformats.org/officeDocument/2006/customXml" ds:itemID="{E959AD13-9510-400D-BD05-C2A18843296E}">
  <ds:schemaRefs>
    <ds:schemaRef ds:uri="6d8e0356-2faf-4263-8516-57eb0fbcfb29"/>
    <ds:schemaRef ds:uri="http://schemas.microsoft.com/office/2006/metadata/properties"/>
    <ds:schemaRef ds:uri="872ed57e-2bab-4f27-b176-268f0ad96515"/>
    <ds:schemaRef ds:uri="http://schemas.microsoft.com/sharepoint/v4"/>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5937</TotalTime>
  <Words>4388</Words>
  <Application>Microsoft Office PowerPoint</Application>
  <PresentationFormat>On-screen Show (4:3)</PresentationFormat>
  <Paragraphs>325</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Agenda Tabular Light</vt:lpstr>
      <vt:lpstr>Agenda Tabular Medium</vt:lpstr>
      <vt:lpstr>Arial</vt:lpstr>
      <vt:lpstr>Symbol</vt:lpstr>
      <vt:lpstr>Times</vt:lpstr>
      <vt:lpstr>Wingdings</vt:lpstr>
      <vt:lpstr>Blank Presentation</vt:lpstr>
      <vt:lpstr>Votre régime collectif au travail</vt:lpstr>
      <vt:lpstr>Ordre du jour</vt:lpstr>
      <vt:lpstr>PowerPoint Presentation</vt:lpstr>
      <vt:lpstr>Pourquoi offrir un régime collectif d'épargne?</vt:lpstr>
      <vt:lpstr>Pourquoi choisir la Financière Sun Life?</vt:lpstr>
      <vt:lpstr>PowerPoint Presentation</vt:lpstr>
      <vt:lpstr>Pourquoi le régime mon épargne?</vt:lpstr>
      <vt:lpstr>Valeur pour le promoteur de régime</vt:lpstr>
      <vt:lpstr> Services offerts au promoteur</vt:lpstr>
      <vt:lpstr>Valeur pour les participants</vt:lpstr>
      <vt:lpstr>Services offerts aux participants</vt:lpstr>
      <vt:lpstr>Caractéristiques des trois comptes</vt:lpstr>
      <vt:lpstr>Caractéristiques du REER et du RPDB </vt:lpstr>
      <vt:lpstr>Caractéristiques du REER et du RPDB </vt:lpstr>
      <vt:lpstr>Caractéristiques du REER et du RPDB </vt:lpstr>
      <vt:lpstr>Frais modiques</vt:lpstr>
      <vt:lpstr>Frais modiques </vt:lpstr>
      <vt:lpstr>Vaste gamme d'options de placement</vt:lpstr>
      <vt:lpstr>  Vaste gamme d'options de placement</vt:lpstr>
      <vt:lpstr>Fonds GraniteMD – axés sur une date d'échéance</vt:lpstr>
      <vt:lpstr>PowerPoint Presentation</vt:lpstr>
      <vt:lpstr>La diversification</vt:lpstr>
      <vt:lpstr>Établissement d’un régime</vt:lpstr>
      <vt:lpstr>Documents nécessaires à l'établissement d'un régime</vt:lpstr>
      <vt:lpstr>Obtenez un avantage concurrentiel...</vt:lpstr>
    </vt:vector>
  </TitlesOfParts>
  <Company>Zync05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Sponsor PowerPoint</dc:title>
  <dc:creator>Zync05</dc:creator>
  <cp:lastModifiedBy>Carolyn Tisdale</cp:lastModifiedBy>
  <cp:revision>189</cp:revision>
  <cp:lastPrinted>2009-09-23T16:39:27Z</cp:lastPrinted>
  <dcterms:created xsi:type="dcterms:W3CDTF">2009-09-23T16:22:57Z</dcterms:created>
  <dcterms:modified xsi:type="dcterms:W3CDTF">2021-12-15T17:26:38Z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ca1f078c-fedd-4677-a050-338364d3e02f</vt:lpwstr>
  </property>
  <property fmtid="{D5CDD505-2E9C-101B-9397-08002B2CF9AE}" pid="3" name="ContentTypeId">
    <vt:lpwstr>0x01010075A12C1C9010DB45B562D1D4C58661A2</vt:lpwstr>
  </property>
</Properties>
</file>