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31"/>
  </p:notesMasterIdLst>
  <p:sldIdLst>
    <p:sldId id="259" r:id="rId6"/>
    <p:sldId id="287" r:id="rId7"/>
    <p:sldId id="298" r:id="rId8"/>
    <p:sldId id="301" r:id="rId9"/>
    <p:sldId id="302" r:id="rId10"/>
    <p:sldId id="299" r:id="rId11"/>
    <p:sldId id="303" r:id="rId12"/>
    <p:sldId id="305" r:id="rId13"/>
    <p:sldId id="306" r:id="rId14"/>
    <p:sldId id="307" r:id="rId15"/>
    <p:sldId id="308" r:id="rId16"/>
    <p:sldId id="332" r:id="rId17"/>
    <p:sldId id="333" r:id="rId18"/>
    <p:sldId id="334" r:id="rId19"/>
    <p:sldId id="335" r:id="rId20"/>
    <p:sldId id="310" r:id="rId21"/>
    <p:sldId id="311" r:id="rId22"/>
    <p:sldId id="312" r:id="rId23"/>
    <p:sldId id="321" r:id="rId24"/>
    <p:sldId id="317" r:id="rId25"/>
    <p:sldId id="318" r:id="rId26"/>
    <p:sldId id="320" r:id="rId27"/>
    <p:sldId id="336" r:id="rId28"/>
    <p:sldId id="337" r:id="rId29"/>
    <p:sldId id="258" r:id="rId3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3926">
          <p15:clr>
            <a:srgbClr val="A4A3A4"/>
          </p15:clr>
        </p15:guide>
        <p15:guide id="3" orient="horz" pos="683">
          <p15:clr>
            <a:srgbClr val="A4A3A4"/>
          </p15:clr>
        </p15:guide>
        <p15:guide id="4" orient="horz" pos="4107">
          <p15:clr>
            <a:srgbClr val="A4A3A4"/>
          </p15:clr>
        </p15:guide>
        <p15:guide id="5" pos="2880">
          <p15:clr>
            <a:srgbClr val="A4A3A4"/>
          </p15:clr>
        </p15:guide>
        <p15:guide id="6" pos="480">
          <p15:clr>
            <a:srgbClr val="A4A3A4"/>
          </p15:clr>
        </p15:guide>
        <p15:guide id="7" pos="5557">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ina Vanyukhina" initials="KV" lastIdx="1" clrIdx="0">
    <p:extLst>
      <p:ext uri="{19B8F6BF-5375-455C-9EA6-DF929625EA0E}">
        <p15:presenceInfo xmlns:p15="http://schemas.microsoft.com/office/powerpoint/2012/main" userId="S-1-5-21-11087255-1210267238-1404200075-4859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C040"/>
    <a:srgbClr val="614D7D"/>
    <a:srgbClr val="4D4A86"/>
    <a:srgbClr val="89779E"/>
    <a:srgbClr val="FECD44"/>
    <a:srgbClr val="FF0000"/>
    <a:srgbClr val="FEBE10"/>
    <a:srgbClr val="8278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131CAE-F019-4705-B7A4-02230D3E04E3}" v="5" dt="2021-12-15T17:24:46.6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20" autoAdjust="0"/>
    <p:restoredTop sz="58284" autoAdjust="0"/>
  </p:normalViewPr>
  <p:slideViewPr>
    <p:cSldViewPr>
      <p:cViewPr varScale="1">
        <p:scale>
          <a:sx n="66" d="100"/>
          <a:sy n="66" d="100"/>
        </p:scale>
        <p:origin x="3174" y="72"/>
      </p:cViewPr>
      <p:guideLst>
        <p:guide orient="horz" pos="2160"/>
        <p:guide orient="horz" pos="3926"/>
        <p:guide orient="horz" pos="683"/>
        <p:guide orient="horz" pos="4107"/>
        <p:guide pos="2880"/>
        <p:guide pos="480"/>
        <p:guide pos="5557"/>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3276" y="111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5.xml"/><Relationship Id="rId13" Type="http://schemas.openxmlformats.org/officeDocument/2006/relationships/slide" Target="slides/slide20.xml"/><Relationship Id="rId3" Type="http://schemas.openxmlformats.org/officeDocument/2006/relationships/slide" Target="slides/slide9.xml"/><Relationship Id="rId7" Type="http://schemas.openxmlformats.org/officeDocument/2006/relationships/slide" Target="slides/slide14.xml"/><Relationship Id="rId12" Type="http://schemas.openxmlformats.org/officeDocument/2006/relationships/slide" Target="slides/slide19.xml"/><Relationship Id="rId2" Type="http://schemas.openxmlformats.org/officeDocument/2006/relationships/slide" Target="slides/slide7.xml"/><Relationship Id="rId1" Type="http://schemas.openxmlformats.org/officeDocument/2006/relationships/slide" Target="slides/slide5.xml"/><Relationship Id="rId6" Type="http://schemas.openxmlformats.org/officeDocument/2006/relationships/slide" Target="slides/slide13.xml"/><Relationship Id="rId11" Type="http://schemas.openxmlformats.org/officeDocument/2006/relationships/slide" Target="slides/slide18.xml"/><Relationship Id="rId5" Type="http://schemas.openxmlformats.org/officeDocument/2006/relationships/slide" Target="slides/slide12.xml"/><Relationship Id="rId10" Type="http://schemas.openxmlformats.org/officeDocument/2006/relationships/slide" Target="slides/slide17.xml"/><Relationship Id="rId4" Type="http://schemas.openxmlformats.org/officeDocument/2006/relationships/slide" Target="slides/slide11.xml"/><Relationship Id="rId9" Type="http://schemas.openxmlformats.org/officeDocument/2006/relationships/slide" Target="slides/slide16.xml"/><Relationship Id="rId14" Type="http://schemas.openxmlformats.org/officeDocument/2006/relationships/slide" Target="slides/slide2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yn Tisdale" userId="cd61759a-c741-43ed-8fd7-a8ac39239e89" providerId="ADAL" clId="{E0131CAE-F019-4705-B7A4-02230D3E04E3}"/>
    <pc:docChg chg="delSld modSld">
      <pc:chgData name="Carolyn Tisdale" userId="cd61759a-c741-43ed-8fd7-a8ac39239e89" providerId="ADAL" clId="{E0131CAE-F019-4705-B7A4-02230D3E04E3}" dt="2021-12-15T17:28:01.367" v="77" actId="20577"/>
      <pc:docMkLst>
        <pc:docMk/>
      </pc:docMkLst>
      <pc:sldChg chg="modNotesTx">
        <pc:chgData name="Carolyn Tisdale" userId="cd61759a-c741-43ed-8fd7-a8ac39239e89" providerId="ADAL" clId="{E0131CAE-F019-4705-B7A4-02230D3E04E3}" dt="2021-12-15T17:13:02.533" v="0" actId="20577"/>
        <pc:sldMkLst>
          <pc:docMk/>
          <pc:sldMk cId="0" sldId="308"/>
        </pc:sldMkLst>
      </pc:sldChg>
      <pc:sldChg chg="modNotesTx">
        <pc:chgData name="Carolyn Tisdale" userId="cd61759a-c741-43ed-8fd7-a8ac39239e89" providerId="ADAL" clId="{E0131CAE-F019-4705-B7A4-02230D3E04E3}" dt="2021-12-15T17:19:53.774" v="6" actId="20577"/>
        <pc:sldMkLst>
          <pc:docMk/>
          <pc:sldMk cId="0" sldId="312"/>
        </pc:sldMkLst>
      </pc:sldChg>
      <pc:sldChg chg="del">
        <pc:chgData name="Carolyn Tisdale" userId="cd61759a-c741-43ed-8fd7-a8ac39239e89" providerId="ADAL" clId="{E0131CAE-F019-4705-B7A4-02230D3E04E3}" dt="2021-12-15T17:24:17.281" v="72" actId="47"/>
        <pc:sldMkLst>
          <pc:docMk/>
          <pc:sldMk cId="0" sldId="314"/>
        </pc:sldMkLst>
      </pc:sldChg>
      <pc:sldChg chg="del">
        <pc:chgData name="Carolyn Tisdale" userId="cd61759a-c741-43ed-8fd7-a8ac39239e89" providerId="ADAL" clId="{E0131CAE-F019-4705-B7A4-02230D3E04E3}" dt="2021-12-15T17:24:19.851" v="73" actId="47"/>
        <pc:sldMkLst>
          <pc:docMk/>
          <pc:sldMk cId="0" sldId="315"/>
        </pc:sldMkLst>
      </pc:sldChg>
      <pc:sldChg chg="del">
        <pc:chgData name="Carolyn Tisdale" userId="cd61759a-c741-43ed-8fd7-a8ac39239e89" providerId="ADAL" clId="{E0131CAE-F019-4705-B7A4-02230D3E04E3}" dt="2021-12-15T17:24:21.360" v="74" actId="47"/>
        <pc:sldMkLst>
          <pc:docMk/>
          <pc:sldMk cId="0" sldId="316"/>
        </pc:sldMkLst>
      </pc:sldChg>
      <pc:sldChg chg="modNotesTx">
        <pc:chgData name="Carolyn Tisdale" userId="cd61759a-c741-43ed-8fd7-a8ac39239e89" providerId="ADAL" clId="{E0131CAE-F019-4705-B7A4-02230D3E04E3}" dt="2021-12-15T17:28:01.367" v="77" actId="20577"/>
        <pc:sldMkLst>
          <pc:docMk/>
          <pc:sldMk cId="0" sldId="317"/>
        </pc:sldMkLst>
      </pc:sldChg>
      <pc:sldChg chg="del">
        <pc:chgData name="Carolyn Tisdale" userId="cd61759a-c741-43ed-8fd7-a8ac39239e89" providerId="ADAL" clId="{E0131CAE-F019-4705-B7A4-02230D3E04E3}" dt="2021-12-15T17:24:42.632" v="75" actId="47"/>
        <pc:sldMkLst>
          <pc:docMk/>
          <pc:sldMk cId="0" sldId="319"/>
        </pc:sldMkLst>
      </pc:sldChg>
      <pc:sldChg chg="modSp">
        <pc:chgData name="Carolyn Tisdale" userId="cd61759a-c741-43ed-8fd7-a8ac39239e89" providerId="ADAL" clId="{E0131CAE-F019-4705-B7A4-02230D3E04E3}" dt="2021-12-15T17:24:46.691" v="76" actId="20577"/>
        <pc:sldMkLst>
          <pc:docMk/>
          <pc:sldMk cId="0" sldId="320"/>
        </pc:sldMkLst>
        <pc:spChg chg="mod">
          <ac:chgData name="Carolyn Tisdale" userId="cd61759a-c741-43ed-8fd7-a8ac39239e89" providerId="ADAL" clId="{E0131CAE-F019-4705-B7A4-02230D3E04E3}" dt="2021-12-15T17:24:46.691" v="76" actId="20577"/>
          <ac:spMkLst>
            <pc:docMk/>
            <pc:sldMk cId="0" sldId="320"/>
            <ac:spMk id="137225" creationId="{00000000-0000-0000-0000-000000000000}"/>
          </ac:spMkLst>
        </pc:spChg>
      </pc:sldChg>
      <pc:sldChg chg="modSp mod">
        <pc:chgData name="Carolyn Tisdale" userId="cd61759a-c741-43ed-8fd7-a8ac39239e89" providerId="ADAL" clId="{E0131CAE-F019-4705-B7A4-02230D3E04E3}" dt="2021-12-15T17:20:48.925" v="71" actId="20577"/>
        <pc:sldMkLst>
          <pc:docMk/>
          <pc:sldMk cId="0" sldId="321"/>
        </pc:sldMkLst>
        <pc:spChg chg="mod">
          <ac:chgData name="Carolyn Tisdale" userId="cd61759a-c741-43ed-8fd7-a8ac39239e89" providerId="ADAL" clId="{E0131CAE-F019-4705-B7A4-02230D3E04E3}" dt="2021-12-15T17:20:10.142" v="14" actId="1076"/>
          <ac:spMkLst>
            <pc:docMk/>
            <pc:sldMk cId="0" sldId="321"/>
            <ac:spMk id="19471" creationId="{00000000-0000-0000-0000-000000000000}"/>
          </ac:spMkLst>
        </pc:spChg>
        <pc:spChg chg="mod">
          <ac:chgData name="Carolyn Tisdale" userId="cd61759a-c741-43ed-8fd7-a8ac39239e89" providerId="ADAL" clId="{E0131CAE-F019-4705-B7A4-02230D3E04E3}" dt="2021-12-15T17:20:10.142" v="14" actId="1076"/>
          <ac:spMkLst>
            <pc:docMk/>
            <pc:sldMk cId="0" sldId="321"/>
            <ac:spMk id="19472" creationId="{00000000-0000-0000-0000-000000000000}"/>
          </ac:spMkLst>
        </pc:spChg>
        <pc:spChg chg="mod">
          <ac:chgData name="Carolyn Tisdale" userId="cd61759a-c741-43ed-8fd7-a8ac39239e89" providerId="ADAL" clId="{E0131CAE-F019-4705-B7A4-02230D3E04E3}" dt="2021-12-15T17:20:31.452" v="43" actId="14100"/>
          <ac:spMkLst>
            <pc:docMk/>
            <pc:sldMk cId="0" sldId="321"/>
            <ac:spMk id="19473" creationId="{00000000-0000-0000-0000-000000000000}"/>
          </ac:spMkLst>
        </pc:spChg>
        <pc:spChg chg="mod">
          <ac:chgData name="Carolyn Tisdale" userId="cd61759a-c741-43ed-8fd7-a8ac39239e89" providerId="ADAL" clId="{E0131CAE-F019-4705-B7A4-02230D3E04E3}" dt="2021-12-15T17:20:26.032" v="42" actId="6549"/>
          <ac:spMkLst>
            <pc:docMk/>
            <pc:sldMk cId="0" sldId="321"/>
            <ac:spMk id="19474" creationId="{00000000-0000-0000-0000-000000000000}"/>
          </ac:spMkLst>
        </pc:spChg>
        <pc:spChg chg="mod">
          <ac:chgData name="Carolyn Tisdale" userId="cd61759a-c741-43ed-8fd7-a8ac39239e89" providerId="ADAL" clId="{E0131CAE-F019-4705-B7A4-02230D3E04E3}" dt="2021-12-15T17:20:33.899" v="45" actId="1076"/>
          <ac:spMkLst>
            <pc:docMk/>
            <pc:sldMk cId="0" sldId="321"/>
            <ac:spMk id="19477" creationId="{00000000-0000-0000-0000-000000000000}"/>
          </ac:spMkLst>
        </pc:spChg>
        <pc:spChg chg="mod">
          <ac:chgData name="Carolyn Tisdale" userId="cd61759a-c741-43ed-8fd7-a8ac39239e89" providerId="ADAL" clId="{E0131CAE-F019-4705-B7A4-02230D3E04E3}" dt="2021-12-15T17:20:48.925" v="71" actId="20577"/>
          <ac:spMkLst>
            <pc:docMk/>
            <pc:sldMk cId="0" sldId="321"/>
            <ac:spMk id="19478" creationId="{00000000-0000-0000-0000-000000000000}"/>
          </ac:spMkLst>
        </pc:spChg>
        <pc:spChg chg="mod">
          <ac:chgData name="Carolyn Tisdale" userId="cd61759a-c741-43ed-8fd7-a8ac39239e89" providerId="ADAL" clId="{E0131CAE-F019-4705-B7A4-02230D3E04E3}" dt="2021-12-15T17:20:33.899" v="45" actId="1076"/>
          <ac:spMkLst>
            <pc:docMk/>
            <pc:sldMk cId="0" sldId="321"/>
            <ac:spMk id="19479" creationId="{00000000-0000-0000-0000-000000000000}"/>
          </ac:spMkLst>
        </pc:spChg>
        <pc:spChg chg="mod">
          <ac:chgData name="Carolyn Tisdale" userId="cd61759a-c741-43ed-8fd7-a8ac39239e89" providerId="ADAL" clId="{E0131CAE-F019-4705-B7A4-02230D3E04E3}" dt="2021-12-15T17:20:33.899" v="45" actId="1076"/>
          <ac:spMkLst>
            <pc:docMk/>
            <pc:sldMk cId="0" sldId="321"/>
            <ac:spMk id="19480" creationId="{00000000-0000-0000-0000-000000000000}"/>
          </ac:spMkLst>
        </pc:spChg>
        <pc:grpChg chg="mod">
          <ac:chgData name="Carolyn Tisdale" userId="cd61759a-c741-43ed-8fd7-a8ac39239e89" providerId="ADAL" clId="{E0131CAE-F019-4705-B7A4-02230D3E04E3}" dt="2021-12-15T17:20:33.899" v="45" actId="1076"/>
          <ac:grpSpMkLst>
            <pc:docMk/>
            <pc:sldMk cId="0" sldId="321"/>
            <ac:grpSpMk id="3" creationId="{00000000-0000-0000-0000-000000000000}"/>
          </ac:grpSpMkLst>
        </pc:grpChg>
        <pc:grpChg chg="mod">
          <ac:chgData name="Carolyn Tisdale" userId="cd61759a-c741-43ed-8fd7-a8ac39239e89" providerId="ADAL" clId="{E0131CAE-F019-4705-B7A4-02230D3E04E3}" dt="2021-12-15T17:20:10.142" v="14" actId="1076"/>
          <ac:grpSpMkLst>
            <pc:docMk/>
            <pc:sldMk cId="0" sldId="321"/>
            <ac:grpSpMk id="5" creationId="{00000000-0000-0000-0000-000000000000}"/>
          </ac:grpSpMkLst>
        </pc:grpChg>
        <pc:grpChg chg="mod">
          <ac:chgData name="Carolyn Tisdale" userId="cd61759a-c741-43ed-8fd7-a8ac39239e89" providerId="ADAL" clId="{E0131CAE-F019-4705-B7A4-02230D3E04E3}" dt="2021-12-15T17:20:10.142" v="14" actId="1076"/>
          <ac:grpSpMkLst>
            <pc:docMk/>
            <pc:sldMk cId="0" sldId="321"/>
            <ac:grpSpMk id="19470" creationId="{00000000-0000-0000-0000-000000000000}"/>
          </ac:grpSpMkLst>
        </pc:gr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http://sp.sunlifecorp.com/sites/GRSMC/GRS%20Marketing%20and%20Communications/Sun%20Advantage/RRSP-DPSP-TFSA%20-%20PowerPoint%20Presentations/microproduct%20fees%20graph_2016.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669256381798006E-2"/>
          <c:y val="0.16105567587666261"/>
          <c:w val="0.76803551609322973"/>
          <c:h val="0.73290855476037864"/>
        </c:manualLayout>
      </c:layout>
      <c:lineChart>
        <c:grouping val="standard"/>
        <c:varyColors val="0"/>
        <c:ser>
          <c:idx val="1"/>
          <c:order val="0"/>
          <c:tx>
            <c:strRef>
              <c:f>'[microproduct fees graph_2016.xls]Sheet1'!$B$3</c:f>
              <c:strCache>
                <c:ptCount val="1"/>
                <c:pt idx="0">
                  <c:v>2.20% Fees</c:v>
                </c:pt>
              </c:strCache>
            </c:strRef>
          </c:tx>
          <c:spPr>
            <a:ln w="25400">
              <a:solidFill>
                <a:schemeClr val="accent1"/>
              </a:solidFill>
              <a:prstDash val="solid"/>
            </a:ln>
          </c:spPr>
          <c:marker>
            <c:symbol val="none"/>
          </c:marker>
          <c:val>
            <c:numRef>
              <c:f>'[microproduct fees graph_2016.xls]Sheet1'!$B$4:$B$29</c:f>
              <c:numCache>
                <c:formatCode>"$"#,##0</c:formatCode>
                <c:ptCount val="26"/>
                <c:pt idx="0">
                  <c:v>50000</c:v>
                </c:pt>
                <c:pt idx="1">
                  <c:v>51775</c:v>
                </c:pt>
                <c:pt idx="2">
                  <c:v>53613.012499999997</c:v>
                </c:pt>
                <c:pt idx="3">
                  <c:v>55516.274443750001</c:v>
                </c:pt>
                <c:pt idx="4">
                  <c:v>57487.102186503129</c:v>
                </c:pt>
                <c:pt idx="5">
                  <c:v>59527.894314123987</c:v>
                </c:pt>
                <c:pt idx="6">
                  <c:v>61641.134562275387</c:v>
                </c:pt>
                <c:pt idx="7">
                  <c:v>63829.394839236164</c:v>
                </c:pt>
                <c:pt idx="8">
                  <c:v>66095.338356029053</c:v>
                </c:pt>
                <c:pt idx="9">
                  <c:v>68441.722867668082</c:v>
                </c:pt>
                <c:pt idx="10">
                  <c:v>70871.404029470301</c:v>
                </c:pt>
                <c:pt idx="11">
                  <c:v>73387.338872516499</c:v>
                </c:pt>
                <c:pt idx="12">
                  <c:v>75992.589402490834</c:v>
                </c:pt>
                <c:pt idx="13">
                  <c:v>78690.326326279261</c:v>
                </c:pt>
                <c:pt idx="14">
                  <c:v>81483.832910862169</c:v>
                </c:pt>
                <c:pt idx="15">
                  <c:v>84376.508979197781</c:v>
                </c:pt>
                <c:pt idx="16">
                  <c:v>87371.8750479593</c:v>
                </c:pt>
                <c:pt idx="17">
                  <c:v>90473.576612161851</c:v>
                </c:pt>
                <c:pt idx="18">
                  <c:v>93685.388581893596</c:v>
                </c:pt>
                <c:pt idx="19">
                  <c:v>97011.219876550822</c:v>
                </c:pt>
                <c:pt idx="20">
                  <c:v>100455.11818216837</c:v>
                </c:pt>
                <c:pt idx="21">
                  <c:v>104021.27487763535</c:v>
                </c:pt>
                <c:pt idx="22">
                  <c:v>107714.03013579141</c:v>
                </c:pt>
                <c:pt idx="23">
                  <c:v>111537.87820561201</c:v>
                </c:pt>
                <c:pt idx="24">
                  <c:v>115497.47288191124</c:v>
                </c:pt>
                <c:pt idx="25">
                  <c:v>119597.63316921909</c:v>
                </c:pt>
              </c:numCache>
            </c:numRef>
          </c:val>
          <c:smooth val="0"/>
          <c:extLst>
            <c:ext xmlns:c16="http://schemas.microsoft.com/office/drawing/2014/chart" uri="{C3380CC4-5D6E-409C-BE32-E72D297353CC}">
              <c16:uniqueId val="{00000000-3A8B-4147-9E69-57136EB4689B}"/>
            </c:ext>
          </c:extLst>
        </c:ser>
        <c:ser>
          <c:idx val="2"/>
          <c:order val="1"/>
          <c:tx>
            <c:strRef>
              <c:f>'[microproduct fees graph_2016.xls]Sheet1'!$C$3</c:f>
              <c:strCache>
                <c:ptCount val="1"/>
                <c:pt idx="0">
                  <c:v>1.70% Fees</c:v>
                </c:pt>
              </c:strCache>
            </c:strRef>
          </c:tx>
          <c:spPr>
            <a:ln w="25400">
              <a:solidFill>
                <a:srgbClr val="00B0F0"/>
              </a:solidFill>
              <a:prstDash val="solid"/>
            </a:ln>
          </c:spPr>
          <c:marker>
            <c:symbol val="none"/>
          </c:marker>
          <c:val>
            <c:numRef>
              <c:f>'[microproduct fees graph_2016.xls]Sheet1'!$C$4:$C$29</c:f>
              <c:numCache>
                <c:formatCode>"$"#,##0</c:formatCode>
                <c:ptCount val="26"/>
                <c:pt idx="0">
                  <c:v>50000</c:v>
                </c:pt>
                <c:pt idx="1">
                  <c:v>52025</c:v>
                </c:pt>
                <c:pt idx="2">
                  <c:v>54132.012499999997</c:v>
                </c:pt>
                <c:pt idx="3">
                  <c:v>56324.359006250001</c:v>
                </c:pt>
                <c:pt idx="4">
                  <c:v>58605.495546003127</c:v>
                </c:pt>
                <c:pt idx="5">
                  <c:v>60979.018115616251</c:v>
                </c:pt>
                <c:pt idx="6">
                  <c:v>63448.668349298707</c:v>
                </c:pt>
                <c:pt idx="7">
                  <c:v>66018.339417445299</c:v>
                </c:pt>
                <c:pt idx="8">
                  <c:v>68692.082163851839</c:v>
                </c:pt>
                <c:pt idx="9">
                  <c:v>71474.111491487842</c:v>
                </c:pt>
                <c:pt idx="10">
                  <c:v>74368.813006893106</c:v>
                </c:pt>
                <c:pt idx="11">
                  <c:v>77380.749933672283</c:v>
                </c:pt>
                <c:pt idx="12">
                  <c:v>80514.670305986016</c:v>
                </c:pt>
                <c:pt idx="13">
                  <c:v>83775.514453378448</c:v>
                </c:pt>
                <c:pt idx="14">
                  <c:v>87168.422788740281</c:v>
                </c:pt>
                <c:pt idx="15">
                  <c:v>90698.743911684258</c:v>
                </c:pt>
                <c:pt idx="16">
                  <c:v>94372.04304010747</c:v>
                </c:pt>
                <c:pt idx="17">
                  <c:v>98194.110783231823</c:v>
                </c:pt>
                <c:pt idx="18">
                  <c:v>102170.9722699527</c:v>
                </c:pt>
                <c:pt idx="19">
                  <c:v>106308.89664688578</c:v>
                </c:pt>
                <c:pt idx="20">
                  <c:v>110614.40696108466</c:v>
                </c:pt>
                <c:pt idx="21">
                  <c:v>115094.29044300859</c:v>
                </c:pt>
                <c:pt idx="22">
                  <c:v>119755.60920595044</c:v>
                </c:pt>
                <c:pt idx="23">
                  <c:v>124605.71137879144</c:v>
                </c:pt>
                <c:pt idx="24">
                  <c:v>129652.24268963249</c:v>
                </c:pt>
                <c:pt idx="25">
                  <c:v>134903.15851856262</c:v>
                </c:pt>
              </c:numCache>
            </c:numRef>
          </c:val>
          <c:smooth val="0"/>
          <c:extLst>
            <c:ext xmlns:c16="http://schemas.microsoft.com/office/drawing/2014/chart" uri="{C3380CC4-5D6E-409C-BE32-E72D297353CC}">
              <c16:uniqueId val="{00000001-3A8B-4147-9E69-57136EB4689B}"/>
            </c:ext>
          </c:extLst>
        </c:ser>
        <c:dLbls>
          <c:showLegendKey val="0"/>
          <c:showVal val="0"/>
          <c:showCatName val="0"/>
          <c:showSerName val="0"/>
          <c:showPercent val="0"/>
          <c:showBubbleSize val="0"/>
        </c:dLbls>
        <c:smooth val="0"/>
        <c:axId val="152154880"/>
        <c:axId val="152156800"/>
      </c:lineChart>
      <c:catAx>
        <c:axId val="152154880"/>
        <c:scaling>
          <c:orientation val="minMax"/>
        </c:scaling>
        <c:delete val="0"/>
        <c:axPos val="b"/>
        <c:title>
          <c:tx>
            <c:rich>
              <a:bodyPr/>
              <a:lstStyle/>
              <a:p>
                <a:pPr>
                  <a:defRPr sz="1000" b="1" i="0" u="none" strike="noStrike" baseline="0">
                    <a:solidFill>
                      <a:srgbClr val="000000"/>
                    </a:solidFill>
                    <a:latin typeface="Arial"/>
                    <a:ea typeface="Arial"/>
                    <a:cs typeface="Arial"/>
                  </a:defRPr>
                </a:pPr>
                <a:r>
                  <a:rPr lang="en-CA" dirty="0"/>
                  <a:t>Years</a:t>
                </a:r>
              </a:p>
            </c:rich>
          </c:tx>
          <c:layout>
            <c:manualLayout>
              <c:xMode val="edge"/>
              <c:yMode val="edge"/>
              <c:x val="0.46059937725827754"/>
              <c:y val="0.94453501699554976"/>
            </c:manualLayout>
          </c:layout>
          <c:overlay val="0"/>
          <c:spPr>
            <a:noFill/>
            <a:ln w="25400">
              <a:noFill/>
            </a:ln>
          </c:spPr>
        </c:title>
        <c:numFmt formatCode="General"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152156800"/>
        <c:crossesAt val="50000"/>
        <c:auto val="1"/>
        <c:lblAlgn val="ctr"/>
        <c:lblOffset val="100"/>
        <c:tickLblSkip val="1"/>
        <c:tickMarkSkip val="1"/>
        <c:noMultiLvlLbl val="0"/>
      </c:catAx>
      <c:valAx>
        <c:axId val="152156800"/>
        <c:scaling>
          <c:orientation val="minMax"/>
          <c:max val="150000"/>
          <c:min val="50000"/>
        </c:scaling>
        <c:delete val="0"/>
        <c:axPos val="l"/>
        <c:majorGridlines>
          <c:spPr>
            <a:ln>
              <a:solidFill>
                <a:schemeClr val="bg1">
                  <a:lumMod val="85000"/>
                </a:schemeClr>
              </a:solidFill>
              <a:prstDash val="sysDot"/>
            </a:ln>
          </c:spPr>
        </c:majorGridlines>
        <c:numFmt formatCode="&quot;$&quot;#,##0" sourceLinked="0"/>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152154880"/>
        <c:crosses val="autoZero"/>
        <c:crossBetween val="between"/>
        <c:majorUnit val="25000"/>
      </c:valAx>
      <c:spPr>
        <a:noFill/>
        <a:ln w="12700">
          <a:noFill/>
          <a:prstDash val="solid"/>
        </a:ln>
      </c:spPr>
    </c:plotArea>
    <c:legend>
      <c:legendPos val="r"/>
      <c:layout>
        <c:manualLayout>
          <c:xMode val="edge"/>
          <c:yMode val="edge"/>
          <c:x val="0.87791345176174762"/>
          <c:y val="0.45677001524506378"/>
          <c:w val="0.1176471136452385"/>
          <c:h val="0.10440463360915975"/>
        </c:manualLayout>
      </c:layout>
      <c:overlay val="0"/>
      <c:spPr>
        <a:solidFill>
          <a:srgbClr val="FFFFFF"/>
        </a:solidFill>
        <a:ln w="3175">
          <a:noFill/>
          <a:prstDash val="solid"/>
        </a:ln>
      </c:spPr>
      <c:txPr>
        <a:bodyPr/>
        <a:lstStyle/>
        <a:p>
          <a:pPr>
            <a:defRPr sz="845"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ea typeface="ＭＳ Ｐゴシック" pitchFamily="1" charset="-128"/>
              </a:defRPr>
            </a:lvl1pPr>
          </a:lstStyle>
          <a:p>
            <a:pPr>
              <a:defRPr/>
            </a:pPr>
            <a:endParaRPr lang="en-US" dirty="0"/>
          </a:p>
        </p:txBody>
      </p:sp>
      <p:sp>
        <p:nvSpPr>
          <p:cNvPr id="819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ea typeface="ＭＳ Ｐゴシック" pitchFamily="1" charset="-128"/>
              </a:defRPr>
            </a:lvl1pPr>
          </a:lstStyle>
          <a:p>
            <a:pPr>
              <a:defRPr/>
            </a:pPr>
            <a:endParaRPr lang="en-US" dirty="0"/>
          </a:p>
        </p:txBody>
      </p:sp>
      <p:sp>
        <p:nvSpPr>
          <p:cNvPr id="286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ea typeface="ＭＳ Ｐゴシック" pitchFamily="1" charset="-128"/>
              </a:defRPr>
            </a:lvl1pPr>
          </a:lstStyle>
          <a:p>
            <a:pPr>
              <a:defRPr/>
            </a:pPr>
            <a:endParaRPr lang="en-US" dirty="0"/>
          </a:p>
        </p:txBody>
      </p:sp>
      <p:sp>
        <p:nvSpPr>
          <p:cNvPr id="819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ea typeface="ＭＳ Ｐゴシック" pitchFamily="1" charset="-128"/>
              </a:defRPr>
            </a:lvl1pPr>
          </a:lstStyle>
          <a:p>
            <a:pPr>
              <a:defRPr/>
            </a:pPr>
            <a:fld id="{9F614813-C0C2-473E-AA27-A74BB3A81914}" type="slidenum">
              <a:rPr lang="en-US"/>
              <a:pPr>
                <a:defRPr/>
              </a:pPr>
              <a:t>‹#›</a:t>
            </a:fld>
            <a:endParaRPr lang="en-US" dirty="0"/>
          </a:p>
        </p:txBody>
      </p:sp>
    </p:spTree>
    <p:extLst>
      <p:ext uri="{BB962C8B-B14F-4D97-AF65-F5344CB8AC3E}">
        <p14:creationId xmlns:p14="http://schemas.microsoft.com/office/powerpoint/2010/main" val="19057711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D44F706F-55B6-496D-80FC-6D27603D3743}" type="slidenum">
              <a:rPr lang="en-US" altLang="en-US" sz="1200" smtClean="0"/>
              <a:pPr/>
              <a:t>1</a:t>
            </a:fld>
            <a:endParaRPr lang="en-US" altLang="en-US" sz="1200"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a:ea typeface="ＭＳ Ｐゴシック" pitchFamily="34" charset="-128"/>
              </a:rPr>
              <a:t> Thanks again for taking the time to talk a bit about</a:t>
            </a:r>
            <a:r>
              <a:rPr lang="en-US" altLang="en-US" b="1" dirty="0">
                <a:ea typeface="ＭＳ Ｐゴシック" pitchFamily="34" charset="-128"/>
              </a:rPr>
              <a:t> my savings</a:t>
            </a:r>
            <a:r>
              <a:rPr lang="en-US" altLang="en-US" dirty="0">
                <a:ea typeface="ＭＳ Ｐゴシック" pitchFamily="34" charset="-128"/>
              </a:rPr>
              <a:t> – your group plan at work.</a:t>
            </a:r>
          </a:p>
          <a:p>
            <a:pPr eaLnBrk="1" hangingPunct="1">
              <a:buFontTx/>
              <a:buChar char="•"/>
            </a:pPr>
            <a:r>
              <a:rPr lang="en-US" altLang="en-US" dirty="0">
                <a:ea typeface="ＭＳ Ｐゴシック" pitchFamily="34" charset="-128"/>
              </a:rPr>
              <a:t> I’m going to take you through the key features and benefits, but if you have any questions along the way, please feel free to interrupt me at any time.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4008215D-B929-4BC0-A494-ADB1F1334E87}" type="slidenum">
              <a:rPr lang="en-US" altLang="en-US" sz="1200" smtClean="0"/>
              <a:pPr/>
              <a:t>10</a:t>
            </a:fld>
            <a:endParaRPr lang="en-US" altLang="en-US" sz="1200"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a:ea typeface="ＭＳ Ｐゴシック" pitchFamily="34" charset="-128"/>
              </a:rPr>
              <a:t> In terms of support in managing their accounts, the Plan Member Services website is always open for employees, with 24-hour a day access. They can also access account information by touch-tone phone or talk directly to a Group Retirement Services representative through the Sun Life Financial Customer Care Centre any business day from 8 a.m. to</a:t>
            </a:r>
            <a:r>
              <a:rPr lang="en-US" altLang="en-US" baseline="0" dirty="0">
                <a:ea typeface="ＭＳ Ｐゴシック" pitchFamily="34" charset="-128"/>
              </a:rPr>
              <a:t> </a:t>
            </a:r>
            <a:r>
              <a:rPr lang="en-US" altLang="en-US" dirty="0">
                <a:ea typeface="ＭＳ Ｐゴシック" pitchFamily="34" charset="-128"/>
              </a:rPr>
              <a:t>8 p.m. ET.  Fees may be charged for certain transactions.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52D9F1F1-EA6D-4310-BBC3-CA4F775DF7DD}" type="slidenum">
              <a:rPr lang="en-US" altLang="en-US" sz="1200" smtClean="0"/>
              <a:pPr/>
              <a:t>11</a:t>
            </a:fld>
            <a:endParaRPr lang="en-US" altLang="en-US" sz="1200"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35038" y="4191000"/>
            <a:ext cx="5140325" cy="5105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900" b="1" dirty="0">
                <a:latin typeface="Arial" pitchFamily="34" charset="0"/>
                <a:ea typeface="ＭＳ Ｐゴシック" pitchFamily="34" charset="-128"/>
              </a:rPr>
              <a:t>Enrolment:</a:t>
            </a:r>
          </a:p>
          <a:p>
            <a:pPr eaLnBrk="1" hangingPunct="1"/>
            <a:r>
              <a:rPr lang="fr-CA" altLang="en-US" sz="900" dirty="0">
                <a:latin typeface="Arial" pitchFamily="34" charset="0"/>
                <a:ea typeface="ＭＳ Ｐゴシック" pitchFamily="34" charset="-128"/>
              </a:rPr>
              <a:t>Our product has a simplified enrolment process called “express enrolment,” which makes it easier for members to enrol. </a:t>
            </a:r>
            <a:r>
              <a:rPr lang="en-US" altLang="en-US" sz="900" dirty="0">
                <a:latin typeface="Arial" pitchFamily="34" charset="0"/>
                <a:ea typeface="ＭＳ Ｐゴシック" pitchFamily="34" charset="-128"/>
              </a:rPr>
              <a:t>Members aren't asked to provide investment instructions as part of the enrolment process. </a:t>
            </a:r>
            <a:r>
              <a:rPr lang="fr-CA" altLang="en-US" sz="900" dirty="0">
                <a:latin typeface="Arial" pitchFamily="34" charset="0"/>
                <a:ea typeface="ＭＳ Ｐゴシック" pitchFamily="34" charset="-128"/>
              </a:rPr>
              <a:t>They are asked to provide the minimum personal information needed to set up their account allowing them to be quickly enrolled in the plan. </a:t>
            </a:r>
            <a:r>
              <a:rPr lang="en-US" altLang="en-US" sz="900" dirty="0">
                <a:latin typeface="Arial" pitchFamily="34" charset="0"/>
                <a:ea typeface="ＭＳ Ｐゴシック" pitchFamily="34" charset="-128"/>
              </a:rPr>
              <a:t>Initially, member contributions are defaulted to temporary default investment options. The default fund for the RRSP and DPSP is the Sun Life Financial Granite Target Date Segregated Fund with the maturity date occurring just prior to the member's 65th birthday. </a:t>
            </a:r>
            <a:r>
              <a:rPr lang="fr-CA" altLang="en-US" sz="800" dirty="0">
                <a:ea typeface="ＭＳ Ｐゴシック" pitchFamily="34" charset="-128"/>
              </a:rPr>
              <a:t>The default </a:t>
            </a:r>
            <a:r>
              <a:rPr lang="fr-CA" altLang="en-US" sz="800" dirty="0" err="1">
                <a:ea typeface="ＭＳ Ｐゴシック" pitchFamily="34" charset="-128"/>
              </a:rPr>
              <a:t>fund</a:t>
            </a:r>
            <a:r>
              <a:rPr lang="fr-CA" altLang="en-US" sz="800" dirty="0">
                <a:ea typeface="ＭＳ Ｐゴシック" pitchFamily="34" charset="-128"/>
              </a:rPr>
              <a:t> for the </a:t>
            </a:r>
            <a:r>
              <a:rPr lang="en-CA" sz="900" b="0" i="0" u="none" strike="noStrike" kern="1200" baseline="0" dirty="0">
                <a:solidFill>
                  <a:schemeClr val="tx1"/>
                </a:solidFill>
                <a:latin typeface="Arial" charset="0"/>
                <a:ea typeface="ＭＳ Ｐゴシック" pitchFamily="1" charset="-128"/>
                <a:cs typeface="+mn-cs"/>
              </a:rPr>
              <a:t>Sun Life Multi-Strategy Core Plus Bond Segregated Fund</a:t>
            </a:r>
            <a:r>
              <a:rPr lang="fr-CA" altLang="en-US" sz="800" dirty="0">
                <a:ea typeface="ＭＳ Ｐゴシック" pitchFamily="34" charset="-128"/>
              </a:rPr>
              <a:t>. </a:t>
            </a:r>
            <a:r>
              <a:rPr lang="en-US" altLang="en-US" sz="900" dirty="0">
                <a:latin typeface="Arial" pitchFamily="34" charset="0"/>
                <a:ea typeface="ＭＳ Ｐゴシック" pitchFamily="34" charset="-128"/>
              </a:rPr>
              <a:t>These are only temporary investments at enrolment, and members are encouraged to assess different investment options based on their risk profile.</a:t>
            </a:r>
          </a:p>
          <a:p>
            <a:pPr eaLnBrk="1" hangingPunct="1"/>
            <a:r>
              <a:rPr lang="en-US" altLang="en-US" sz="900" b="1" dirty="0">
                <a:ea typeface="ＭＳ Ｐゴシック" pitchFamily="34" charset="-128"/>
              </a:rPr>
              <a:t>Welcome:</a:t>
            </a:r>
          </a:p>
          <a:p>
            <a:pPr eaLnBrk="1" hangingPunct="1"/>
            <a:r>
              <a:rPr lang="en-US" altLang="en-US" sz="900" dirty="0">
                <a:ea typeface="ＭＳ Ｐゴシック" pitchFamily="34" charset="-128"/>
              </a:rPr>
              <a:t>Once the member has enrolled, they will receive their welcome letter which will include the information that they need to register for member website access.  With access to the member website, the member can go online and use our retirement planning tools and investment risk profile questionnaire, get detailed information about the investment options available to them, and make changes to their investment instructions at a time convenient for them.  Having members go online to use our retirement planning tools and access investment information reduces the amount of paper that members receive at the time of enrolment; it also ensures that members always receive the most up to date investment information.</a:t>
            </a:r>
          </a:p>
          <a:p>
            <a:pPr eaLnBrk="1" hangingPunct="1"/>
            <a:r>
              <a:rPr lang="en-US" altLang="en-US" sz="900" b="1" dirty="0">
                <a:ea typeface="ＭＳ Ｐゴシック" pitchFamily="34" charset="-128"/>
              </a:rPr>
              <a:t>Statements/Reports:</a:t>
            </a:r>
          </a:p>
          <a:p>
            <a:pPr eaLnBrk="1" hangingPunct="1"/>
            <a:r>
              <a:rPr lang="en-US" altLang="en-US" sz="900" dirty="0">
                <a:ea typeface="ＭＳ Ｐゴシック" pitchFamily="34" charset="-128"/>
              </a:rPr>
              <a:t>Member statements will be mailed to the member’s home once a year in December.  Members have access to their balances throughout the year on our member website and a second statement will be available online each June. Members can also choose “paperless statements” by providing their consent on </a:t>
            </a:r>
            <a:r>
              <a:rPr lang="en-US" altLang="en-US" sz="900" b="1" dirty="0">
                <a:ea typeface="ＭＳ Ｐゴシック" pitchFamily="34" charset="-128"/>
              </a:rPr>
              <a:t>mysunlife.ca</a:t>
            </a:r>
            <a:r>
              <a:rPr lang="en-US" altLang="en-US" sz="900" dirty="0">
                <a:ea typeface="ＭＳ Ｐゴシック" pitchFamily="34" charset="-128"/>
              </a:rPr>
              <a:t>. Members will receive email alerts when statements are available online.</a:t>
            </a:r>
          </a:p>
          <a:p>
            <a:pPr eaLnBrk="1" hangingPunct="1"/>
            <a:r>
              <a:rPr lang="en-US" altLang="en-US" sz="900" b="1" dirty="0">
                <a:ea typeface="ＭＳ Ｐゴシック" pitchFamily="34" charset="-128"/>
              </a:rPr>
              <a:t>Administration:</a:t>
            </a:r>
          </a:p>
          <a:p>
            <a:pPr eaLnBrk="1" hangingPunct="1"/>
            <a:r>
              <a:rPr lang="en-US" altLang="en-US" sz="900" dirty="0">
                <a:ea typeface="ＭＳ Ｐゴシック" pitchFamily="34" charset="-128"/>
              </a:rPr>
              <a:t>Member’s have 24/7 access to their account:</a:t>
            </a:r>
          </a:p>
          <a:p>
            <a:pPr eaLnBrk="1" hangingPunct="1"/>
            <a:r>
              <a:rPr lang="en-US" altLang="en-US" sz="900" dirty="0">
                <a:ea typeface="ＭＳ Ｐゴシック" pitchFamily="34" charset="-128"/>
              </a:rPr>
              <a:t>•  Interactive website, </a:t>
            </a:r>
            <a:r>
              <a:rPr lang="en-US" altLang="en-US" sz="900" b="1" dirty="0">
                <a:ea typeface="ＭＳ Ｐゴシック" pitchFamily="34" charset="-128"/>
              </a:rPr>
              <a:t>www.mysunlife.ca</a:t>
            </a:r>
          </a:p>
          <a:p>
            <a:pPr eaLnBrk="1" hangingPunct="1"/>
            <a:r>
              <a:rPr lang="en-US" altLang="en-US" sz="900" dirty="0">
                <a:ea typeface="ＭＳ Ｐゴシック" pitchFamily="34" charset="-128"/>
              </a:rPr>
              <a:t>•  By phone 1-866-733-8613 to our world class call centre:</a:t>
            </a:r>
          </a:p>
          <a:p>
            <a:pPr eaLnBrk="1" hangingPunct="1"/>
            <a:r>
              <a:rPr lang="en-US" altLang="en-US" sz="900" dirty="0">
                <a:ea typeface="ＭＳ Ｐゴシック" pitchFamily="34" charset="-128"/>
              </a:rPr>
              <a:t>    	&gt; Speak directly to a representative from 8:00 a.m. to 8:00 p.m. ET</a:t>
            </a:r>
          </a:p>
          <a:p>
            <a:pPr eaLnBrk="1" hangingPunct="1"/>
            <a:r>
              <a:rPr lang="en-US" altLang="en-US" sz="900" dirty="0">
                <a:ea typeface="ＭＳ Ｐゴシック" pitchFamily="34" charset="-128"/>
              </a:rPr>
              <a:t>	&gt; Or use the automated phone system 24/7</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52D9F1F1-EA6D-4310-BBC3-CA4F775DF7DD}" type="slidenum">
              <a:rPr lang="en-US" altLang="en-US" sz="1200" smtClean="0"/>
              <a:pPr/>
              <a:t>12</a:t>
            </a:fld>
            <a:endParaRPr lang="en-US" altLang="en-US" sz="1200"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35038" y="4191000"/>
            <a:ext cx="5140325" cy="495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z="900" b="1" dirty="0">
                <a:ea typeface="ＭＳ Ｐゴシック" pitchFamily="34" charset="-128"/>
              </a:rPr>
              <a:t> my savings</a:t>
            </a:r>
            <a:r>
              <a:rPr lang="en-US" altLang="en-US" sz="900" dirty="0">
                <a:ea typeface="ＭＳ Ｐゴシック" pitchFamily="34" charset="-128"/>
              </a:rPr>
              <a:t> provides a Group RRSP account, a DPSP and a TFSA option. Combined, these accounts are highly effective ways for your employees to save for both long and short-term goals. </a:t>
            </a:r>
            <a:endParaRPr lang="en-US" altLang="en-US" sz="900" b="1" dirty="0">
              <a:ea typeface="ＭＳ Ｐゴシック" pitchFamily="34" charset="-128"/>
            </a:endParaRPr>
          </a:p>
          <a:p>
            <a:pPr eaLnBrk="1" hangingPunct="1">
              <a:buFontTx/>
              <a:buChar char="•"/>
            </a:pPr>
            <a:r>
              <a:rPr lang="en-US" altLang="en-US" sz="900" b="1" dirty="0">
                <a:ea typeface="ＭＳ Ｐゴシック" pitchFamily="34" charset="-128"/>
              </a:rPr>
              <a:t> The Group RRSP</a:t>
            </a:r>
            <a:r>
              <a:rPr lang="en-US" altLang="en-US" sz="900" dirty="0">
                <a:ea typeface="ＭＳ Ｐゴシック" pitchFamily="34" charset="-128"/>
              </a:rPr>
              <a:t> offers the benefit of pre-tax payroll deduction contributions, so employees get an immediate tax break every time they contribute. They can contribute up to their RRSP limit each year. With earnings and contributions fully tax-sheltered until withdrawn, this is an ideal way to save for retirement.</a:t>
            </a:r>
          </a:p>
          <a:p>
            <a:pPr eaLnBrk="1" hangingPunct="1">
              <a:buFontTx/>
              <a:buChar char="•"/>
            </a:pPr>
            <a:r>
              <a:rPr lang="en-US" altLang="en-US" sz="900" b="1" dirty="0">
                <a:ea typeface="ＭＳ Ｐゴシック" pitchFamily="34" charset="-128"/>
              </a:rPr>
              <a:t> The DPSP </a:t>
            </a:r>
            <a:r>
              <a:rPr lang="en-US" altLang="en-US" sz="900" dirty="0">
                <a:ea typeface="ＭＳ Ｐゴシック" pitchFamily="34" charset="-128"/>
              </a:rPr>
              <a:t>rewards employees for their role in the financial success of the business. </a:t>
            </a:r>
            <a:r>
              <a:rPr lang="en-CA" altLang="en-US" sz="900" dirty="0">
                <a:ea typeface="ＭＳ Ｐゴシック" pitchFamily="34" charset="-128"/>
              </a:rPr>
              <a:t>As the employer, you can share business profits with employees by contributing to the DPSP on each employee’s behalf. </a:t>
            </a:r>
            <a:r>
              <a:rPr lang="en-US" altLang="en-US" sz="900" dirty="0">
                <a:ea typeface="ＭＳ Ｐゴシック" pitchFamily="34" charset="-128"/>
              </a:rPr>
              <a:t>Contributions can vary year to year depending on company results. Significant shareholders or family members* are not eligible to enrol in a DPSP. These members are eligible to enrol in the RRSP and TFSA and you can make contributions to the RRSP instead of the DPSP for these members. </a:t>
            </a:r>
            <a:r>
              <a:rPr lang="en-CA" altLang="en-US" sz="900" dirty="0">
                <a:ea typeface="ＭＳ Ｐゴシック" pitchFamily="34" charset="-128"/>
              </a:rPr>
              <a:t>Members cannot contribute to DPSPs. DPSPs are subject to maximum contribution limits set by CRA.</a:t>
            </a:r>
            <a:r>
              <a:rPr lang="en-US" altLang="en-US" sz="900" dirty="0">
                <a:ea typeface="ＭＳ Ｐゴシック" pitchFamily="34" charset="-128"/>
              </a:rPr>
              <a:t> </a:t>
            </a:r>
            <a:endParaRPr lang="en-US" altLang="en-US" sz="900" b="1" dirty="0">
              <a:ea typeface="ＭＳ Ｐゴシック" pitchFamily="34" charset="-128"/>
            </a:endParaRPr>
          </a:p>
          <a:p>
            <a:pPr eaLnBrk="1" hangingPunct="1">
              <a:buFontTx/>
              <a:buChar char="•"/>
            </a:pPr>
            <a:r>
              <a:rPr lang="en-US" altLang="en-US" sz="900" b="1" dirty="0">
                <a:ea typeface="ＭＳ Ｐゴシック" pitchFamily="34" charset="-128"/>
              </a:rPr>
              <a:t> The Group TFSA</a:t>
            </a:r>
            <a:r>
              <a:rPr lang="en-US" altLang="en-US" sz="900" dirty="0">
                <a:ea typeface="ＭＳ Ｐゴシック" pitchFamily="34" charset="-128"/>
              </a:rPr>
              <a:t> doesn’t provide a tax deduction up front, but it does provide a multi-purpose savings vehicle in which all investment earnings are tax-sheltered. Since TFSA withdrawals are tax free, members can re-contribute in a subsequent year, any amount they withdraw, without penalty – it can be an ideal way to save for any goal. </a:t>
            </a:r>
            <a:r>
              <a:rPr lang="en-CA" altLang="en-US" sz="900" dirty="0">
                <a:ea typeface="ＭＳ Ｐゴシック" pitchFamily="34" charset="-128"/>
              </a:rPr>
              <a:t>The first withdrawal from a plan member's TFSA in each calendar year is free. A $25 fee will apply for any additional withdrawals during the year.</a:t>
            </a:r>
            <a:r>
              <a:rPr lang="en-US" altLang="en-US" sz="900" dirty="0">
                <a:ea typeface="ＭＳ Ｐゴシック" pitchFamily="34" charset="-128"/>
              </a:rPr>
              <a:t> </a:t>
            </a:r>
          </a:p>
          <a:p>
            <a:pPr eaLnBrk="1" hangingPunct="1">
              <a:buFontTx/>
              <a:buChar char="•"/>
            </a:pPr>
            <a:r>
              <a:rPr lang="en-US" altLang="en-US" sz="900" dirty="0">
                <a:ea typeface="ＭＳ Ｐゴシック" pitchFamily="34" charset="-128"/>
              </a:rPr>
              <a:t> The straightforward nature of these products makes it easy for your employees to understand the value that these savings accounts can provide and they are hassle-free for you. </a:t>
            </a:r>
          </a:p>
          <a:p>
            <a:pPr eaLnBrk="1" hangingPunct="1"/>
            <a:r>
              <a:rPr lang="en-US" altLang="en-US" sz="900" dirty="0">
                <a:ea typeface="ＭＳ Ｐゴシック" pitchFamily="34" charset="-128"/>
              </a:rPr>
              <a:t>* For more details, please see DPSP Eligibility in section 6 of the Application form.</a:t>
            </a:r>
          </a:p>
          <a:p>
            <a:pPr eaLnBrk="1" hangingPunct="1"/>
            <a:endParaRPr lang="en-US" altLang="en-US" sz="900" dirty="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52D9F1F1-EA6D-4310-BBC3-CA4F775DF7DD}" type="slidenum">
              <a:rPr lang="en-US" altLang="en-US" sz="1200" smtClean="0"/>
              <a:pPr/>
              <a:t>13</a:t>
            </a:fld>
            <a:endParaRPr lang="en-US" altLang="en-US" sz="1200"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35038" y="4191000"/>
            <a:ext cx="5140325" cy="495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en-US" sz="900" dirty="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52D9F1F1-EA6D-4310-BBC3-CA4F775DF7DD}" type="slidenum">
              <a:rPr lang="en-US" altLang="en-US" sz="1200" smtClean="0"/>
              <a:pPr/>
              <a:t>14</a:t>
            </a:fld>
            <a:endParaRPr lang="en-US" altLang="en-US" sz="1200"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35038" y="4191000"/>
            <a:ext cx="5140325" cy="495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en-US" sz="900" dirty="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52D9F1F1-EA6D-4310-BBC3-CA4F775DF7DD}" type="slidenum">
              <a:rPr lang="en-US" altLang="en-US" sz="1200" smtClean="0"/>
              <a:pPr/>
              <a:t>15</a:t>
            </a:fld>
            <a:endParaRPr lang="en-US" altLang="en-US" sz="1200"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35038" y="4191000"/>
            <a:ext cx="5140325" cy="495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en-US" sz="900" dirty="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B9A80AA0-F03D-4280-9386-5BAA43F95805}" type="slidenum">
              <a:rPr lang="en-US" altLang="en-US" sz="1200" smtClean="0"/>
              <a:pPr/>
              <a:t>16</a:t>
            </a:fld>
            <a:endParaRPr lang="en-US" altLang="en-US" sz="12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a:ea typeface="ＭＳ Ｐゴシック" pitchFamily="34" charset="-128"/>
              </a:rPr>
              <a:t> A key advantage of this plan is the fees that employees will save when they invest through their group plan rather than through regular retail channels. </a:t>
            </a:r>
          </a:p>
          <a:p>
            <a:pPr eaLnBrk="1" hangingPunct="1">
              <a:buFontTx/>
              <a:buChar char="•"/>
            </a:pPr>
            <a:r>
              <a:rPr lang="en-US" altLang="en-US" dirty="0">
                <a:ea typeface="ＭＳ Ｐゴシック" pitchFamily="34" charset="-128"/>
              </a:rPr>
              <a:t> With a set investment lineup and group plan buying power, fund management fees are often lower than those for comparable retail funds.</a:t>
            </a:r>
          </a:p>
          <a:p>
            <a:pPr eaLnBrk="1" hangingPunct="1">
              <a:buFontTx/>
              <a:buChar char="•"/>
            </a:pPr>
            <a:r>
              <a:rPr lang="en-US" altLang="en-US" dirty="0">
                <a:ea typeface="ＭＳ Ｐゴシック" pitchFamily="34" charset="-128"/>
              </a:rPr>
              <a:t> And while the percentage difference may seem small, let me show you what kind of a difference this can make over time…</a:t>
            </a:r>
          </a:p>
          <a:p>
            <a:pPr eaLnBrk="1" hangingPunct="1"/>
            <a:endParaRPr lang="en-US" altLang="en-US" dirty="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61AA6321-4DB7-4CAD-8974-A109275CEDAC}" type="slidenum">
              <a:rPr lang="en-US" altLang="en-US" sz="1200" smtClean="0"/>
              <a:pPr/>
              <a:t>17</a:t>
            </a:fld>
            <a:endParaRPr lang="en-US" altLang="en-US" sz="120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a:ea typeface="ＭＳ Ｐゴシック" pitchFamily="34" charset="-128"/>
              </a:rPr>
              <a:t> In this example, an employee has $50,000 in savings and earns an average annual investment return of 5.75%.</a:t>
            </a:r>
          </a:p>
          <a:p>
            <a:pPr eaLnBrk="1" hangingPunct="1">
              <a:buFont typeface="Symbol" pitchFamily="18" charset="2"/>
              <a:buChar char=""/>
            </a:pPr>
            <a:r>
              <a:rPr lang="en-US" altLang="en-US" dirty="0">
                <a:ea typeface="ＭＳ Ｐゴシック" pitchFamily="34" charset="-128"/>
              </a:rPr>
              <a:t> While the difference in fund management fees may seem small, 1.70% versus 2.20%, although the difference is less than 1%, the savings can really add up over time. </a:t>
            </a:r>
          </a:p>
          <a:p>
            <a:pPr eaLnBrk="1" hangingPunct="1">
              <a:buFont typeface="Symbol" pitchFamily="18" charset="2"/>
              <a:buChar char=""/>
            </a:pPr>
            <a:r>
              <a:rPr lang="en-US" altLang="en-US" dirty="0">
                <a:ea typeface="ＭＳ Ｐゴシック" pitchFamily="34" charset="-128"/>
              </a:rPr>
              <a:t> In this example, the employee would save an additional $15,000 over a 25 year career, just by investing through the plan rather than through comparable retail funds. So the benefits to employees are quite tangible in terms of being able to save money over time.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38F2DA5F-0F80-4306-A8DA-7441DACCD315}" type="slidenum">
              <a:rPr lang="en-US" altLang="en-US" sz="1200" smtClean="0"/>
              <a:pPr/>
              <a:t>18</a:t>
            </a:fld>
            <a:endParaRPr lang="en-US" altLang="en-US" sz="12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FontTx/>
              <a:buChar char="•"/>
            </a:pPr>
            <a:r>
              <a:rPr lang="en-US" altLang="en-US" dirty="0">
                <a:ea typeface="ＭＳ Ｐゴシック" pitchFamily="34" charset="-128"/>
              </a:rPr>
              <a:t> In terms of employees investing their savings, they have a wide choice of investment categories to choose from.</a:t>
            </a:r>
          </a:p>
          <a:p>
            <a:pPr eaLnBrk="1" hangingPunct="1">
              <a:lnSpc>
                <a:spcPct val="90000"/>
              </a:lnSpc>
              <a:buFontTx/>
              <a:buChar char="•"/>
            </a:pPr>
            <a:r>
              <a:rPr lang="en-US" altLang="en-US" dirty="0">
                <a:ea typeface="ＭＳ Ｐゴシック" pitchFamily="34" charset="-128"/>
              </a:rPr>
              <a:t> These include a number of “pre-built” portfolio options – in which the employee chooses a single portfolio that’s designed to be a one-stop investment solution.  </a:t>
            </a:r>
          </a:p>
          <a:p>
            <a:pPr eaLnBrk="1" hangingPunct="1">
              <a:lnSpc>
                <a:spcPct val="90000"/>
              </a:lnSpc>
              <a:buFontTx/>
              <a:buChar char="•"/>
            </a:pPr>
            <a:r>
              <a:rPr lang="en-US" altLang="en-US" dirty="0">
                <a:ea typeface="ＭＳ Ｐゴシック" pitchFamily="34" charset="-128"/>
              </a:rPr>
              <a:t> Your employees also have access to lifecycle or target date funds that are structured to coincide with a key life event such as retirement and have a portfolio asset mix that adjusts automatically as you get closer to your goal. </a:t>
            </a:r>
          </a:p>
          <a:p>
            <a:pPr eaLnBrk="1" hangingPunct="1">
              <a:lnSpc>
                <a:spcPct val="90000"/>
              </a:lnSpc>
              <a:buFontTx/>
              <a:buChar char="•"/>
            </a:pPr>
            <a:r>
              <a:rPr lang="en-US" altLang="en-US" dirty="0">
                <a:ea typeface="ＭＳ Ｐゴシック" pitchFamily="34" charset="-128"/>
              </a:rPr>
              <a:t> In addition, if employees prefer to build their own portfolio, they can choose from a mix of segregated funds and 3 guaranteed funds to create their own diversified portfolio to match their investor profile.</a:t>
            </a:r>
          </a:p>
          <a:p>
            <a:pPr eaLnBrk="1" hangingPunct="1">
              <a:lnSpc>
                <a:spcPct val="90000"/>
              </a:lnSpc>
              <a:buFontTx/>
              <a:buChar char="•"/>
            </a:pPr>
            <a:r>
              <a:rPr lang="en-US" altLang="en-US" dirty="0">
                <a:ea typeface="ＭＳ Ｐゴシック" pitchFamily="34" charset="-128"/>
              </a:rPr>
              <a:t> The funds offered by SunAdvantage </a:t>
            </a:r>
            <a:r>
              <a:rPr lang="en-US" altLang="en-US" b="1" dirty="0">
                <a:ea typeface="ＭＳ Ｐゴシック" pitchFamily="34" charset="-128"/>
              </a:rPr>
              <a:t>my savings </a:t>
            </a:r>
            <a:r>
              <a:rPr lang="en-US" altLang="en-US" dirty="0">
                <a:ea typeface="ＭＳ Ｐゴシック" pitchFamily="34" charset="-128"/>
              </a:rPr>
              <a:t>are segregated funds.  Segregated funds are funds which are held by an insurance company separate from the insurance company’s assets.  Unlike retail segregated funds, funds under a group arrangement do not provide a death or maturity guarantee.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7891F47B-6D11-49A7-8A7C-985952E093D4}" type="slidenum">
              <a:rPr lang="en-US" altLang="en-US" sz="1200" smtClean="0"/>
              <a:pPr/>
              <a:t>19</a:t>
            </a:fld>
            <a:endParaRPr lang="en-US" altLang="en-US" sz="120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F614813-C0C2-473E-AA27-A74BB3A81914}" type="slidenum">
              <a:rPr lang="en-US" smtClean="0"/>
              <a:pPr>
                <a:defRPr/>
              </a:pPr>
              <a:t>2</a:t>
            </a:fld>
            <a:endParaRPr lang="en-US" dirty="0"/>
          </a:p>
        </p:txBody>
      </p:sp>
    </p:spTree>
    <p:extLst>
      <p:ext uri="{BB962C8B-B14F-4D97-AF65-F5344CB8AC3E}">
        <p14:creationId xmlns:p14="http://schemas.microsoft.com/office/powerpoint/2010/main" val="17376035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CD0CF50A-0865-4048-8093-8DA2AB9D0B37}" type="slidenum">
              <a:rPr lang="en-US" altLang="en-US" sz="1200" smtClean="0"/>
              <a:pPr/>
              <a:t>20</a:t>
            </a:fld>
            <a:endParaRPr lang="en-US" altLang="en-US" sz="1200"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ea typeface="ＭＳ Ｐゴシック" pitchFamily="34" charset="-128"/>
              </a:rPr>
              <a:t>The </a:t>
            </a:r>
            <a:r>
              <a:rPr lang="en-US" altLang="en-US" dirty="0">
                <a:ea typeface="ＭＳ Ｐゴシック" pitchFamily="34" charset="-128"/>
              </a:rPr>
              <a:t>Granite Target Date segregated funds are designed with having the goal of outperforming their benchmarks over a four year period. A mix of analysis was then used to select managers who:</a:t>
            </a:r>
          </a:p>
          <a:p>
            <a:pPr eaLnBrk="1" hangingPunct="1">
              <a:buFontTx/>
              <a:buChar char="•"/>
            </a:pPr>
            <a:r>
              <a:rPr lang="en-US" altLang="en-US" dirty="0">
                <a:ea typeface="ＭＳ Ｐゴシック" pitchFamily="34" charset="-128"/>
              </a:rPr>
              <a:t> Have demonstrated superior performance over the long-term </a:t>
            </a:r>
          </a:p>
          <a:p>
            <a:pPr eaLnBrk="1" hangingPunct="1">
              <a:buFontTx/>
              <a:buChar char="•"/>
            </a:pPr>
            <a:r>
              <a:rPr lang="en-US" altLang="en-US" dirty="0">
                <a:ea typeface="ＭＳ Ｐゴシック" pitchFamily="34" charset="-128"/>
              </a:rPr>
              <a:t> Have proven expertise in their asset class or investment style </a:t>
            </a:r>
          </a:p>
          <a:p>
            <a:pPr eaLnBrk="1" hangingPunct="1"/>
            <a:endParaRPr lang="en-US" altLang="en-US" dirty="0">
              <a:ea typeface="ＭＳ Ｐゴシック" pitchFamily="34" charset="-128"/>
            </a:endParaRPr>
          </a:p>
          <a:p>
            <a:pPr eaLnBrk="1" hangingPunct="1"/>
            <a:r>
              <a:rPr lang="en-US" altLang="en-US" dirty="0">
                <a:ea typeface="ＭＳ Ｐゴシック" pitchFamily="34" charset="-128"/>
              </a:rPr>
              <a:t>The funds focus on a target retirement or maturity date with an asset mix that changes throughout the life of the funds – automatically. As the fund draws closer to maturity (the date of the fund), the asset allocation evolves.  Typically, this means that the higher risk investments, such as equities, will decrease and the lower risk investments, such as fixed income, will increase over the life of the funds.</a:t>
            </a:r>
          </a:p>
          <a:p>
            <a:pPr eaLnBrk="1" hangingPunct="1"/>
            <a:endParaRPr lang="en-US" altLang="en-US" dirty="0">
              <a:ea typeface="ＭＳ Ｐゴシック" pitchFamily="34" charset="-128"/>
            </a:endParaRPr>
          </a:p>
          <a:p>
            <a:pPr eaLnBrk="1" hangingPunct="1"/>
            <a:r>
              <a:rPr lang="en-US" altLang="en-US" dirty="0">
                <a:ea typeface="ＭＳ Ｐゴシック" pitchFamily="34" charset="-128"/>
              </a:rPr>
              <a:t>The investment management fees are lower on Granite Target Date funds than those included in the Milestone funds. However, the Granite funds do not include the guarantee that applies to the Milestone funds.</a:t>
            </a:r>
          </a:p>
          <a:p>
            <a:pPr eaLnBrk="1" hangingPunct="1"/>
            <a:endParaRPr lang="en-US" altLang="en-US" dirty="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683DD8AD-28F3-4EE3-8C30-B07DECFBA4F9}" type="slidenum">
              <a:rPr lang="en-US" altLang="en-US" sz="1200" smtClean="0"/>
              <a:pPr/>
              <a:t>21</a:t>
            </a:fld>
            <a:endParaRPr lang="en-US" altLang="en-US" sz="1200"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US" altLang="en-US" sz="1400" dirty="0">
              <a:latin typeface="Agenda Tabular Light" pitchFamily="2"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93E42754-8419-4828-B7BD-0C057A3C7122}" type="slidenum">
              <a:rPr lang="en-US" altLang="en-US" sz="1200" smtClean="0"/>
              <a:pPr/>
              <a:t>22</a:t>
            </a:fld>
            <a:endParaRPr lang="en-US" altLang="en-US" sz="1200"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ea typeface="ＭＳ Ｐゴシック" pitchFamily="34" charset="-128"/>
              </a:rPr>
              <a:t>No one investment style, asset class or geographic region consistently out performs year after year.</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683DD8AD-28F3-4EE3-8C30-B07DECFBA4F9}" type="slidenum">
              <a:rPr lang="en-US" altLang="en-US" sz="1200" smtClean="0"/>
              <a:pPr/>
              <a:t>23</a:t>
            </a:fld>
            <a:endParaRPr lang="en-US" altLang="en-US" sz="1200"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marR="0" indent="-228600" algn="l" defTabSz="914400" rtl="0" eaLnBrk="1" fontAlgn="base" latinLnBrk="0" hangingPunct="1">
              <a:lnSpc>
                <a:spcPct val="100000"/>
              </a:lnSpc>
              <a:spcBef>
                <a:spcPct val="30000"/>
              </a:spcBef>
              <a:spcAft>
                <a:spcPct val="0"/>
              </a:spcAft>
              <a:buClrTx/>
              <a:buSzTx/>
              <a:buFontTx/>
              <a:buNone/>
              <a:tabLst/>
              <a:defRPr/>
            </a:pPr>
            <a:r>
              <a:rPr lang="en-US" sz="1400" dirty="0"/>
              <a:t>The SunAdvantage </a:t>
            </a:r>
            <a:r>
              <a:rPr lang="en-US" sz="1400" b="1" dirty="0"/>
              <a:t>my savings </a:t>
            </a:r>
            <a:r>
              <a:rPr lang="en-US" sz="1400" dirty="0"/>
              <a:t>microsite houses all of the materials needed to set up a plan (for Plan Sponsors).</a:t>
            </a:r>
          </a:p>
          <a:p>
            <a:pPr marL="228600" indent="-228600" eaLnBrk="1" hangingPunct="1"/>
            <a:endParaRPr lang="en-US" altLang="en-US" sz="1400" dirty="0">
              <a:latin typeface="Agenda Tabular Light" pitchFamily="2"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683DD8AD-28F3-4EE3-8C30-B07DECFBA4F9}" type="slidenum">
              <a:rPr lang="en-US" altLang="en-US" sz="1200" smtClean="0"/>
              <a:pPr/>
              <a:t>24</a:t>
            </a:fld>
            <a:endParaRPr lang="en-US" altLang="en-US" sz="1200"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marR="0" indent="-228600" algn="l" defTabSz="914400" rtl="0" eaLnBrk="1" fontAlgn="base" latinLnBrk="0" hangingPunct="1">
              <a:lnSpc>
                <a:spcPct val="100000"/>
              </a:lnSpc>
              <a:spcBef>
                <a:spcPct val="30000"/>
              </a:spcBef>
              <a:spcAft>
                <a:spcPct val="0"/>
              </a:spcAft>
              <a:buClrTx/>
              <a:buSzTx/>
              <a:buFontTx/>
              <a:buNone/>
              <a:tabLst/>
              <a:defRPr/>
            </a:pPr>
            <a:r>
              <a:rPr lang="en-US" altLang="en-US" sz="1400" dirty="0">
                <a:latin typeface="Arial" pitchFamily="34" charset="0"/>
                <a:ea typeface="ＭＳ Ｐゴシック" pitchFamily="34" charset="-128"/>
              </a:rPr>
              <a:t>     </a:t>
            </a:r>
            <a:r>
              <a:rPr lang="en-US" altLang="en-US" dirty="0">
                <a:latin typeface="Arial" pitchFamily="34" charset="0"/>
                <a:ea typeface="ＭＳ Ｐゴシック" pitchFamily="34" charset="-128"/>
              </a:rPr>
              <a:t>Effective date of DPSP – The effective date can be future dated but the DPSP registration will not be earlier than the date determined by the CRA, which is the registered mail postmark date.</a:t>
            </a:r>
            <a:endParaRPr lang="en-CA" altLang="en-US" dirty="0">
              <a:latin typeface="Arial" pitchFamily="34" charset="0"/>
              <a:ea typeface="ＭＳ Ｐゴシック" pitchFamily="34" charset="-128"/>
            </a:endParaRPr>
          </a:p>
          <a:p>
            <a:pPr marL="228600" indent="-228600" eaLnBrk="1" hangingPunct="1"/>
            <a:endParaRPr lang="en-US" altLang="en-US" sz="1400" dirty="0">
              <a:latin typeface="Agenda Tabular Light" pitchFamily="2"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1453841C-9792-45F1-938A-9375468D3C4C}" type="slidenum">
              <a:rPr lang="en-US" altLang="en-US" sz="1200" smtClean="0"/>
              <a:pPr/>
              <a:t>25</a:t>
            </a:fld>
            <a:endParaRPr lang="en-US" altLang="en-US" sz="1200"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a:ea typeface="ＭＳ Ｐゴシック" pitchFamily="34" charset="-128"/>
              </a:rPr>
              <a:t> For all of the reasons I’ve just explained,</a:t>
            </a:r>
            <a:r>
              <a:rPr lang="en-US" altLang="en-US" b="1" dirty="0">
                <a:ea typeface="ＭＳ Ｐゴシック" pitchFamily="34" charset="-128"/>
              </a:rPr>
              <a:t> my savings</a:t>
            </a:r>
            <a:r>
              <a:rPr lang="en-US" altLang="en-US" dirty="0">
                <a:ea typeface="ＭＳ Ｐゴシック" pitchFamily="34" charset="-128"/>
              </a:rPr>
              <a:t> can provide your employees with a highly valued benefit while presenting an excellent opportunity for you to gain a competitive business advantage.</a:t>
            </a:r>
          </a:p>
          <a:p>
            <a:pPr eaLnBrk="1" hangingPunct="1">
              <a:buFontTx/>
              <a:buChar char="•"/>
            </a:pPr>
            <a:r>
              <a:rPr lang="en-US" altLang="en-US" dirty="0">
                <a:ea typeface="ＭＳ Ｐゴシック" pitchFamily="34" charset="-128"/>
              </a:rPr>
              <a:t> Do you have any questions about the Plan?</a:t>
            </a:r>
          </a:p>
          <a:p>
            <a:pPr eaLnBrk="1" hangingPunct="1">
              <a:buFontTx/>
              <a:buChar char="•"/>
            </a:pPr>
            <a:endParaRPr lang="en-US" altLang="en-US" dirty="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E45A5EE0-00BF-45AB-B189-9F0609EC5285}" type="slidenum">
              <a:rPr lang="en-US" altLang="en-US" sz="1200" smtClean="0"/>
              <a:pPr/>
              <a:t>3</a:t>
            </a:fld>
            <a:endParaRPr lang="en-US" altLang="en-US" sz="1200"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47C1BD67-204B-40CD-AA44-C504947E9C08}" type="slidenum">
              <a:rPr lang="en-US" altLang="en-US" sz="1200" smtClean="0"/>
              <a:pPr/>
              <a:t>4</a:t>
            </a:fld>
            <a:endParaRPr lang="en-US" altLang="en-US" sz="1200"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35038" y="4416425"/>
            <a:ext cx="5140325" cy="4422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buFontTx/>
              <a:buChar char="•"/>
            </a:pPr>
            <a:r>
              <a:rPr lang="en-US" altLang="en-US" sz="1050" dirty="0">
                <a:ea typeface="ＭＳ Ｐゴシック" pitchFamily="34" charset="-128"/>
              </a:rPr>
              <a:t> Before I give an overview of this particular plan, I want to highlight the benefits of offering an employee savings plan in general -- for both you and your employees.</a:t>
            </a:r>
          </a:p>
          <a:p>
            <a:pPr eaLnBrk="1" hangingPunct="1">
              <a:lnSpc>
                <a:spcPct val="80000"/>
              </a:lnSpc>
              <a:buFontTx/>
              <a:buChar char="•"/>
            </a:pPr>
            <a:r>
              <a:rPr lang="en-US" altLang="en-US" sz="1050" dirty="0">
                <a:ea typeface="ＭＳ Ｐゴシック" pitchFamily="34" charset="-128"/>
              </a:rPr>
              <a:t> First, it provides an easy way for employees to save for retirement and other goals.  Everyone has to save for their future, and the automatic contributions that an employee sets up in advance ensures they can pay themselves first – and often they don’t even miss the money they’re setting aside.</a:t>
            </a:r>
          </a:p>
          <a:p>
            <a:pPr eaLnBrk="1" hangingPunct="1">
              <a:lnSpc>
                <a:spcPct val="80000"/>
              </a:lnSpc>
              <a:buFontTx/>
              <a:buChar char="•"/>
            </a:pPr>
            <a:r>
              <a:rPr lang="en-US" altLang="en-US" sz="1050" dirty="0">
                <a:ea typeface="ＭＳ Ｐゴシック" pitchFamily="34" charset="-128"/>
              </a:rPr>
              <a:t> Second, it’s a perk or benefit that’s in addition to their regular pay-cheque, so it carries a highly perceived value. It can help you attract new employees – especially those that are coming from an employer that already has a plan – and retain employees as well, since it’s an additional feature that they will come to rely on over time. </a:t>
            </a:r>
          </a:p>
          <a:p>
            <a:pPr eaLnBrk="1" hangingPunct="1">
              <a:lnSpc>
                <a:spcPct val="80000"/>
              </a:lnSpc>
              <a:buFontTx/>
              <a:buChar char="•"/>
            </a:pPr>
            <a:r>
              <a:rPr lang="en-US" altLang="en-US" sz="1050" dirty="0">
                <a:ea typeface="ＭＳ Ｐゴシック" pitchFamily="34" charset="-128"/>
              </a:rPr>
              <a:t> Third, it sends a message that you’re looking out for the future of your employees and that your relationship extends beyond just pay for work. This benefit is often overlooked, but it can make a difference in terms of helping the employer/employee relationship.</a:t>
            </a:r>
          </a:p>
          <a:p>
            <a:pPr eaLnBrk="1" hangingPunct="1">
              <a:lnSpc>
                <a:spcPct val="80000"/>
              </a:lnSpc>
              <a:buFontTx/>
              <a:buChar char="•"/>
            </a:pPr>
            <a:r>
              <a:rPr lang="en-US" altLang="en-US" sz="1050" dirty="0">
                <a:ea typeface="ＭＳ Ｐゴシック" pitchFamily="34" charset="-128"/>
              </a:rPr>
              <a:t> And, these are plans you can set up at absolutely no cost to you. And of course, as an employee yourself, you can also take full advantage of the lower investment management fees and convenience of the Plan as well.</a:t>
            </a:r>
          </a:p>
          <a:p>
            <a:pPr eaLnBrk="1" hangingPunct="1">
              <a:lnSpc>
                <a:spcPct val="80000"/>
              </a:lnSpc>
              <a:buFontTx/>
              <a:buChar char="•"/>
            </a:pPr>
            <a:r>
              <a:rPr lang="en-US" altLang="en-US" sz="1050" dirty="0">
                <a:ea typeface="ＭＳ Ｐゴシック" pitchFamily="34" charset="-128"/>
              </a:rPr>
              <a:t> Lastly, keep in mind that a DPSP allows you to reward your employees</a:t>
            </a:r>
            <a:r>
              <a:rPr lang="en-US" altLang="en-US" sz="1050" baseline="0" dirty="0">
                <a:ea typeface="ＭＳ Ｐゴシック" pitchFamily="34" charset="-128"/>
              </a:rPr>
              <a:t> for their role in the financial success of your business. DPSP contributions are made “out of business” profits and are not made when profits are negligible. Your contributions are not considered to be a taxable benefit to employees and therefore are not subject to payroll deductions at the source. Offering an RRSP provides employees with systematic retirement savings and an immediate reduction of taxes to employees.</a:t>
            </a:r>
            <a:r>
              <a:rPr lang="en-US" altLang="en-US" sz="1050" dirty="0">
                <a:ea typeface="ＭＳ Ｐゴシック" pitchFamily="34" charset="-128"/>
              </a:rPr>
              <a:t> This is an important benefit – it gives you another compensation option, aside from salary increases, to offer your employees.</a:t>
            </a:r>
          </a:p>
          <a:p>
            <a:pPr eaLnBrk="1" hangingPunct="1">
              <a:lnSpc>
                <a:spcPct val="80000"/>
              </a:lnSpc>
              <a:buFontTx/>
              <a:buChar char="•"/>
            </a:pPr>
            <a:r>
              <a:rPr lang="en-US" altLang="en-US" sz="1050" dirty="0">
                <a:ea typeface="ＭＳ Ｐゴシック" pitchFamily="34" charset="-128"/>
              </a:rPr>
              <a:t> NOTE: Contributions to the TFSA are made by the member directly by setting up an automatic chequing plan from their bank account. Employers will appreciate not having to remit member contributions to the TFSA since it will simplify the employer’s payroll deductions since they do not need to deduct both before tax (RRSP) and after tax (TFSA) amounts. </a:t>
            </a:r>
          </a:p>
          <a:p>
            <a:pPr eaLnBrk="1" hangingPunct="1">
              <a:lnSpc>
                <a:spcPct val="80000"/>
              </a:lnSpc>
              <a:buFontTx/>
              <a:buChar char="•"/>
            </a:pPr>
            <a:endParaRPr lang="en-US" altLang="en-US" sz="1000" u="sng" dirty="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BBF4BD25-223C-47FA-98E8-1B9DCE9CCDFD}" type="slidenum">
              <a:rPr lang="en-US" altLang="en-US" sz="1200" smtClean="0"/>
              <a:pPr/>
              <a:t>5</a:t>
            </a:fld>
            <a:endParaRPr lang="en-US" altLang="en-US" sz="1200"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35038" y="4416425"/>
            <a:ext cx="5140325" cy="4498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100" dirty="0">
                <a:ea typeface="ＭＳ Ｐゴシック" pitchFamily="34" charset="-128"/>
              </a:rPr>
              <a:t>PEOPLE</a:t>
            </a:r>
          </a:p>
          <a:p>
            <a:pPr eaLnBrk="1" hangingPunct="1">
              <a:buFontTx/>
              <a:buChar char="•"/>
            </a:pPr>
            <a:r>
              <a:rPr lang="en-US" altLang="en-US" sz="1100" dirty="0">
                <a:ea typeface="ＭＳ Ｐゴシック" pitchFamily="34" charset="-128"/>
              </a:rPr>
              <a:t> Treat people with dignity and respect</a:t>
            </a:r>
          </a:p>
          <a:p>
            <a:pPr eaLnBrk="1" hangingPunct="1">
              <a:buFontTx/>
              <a:buChar char="•"/>
            </a:pPr>
            <a:r>
              <a:rPr lang="en-US" altLang="en-US" sz="1100" dirty="0">
                <a:ea typeface="ＭＳ Ｐゴシック" pitchFamily="34" charset="-128"/>
              </a:rPr>
              <a:t> Be present to people</a:t>
            </a:r>
          </a:p>
          <a:p>
            <a:pPr eaLnBrk="1" hangingPunct="1">
              <a:buFontTx/>
              <a:buChar char="•"/>
            </a:pPr>
            <a:r>
              <a:rPr lang="en-US" altLang="en-US" sz="1100" dirty="0">
                <a:ea typeface="ＭＳ Ｐゴシック" pitchFamily="34" charset="-128"/>
              </a:rPr>
              <a:t> Acknowledge and reward contributions</a:t>
            </a:r>
          </a:p>
          <a:p>
            <a:pPr eaLnBrk="1" hangingPunct="1">
              <a:buFontTx/>
              <a:buChar char="•"/>
            </a:pPr>
            <a:r>
              <a:rPr lang="en-US" altLang="en-US" sz="1100" dirty="0">
                <a:ea typeface="ＭＳ Ｐゴシック" pitchFamily="34" charset="-128"/>
              </a:rPr>
              <a:t> Build capability through learning</a:t>
            </a:r>
          </a:p>
          <a:p>
            <a:pPr eaLnBrk="1" hangingPunct="1"/>
            <a:r>
              <a:rPr lang="en-US" altLang="en-US" sz="1100" dirty="0">
                <a:ea typeface="ＭＳ Ｐゴシック" pitchFamily="34" charset="-128"/>
              </a:rPr>
              <a:t>PARTNERSHIP</a:t>
            </a:r>
          </a:p>
          <a:p>
            <a:pPr eaLnBrk="1" hangingPunct="1">
              <a:buFontTx/>
              <a:buChar char="•"/>
            </a:pPr>
            <a:r>
              <a:rPr lang="en-US" altLang="en-US" sz="1100" dirty="0">
                <a:ea typeface="ＭＳ Ｐゴシック" pitchFamily="34" charset="-128"/>
              </a:rPr>
              <a:t> Be a team player</a:t>
            </a:r>
          </a:p>
          <a:p>
            <a:pPr eaLnBrk="1" hangingPunct="1">
              <a:buFontTx/>
              <a:buChar char="•"/>
            </a:pPr>
            <a:r>
              <a:rPr lang="en-US" altLang="en-US" sz="1100" dirty="0">
                <a:ea typeface="ＭＳ Ｐゴシック" pitchFamily="34" charset="-128"/>
              </a:rPr>
              <a:t> Communicate clearly and honestly</a:t>
            </a:r>
          </a:p>
          <a:p>
            <a:pPr eaLnBrk="1" hangingPunct="1">
              <a:buFontTx/>
              <a:buChar char="•"/>
            </a:pPr>
            <a:r>
              <a:rPr lang="en-US" altLang="en-US" sz="1100" dirty="0">
                <a:ea typeface="ＭＳ Ｐゴシック" pitchFamily="34" charset="-128"/>
              </a:rPr>
              <a:t> Request and offer feedback</a:t>
            </a:r>
          </a:p>
          <a:p>
            <a:pPr eaLnBrk="1" hangingPunct="1">
              <a:buFontTx/>
              <a:buChar char="•"/>
            </a:pPr>
            <a:r>
              <a:rPr lang="en-US" altLang="en-US" sz="1100" dirty="0">
                <a:ea typeface="ＭＳ Ｐゴシック" pitchFamily="34" charset="-128"/>
              </a:rPr>
              <a:t> Create win-win situations</a:t>
            </a:r>
          </a:p>
          <a:p>
            <a:pPr eaLnBrk="1" hangingPunct="1"/>
            <a:r>
              <a:rPr lang="en-US" altLang="en-US" sz="1100" dirty="0">
                <a:ea typeface="ＭＳ Ｐゴシック" pitchFamily="34" charset="-128"/>
              </a:rPr>
              <a:t>PASSION</a:t>
            </a:r>
          </a:p>
          <a:p>
            <a:pPr eaLnBrk="1" hangingPunct="1">
              <a:buFontTx/>
              <a:buChar char="•"/>
            </a:pPr>
            <a:r>
              <a:rPr lang="en-US" altLang="en-US" sz="1100" dirty="0">
                <a:ea typeface="ＭＳ Ｐゴシック" pitchFamily="34" charset="-128"/>
              </a:rPr>
              <a:t> Be enthusiastic and energetic</a:t>
            </a:r>
          </a:p>
          <a:p>
            <a:pPr eaLnBrk="1" hangingPunct="1">
              <a:buFontTx/>
              <a:buChar char="•"/>
            </a:pPr>
            <a:r>
              <a:rPr lang="en-US" altLang="en-US" sz="1100" dirty="0">
                <a:ea typeface="ＭＳ Ｐゴシック" pitchFamily="34" charset="-128"/>
              </a:rPr>
              <a:t> Demonstrate a ‘can do’ attitude</a:t>
            </a:r>
          </a:p>
          <a:p>
            <a:pPr eaLnBrk="1" hangingPunct="1">
              <a:buFontTx/>
              <a:buChar char="•"/>
            </a:pPr>
            <a:r>
              <a:rPr lang="en-US" altLang="en-US" sz="1100" dirty="0">
                <a:ea typeface="ＭＳ Ｐゴシック" pitchFamily="34" charset="-128"/>
              </a:rPr>
              <a:t> Be creative</a:t>
            </a:r>
          </a:p>
          <a:p>
            <a:pPr eaLnBrk="1" hangingPunct="1">
              <a:buFontTx/>
              <a:buChar char="•"/>
            </a:pPr>
            <a:r>
              <a:rPr lang="en-US" altLang="en-US" sz="1100" dirty="0">
                <a:ea typeface="ＭＳ Ｐゴシック" pitchFamily="34" charset="-128"/>
              </a:rPr>
              <a:t> Strive for wholeness</a:t>
            </a:r>
          </a:p>
          <a:p>
            <a:pPr eaLnBrk="1" hangingPunct="1"/>
            <a:r>
              <a:rPr lang="en-US" altLang="en-US" sz="1100" dirty="0">
                <a:ea typeface="ＭＳ Ｐゴシック" pitchFamily="34" charset="-128"/>
              </a:rPr>
              <a:t>PERFORMANCE</a:t>
            </a:r>
          </a:p>
          <a:p>
            <a:pPr eaLnBrk="1" hangingPunct="1">
              <a:buFontTx/>
              <a:buChar char="•"/>
            </a:pPr>
            <a:r>
              <a:rPr lang="en-US" altLang="en-US" sz="1100" dirty="0">
                <a:ea typeface="ＭＳ Ｐゴシック" pitchFamily="34" charset="-128"/>
              </a:rPr>
              <a:t> Take ownership</a:t>
            </a:r>
          </a:p>
          <a:p>
            <a:pPr eaLnBrk="1" hangingPunct="1">
              <a:buFontTx/>
              <a:buChar char="•"/>
            </a:pPr>
            <a:r>
              <a:rPr lang="en-US" altLang="en-US" sz="1100" dirty="0">
                <a:ea typeface="ＭＳ Ｐゴシック" pitchFamily="34" charset="-128"/>
              </a:rPr>
              <a:t> Focus on customers</a:t>
            </a:r>
          </a:p>
          <a:p>
            <a:pPr eaLnBrk="1" hangingPunct="1">
              <a:buFontTx/>
              <a:buChar char="•"/>
            </a:pPr>
            <a:r>
              <a:rPr lang="en-US" altLang="en-US" sz="1100" dirty="0">
                <a:ea typeface="ＭＳ Ｐゴシック" pitchFamily="34" charset="-128"/>
              </a:rPr>
              <a:t> Practice innovation</a:t>
            </a:r>
          </a:p>
          <a:p>
            <a:pPr eaLnBrk="1" hangingPunct="1">
              <a:buFontTx/>
              <a:buChar char="•"/>
            </a:pPr>
            <a:r>
              <a:rPr lang="en-US" altLang="en-US" sz="1100" dirty="0">
                <a:ea typeface="ＭＳ Ｐゴシック" pitchFamily="34" charset="-128"/>
              </a:rPr>
              <a:t> Act with speed and urgency</a:t>
            </a:r>
          </a:p>
          <a:p>
            <a:pPr eaLnBrk="1" hangingPunct="1"/>
            <a:endParaRPr lang="en-CA" altLang="en-US" sz="1000" dirty="0">
              <a:ea typeface="ＭＳ Ｐゴシック" pitchFamily="34" charset="-128"/>
            </a:endParaRPr>
          </a:p>
          <a:p>
            <a:pPr eaLnBrk="1" hangingPunct="1"/>
            <a:endParaRPr lang="en-US" altLang="en-US" sz="1000" dirty="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97EDA5E2-537E-4AEE-A095-1B6625C068D3}" type="slidenum">
              <a:rPr lang="en-US" altLang="en-US" sz="1200" smtClean="0"/>
              <a:pPr/>
              <a:t>6</a:t>
            </a:fld>
            <a:endParaRPr lang="en-US" altLang="en-US" sz="1200"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800" dirty="0">
                <a:latin typeface="Arial" panose="020B0604020202020204" pitchFamily="34" charset="0"/>
                <a:ea typeface="ＭＳ Ｐゴシック" pitchFamily="34" charset="-128"/>
                <a:cs typeface="Arial" panose="020B0604020202020204" pitchFamily="34" charset="0"/>
              </a:rPr>
              <a:t>We understand what plan sponsors and their plan members need.  </a:t>
            </a:r>
          </a:p>
          <a:p>
            <a:pPr eaLnBrk="1" hangingPunct="1"/>
            <a:r>
              <a:rPr lang="en-US" altLang="en-US" sz="1800" dirty="0">
                <a:latin typeface="Arial" panose="020B0604020202020204" pitchFamily="34" charset="0"/>
                <a:ea typeface="ＭＳ Ｐゴシック" pitchFamily="34" charset="-128"/>
                <a:cs typeface="Arial" panose="020B0604020202020204" pitchFamily="34" charset="0"/>
              </a:rPr>
              <a:t>We have the largest transaction database to help us understand what works, where, and why.</a:t>
            </a:r>
          </a:p>
          <a:p>
            <a:pPr eaLnBrk="1" hangingPunct="1"/>
            <a:endParaRPr lang="en-US" altLang="en-US" dirty="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3AAE78F7-379B-4AE1-B612-FC810F9660FD}" type="slidenum">
              <a:rPr lang="en-US" altLang="en-US" sz="1200" smtClean="0"/>
              <a:pPr/>
              <a:t>7</a:t>
            </a:fld>
            <a:endParaRPr lang="en-US" altLang="en-US" sz="1200"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a:ea typeface="ＭＳ Ｐゴシック" pitchFamily="34" charset="-128"/>
              </a:rPr>
              <a:t> I’ll go into each feature in a bit of detail in the slides that follow, but here’s a quick overview of why this plan can be a great addition to your company’s programs.</a:t>
            </a:r>
          </a:p>
          <a:p>
            <a:pPr eaLnBrk="1" hangingPunct="1">
              <a:buFontTx/>
              <a:buChar char="•"/>
            </a:pPr>
            <a:r>
              <a:rPr lang="en-US" altLang="en-US" dirty="0">
                <a:ea typeface="ＭＳ Ｐゴシック" pitchFamily="34" charset="-128"/>
              </a:rPr>
              <a:t> Time is money, and in addition to the zero cost to you in terms of fees, we’ve also designed the plan to be a no-hassle administration experience, with very little time required on your part.</a:t>
            </a:r>
          </a:p>
          <a:p>
            <a:pPr eaLnBrk="1" hangingPunct="1">
              <a:buFontTx/>
              <a:buChar char="•"/>
            </a:pPr>
            <a:r>
              <a:rPr lang="en-US" altLang="en-US" dirty="0">
                <a:ea typeface="ＭＳ Ｐゴシック" pitchFamily="34" charset="-128"/>
              </a:rPr>
              <a:t> Three ways to save – RRSP, DPSP and TFSA – allows employees to save for any savings goal, long term or short term.</a:t>
            </a:r>
          </a:p>
          <a:p>
            <a:pPr eaLnBrk="1" hangingPunct="1">
              <a:buFontTx/>
              <a:buChar char="•"/>
            </a:pPr>
            <a:r>
              <a:rPr lang="en-US" altLang="en-US" dirty="0">
                <a:ea typeface="ＭＳ Ｐゴシック" pitchFamily="34" charset="-128"/>
              </a:rPr>
              <a:t> Employees have access to a full range of investments from top managers, including several exclusive funds only available to Sun Life Financial group plan members.</a:t>
            </a:r>
          </a:p>
          <a:p>
            <a:pPr eaLnBrk="1" hangingPunct="1">
              <a:buFontTx/>
              <a:buChar char="•"/>
            </a:pPr>
            <a:r>
              <a:rPr lang="en-US" altLang="en-US" dirty="0">
                <a:ea typeface="ＭＳ Ｐゴシック" pitchFamily="34" charset="-128"/>
              </a:rPr>
              <a:t> Employees will save money on fees – a group Plan provides economies of scale when it comes to fund management fees.</a:t>
            </a:r>
          </a:p>
          <a:p>
            <a:pPr eaLnBrk="1" hangingPunct="1">
              <a:buFontTx/>
              <a:buChar char="•"/>
            </a:pPr>
            <a:r>
              <a:rPr lang="en-US" altLang="en-US" dirty="0">
                <a:ea typeface="ＭＳ Ｐゴシック" pitchFamily="34" charset="-128"/>
              </a:rPr>
              <a:t> You will have access to ‘ME’ (Plan Advisor) for any further information you may require!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FC8AFF37-E947-4E32-937D-FD6FFCF1A479}" type="slidenum">
              <a:rPr lang="en-US" altLang="en-US" sz="1200" smtClean="0"/>
              <a:pPr/>
              <a:t>8</a:t>
            </a:fld>
            <a:endParaRPr lang="en-US" altLang="en-US" sz="1200"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a:ea typeface="ＭＳ Ｐゴシック" pitchFamily="34" charset="-128"/>
              </a:rPr>
              <a:t> Sun Life Financial takes care of almost all of the day-to-day administration details for your plan. We create and maintain account and investment records, process transactions, mail annual statements and tax forms, do Canada Revenue Agency reporting, and much more. </a:t>
            </a:r>
          </a:p>
          <a:p>
            <a:pPr eaLnBrk="1" hangingPunct="1">
              <a:buFontTx/>
              <a:buChar char="•"/>
            </a:pPr>
            <a:r>
              <a:rPr lang="en-US" altLang="en-US" dirty="0">
                <a:ea typeface="ＭＳ Ｐゴシック" pitchFamily="34" charset="-128"/>
              </a:rPr>
              <a:t> Your role is ensuring that employees have a basic understanding of the plan, encouraging them to participate, then remitting the payroll contributions each pay period – something that can easily be done online in just a few minute’s time. </a:t>
            </a:r>
          </a:p>
          <a:p>
            <a:pPr eaLnBrk="1" hangingPunct="1">
              <a:buFontTx/>
              <a:buChar char="•"/>
            </a:pPr>
            <a:r>
              <a:rPr lang="en-US" altLang="en-US" dirty="0">
                <a:ea typeface="ＭＳ Ｐゴシック" pitchFamily="34" charset="-128"/>
              </a:rPr>
              <a:t> Your employees also benefit from extensive administrative support  – through the Customer Care Centre and Plan Member Services website, plus access to me or other professional representatives every business day if they need the personal touch in handling questions or transactions.</a:t>
            </a:r>
          </a:p>
          <a:p>
            <a:pPr eaLnBrk="1" hangingPunct="1">
              <a:buFontTx/>
              <a:buChar char="•"/>
            </a:pPr>
            <a:r>
              <a:rPr lang="en-US" altLang="en-US" dirty="0">
                <a:ea typeface="ＭＳ Ｐゴシック" pitchFamily="34" charset="-128"/>
              </a:rPr>
              <a:t> And if you ever have questions or need additional support in the administration of your Plan, please call me.</a:t>
            </a:r>
          </a:p>
          <a:p>
            <a:pPr eaLnBrk="1" hangingPunct="1">
              <a:buFontTx/>
              <a:buChar char="•"/>
            </a:pPr>
            <a:endParaRPr lang="en-US" altLang="en-US" dirty="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charset="0"/>
                <a:ea typeface="ＭＳ Ｐゴシック" pitchFamily="34" charset="-128"/>
              </a:defRPr>
            </a:lvl1pPr>
            <a:lvl2pPr marL="742950" indent="-285750" defTabSz="931863">
              <a:defRPr sz="2400">
                <a:solidFill>
                  <a:schemeClr val="tx1"/>
                </a:solidFill>
                <a:latin typeface="Arial" charset="0"/>
                <a:ea typeface="ＭＳ Ｐゴシック" pitchFamily="34" charset="-128"/>
              </a:defRPr>
            </a:lvl2pPr>
            <a:lvl3pPr marL="1143000" indent="-228600" defTabSz="931863">
              <a:defRPr sz="2400">
                <a:solidFill>
                  <a:schemeClr val="tx1"/>
                </a:solidFill>
                <a:latin typeface="Arial" charset="0"/>
                <a:ea typeface="ＭＳ Ｐゴシック" pitchFamily="34" charset="-128"/>
              </a:defRPr>
            </a:lvl3pPr>
            <a:lvl4pPr marL="1600200" indent="-228600" defTabSz="931863">
              <a:defRPr sz="2400">
                <a:solidFill>
                  <a:schemeClr val="tx1"/>
                </a:solidFill>
                <a:latin typeface="Arial" charset="0"/>
                <a:ea typeface="ＭＳ Ｐゴシック" pitchFamily="34" charset="-128"/>
              </a:defRPr>
            </a:lvl4pPr>
            <a:lvl5pPr marL="2057400" indent="-228600" defTabSz="931863">
              <a:defRPr sz="2400">
                <a:solidFill>
                  <a:schemeClr val="tx1"/>
                </a:solidFill>
                <a:latin typeface="Arial"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charset="0"/>
                <a:ea typeface="ＭＳ Ｐゴシック" pitchFamily="34" charset="-128"/>
              </a:defRPr>
            </a:lvl9pPr>
          </a:lstStyle>
          <a:p>
            <a:fld id="{F3BB4E84-9A77-4ED4-AD4F-EA5DA331EEC4}" type="slidenum">
              <a:rPr lang="en-US" altLang="en-US" sz="1200" smtClean="0"/>
              <a:pPr/>
              <a:t>9</a:t>
            </a:fld>
            <a:endParaRPr lang="en-US" altLang="en-US" sz="1200"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35038" y="4343401"/>
            <a:ext cx="5140325" cy="4724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50" b="1" dirty="0">
                <a:ea typeface="ＭＳ Ｐゴシック" pitchFamily="34" charset="-128"/>
              </a:rPr>
              <a:t>Time to implement a plan:</a:t>
            </a:r>
          </a:p>
          <a:p>
            <a:pPr eaLnBrk="1" hangingPunct="1">
              <a:buFontTx/>
              <a:buChar char="•"/>
            </a:pPr>
            <a:r>
              <a:rPr lang="en-US" altLang="en-US" sz="1050" dirty="0">
                <a:ea typeface="ＭＳ Ｐゴシック" pitchFamily="34" charset="-128"/>
              </a:rPr>
              <a:t> Plan set-up within 2 weeks of receipt of completed application</a:t>
            </a:r>
          </a:p>
          <a:p>
            <a:pPr eaLnBrk="1" hangingPunct="1"/>
            <a:r>
              <a:rPr lang="en-US" altLang="en-US" sz="1050" dirty="0">
                <a:ea typeface="ＭＳ Ｐゴシック" pitchFamily="34" charset="-128"/>
              </a:rPr>
              <a:t>No waiting, plans will be set up quickly so that sponsors can begin sending contributions as soon as they’re ready. </a:t>
            </a:r>
          </a:p>
          <a:p>
            <a:pPr eaLnBrk="1" hangingPunct="1"/>
            <a:r>
              <a:rPr lang="en-US" altLang="en-US" sz="1050" b="1" dirty="0">
                <a:ea typeface="ＭＳ Ｐゴシック" pitchFamily="34" charset="-128"/>
              </a:rPr>
              <a:t>Contribution Method:</a:t>
            </a:r>
          </a:p>
          <a:p>
            <a:pPr eaLnBrk="1" hangingPunct="1">
              <a:buFontTx/>
              <a:buChar char="•"/>
            </a:pPr>
            <a:r>
              <a:rPr lang="en-US" altLang="en-US" sz="1050" dirty="0">
                <a:ea typeface="ＭＳ Ｐゴシック" pitchFamily="34" charset="-128"/>
              </a:rPr>
              <a:t> Submission via secure website</a:t>
            </a:r>
          </a:p>
          <a:p>
            <a:pPr eaLnBrk="1" hangingPunct="1">
              <a:buFontTx/>
              <a:buChar char="•"/>
            </a:pPr>
            <a:r>
              <a:rPr lang="en-US" altLang="en-US" sz="1050" dirty="0">
                <a:ea typeface="ＭＳ Ｐゴシック" pitchFamily="34" charset="-128"/>
              </a:rPr>
              <a:t> Payment via pre-authorized withdrawal for RRSP and DPSP</a:t>
            </a:r>
          </a:p>
          <a:p>
            <a:pPr eaLnBrk="1" hangingPunct="1">
              <a:buFontTx/>
              <a:buChar char="•"/>
            </a:pPr>
            <a:r>
              <a:rPr lang="en-US" altLang="en-US" sz="1050" dirty="0">
                <a:ea typeface="ＭＳ Ｐゴシック" pitchFamily="34" charset="-128"/>
              </a:rPr>
              <a:t> TFSA contributions are member contributions only (automatically deducted from bank account)</a:t>
            </a:r>
          </a:p>
          <a:p>
            <a:pPr eaLnBrk="1" hangingPunct="1"/>
            <a:r>
              <a:rPr lang="en-US" altLang="en-US" sz="1050" dirty="0">
                <a:ea typeface="ＭＳ Ｐゴシック" pitchFamily="34" charset="-128"/>
              </a:rPr>
              <a:t>To ensure quick deposits and to manage a cost effective solution, all contributions are submitted electronically. </a:t>
            </a:r>
          </a:p>
          <a:p>
            <a:pPr eaLnBrk="1" hangingPunct="1"/>
            <a:r>
              <a:rPr lang="en-US" altLang="en-US" sz="1050" b="1" dirty="0">
                <a:ea typeface="ＭＳ Ｐゴシック" pitchFamily="34" charset="-128"/>
              </a:rPr>
              <a:t>Plan sponsor statements and reports:</a:t>
            </a:r>
          </a:p>
          <a:p>
            <a:pPr eaLnBrk="1" hangingPunct="1">
              <a:buFontTx/>
              <a:buChar char="•"/>
            </a:pPr>
            <a:r>
              <a:rPr lang="en-US" altLang="en-US" sz="1050" dirty="0">
                <a:ea typeface="ＭＳ Ｐゴシック" pitchFamily="34" charset="-128"/>
              </a:rPr>
              <a:t> Monthly online financial and non-financial reports</a:t>
            </a:r>
          </a:p>
          <a:p>
            <a:pPr eaLnBrk="1" hangingPunct="1">
              <a:buFontTx/>
              <a:buChar char="•"/>
            </a:pPr>
            <a:r>
              <a:rPr lang="en-US" altLang="en-US" sz="1050" dirty="0">
                <a:ea typeface="ＭＳ Ｐゴシック" pitchFamily="34" charset="-128"/>
              </a:rPr>
              <a:t> Access to our sponsor website 24/7</a:t>
            </a:r>
          </a:p>
          <a:p>
            <a:pPr eaLnBrk="1" hangingPunct="1">
              <a:buFontTx/>
              <a:buChar char="•"/>
            </a:pPr>
            <a:r>
              <a:rPr lang="en-US" altLang="en-US" sz="1050" dirty="0">
                <a:ea typeface="ＭＳ Ｐゴシック" pitchFamily="34" charset="-128"/>
              </a:rPr>
              <a:t> Access to Morningstar for information on investments</a:t>
            </a:r>
          </a:p>
          <a:p>
            <a:pPr eaLnBrk="1" hangingPunct="1"/>
            <a:r>
              <a:rPr lang="en-US" altLang="en-US" sz="1050" dirty="0">
                <a:ea typeface="ＭＳ Ｐゴシック" pitchFamily="34" charset="-128"/>
              </a:rPr>
              <a:t>The plan sponsor services website allows sponsors to submit contributions, run reports and find plan information at any time.</a:t>
            </a:r>
          </a:p>
          <a:p>
            <a:pPr eaLnBrk="1" hangingPunct="1"/>
            <a:r>
              <a:rPr lang="en-US" altLang="en-US" sz="1050" b="1" dirty="0">
                <a:ea typeface="ＭＳ Ｐゴシック" pitchFamily="34" charset="-128"/>
              </a:rPr>
              <a:t>Administration</a:t>
            </a:r>
            <a:r>
              <a:rPr lang="en-US" altLang="en-US" sz="1050" dirty="0">
                <a:ea typeface="ＭＳ Ｐゴシック" pitchFamily="34" charset="-128"/>
              </a:rPr>
              <a:t>:</a:t>
            </a:r>
          </a:p>
          <a:p>
            <a:pPr eaLnBrk="1" hangingPunct="1">
              <a:buFontTx/>
              <a:buChar char="•"/>
            </a:pPr>
            <a:r>
              <a:rPr lang="en-US" altLang="en-US" sz="1050" dirty="0">
                <a:ea typeface="ＭＳ Ｐゴシック" pitchFamily="34" charset="-128"/>
              </a:rPr>
              <a:t> Access to dedicated Client Services Team</a:t>
            </a:r>
          </a:p>
          <a:p>
            <a:pPr eaLnBrk="1" hangingPunct="1">
              <a:buFontTx/>
              <a:buChar char="•"/>
            </a:pPr>
            <a:r>
              <a:rPr lang="en-US" altLang="en-US" sz="1050" dirty="0">
                <a:ea typeface="ＭＳ Ｐゴシック" pitchFamily="34" charset="-128"/>
              </a:rPr>
              <a:t> Access to data regarding employee contributions</a:t>
            </a:r>
          </a:p>
          <a:p>
            <a:pPr eaLnBrk="1" hangingPunct="1"/>
            <a:r>
              <a:rPr lang="en-US" altLang="en-US" sz="1050" dirty="0">
                <a:ea typeface="ＭＳ Ｐゴシック" pitchFamily="34" charset="-128"/>
              </a:rPr>
              <a:t>Sponsors will receive high quality support from the industry leader for group savings plans.  </a:t>
            </a:r>
          </a:p>
          <a:p>
            <a:pPr eaLnBrk="1" hangingPunct="1">
              <a:buFontTx/>
              <a:buChar char="•"/>
            </a:pPr>
            <a:endParaRPr lang="en-US" altLang="en-US" dirty="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35" descr="PPT Cover_614-01559014s_15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564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8" descr="SLF 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black">
          <a:xfrm>
            <a:off x="7132638" y="5826125"/>
            <a:ext cx="1716087"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36"/>
          <p:cNvGrpSpPr>
            <a:grpSpLocks/>
          </p:cNvGrpSpPr>
          <p:nvPr userDrawn="1"/>
        </p:nvGrpSpPr>
        <p:grpSpPr bwMode="auto">
          <a:xfrm>
            <a:off x="0" y="4114800"/>
            <a:ext cx="9144000" cy="1371600"/>
            <a:chOff x="0" y="2688"/>
            <a:chExt cx="5760" cy="864"/>
          </a:xfrm>
        </p:grpSpPr>
        <p:sp>
          <p:nvSpPr>
            <p:cNvPr id="6" name="Rectangle 37"/>
            <p:cNvSpPr>
              <a:spLocks noChangeArrowheads="1"/>
            </p:cNvSpPr>
            <p:nvPr/>
          </p:nvSpPr>
          <p:spPr bwMode="auto">
            <a:xfrm>
              <a:off x="0" y="2688"/>
              <a:ext cx="5760" cy="864"/>
            </a:xfrm>
            <a:prstGeom prst="rect">
              <a:avLst/>
            </a:prstGeom>
            <a:solidFill>
              <a:srgbClr val="EAAB00"/>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sp>
          <p:nvSpPr>
            <p:cNvPr id="7" name="Rectangle 38"/>
            <p:cNvSpPr>
              <a:spLocks noChangeArrowheads="1"/>
            </p:cNvSpPr>
            <p:nvPr/>
          </p:nvSpPr>
          <p:spPr bwMode="black">
            <a:xfrm>
              <a:off x="0" y="3483"/>
              <a:ext cx="5760" cy="69"/>
            </a:xfrm>
            <a:prstGeom prst="rect">
              <a:avLst/>
            </a:prstGeom>
            <a:solidFill>
              <a:srgbClr val="614D7D"/>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grpSp>
      <p:sp>
        <p:nvSpPr>
          <p:cNvPr id="3074" name="Rectangle 2"/>
          <p:cNvSpPr>
            <a:spLocks noGrp="1" noChangeArrowheads="1"/>
          </p:cNvSpPr>
          <p:nvPr>
            <p:ph type="ctrTitle"/>
          </p:nvPr>
        </p:nvSpPr>
        <p:spPr bwMode="auto">
          <a:xfrm>
            <a:off x="660400" y="1455738"/>
            <a:ext cx="7772400" cy="1143000"/>
          </a:xfrm>
        </p:spPr>
        <p:txBody>
          <a:bodyPr anchor="ctr"/>
          <a:lstStyle>
            <a:lvl1pPr>
              <a:lnSpc>
                <a:spcPct val="90000"/>
              </a:lnSpc>
              <a:defRPr sz="6200"/>
            </a:lvl1pPr>
          </a:lstStyle>
          <a:p>
            <a:r>
              <a:rPr lang="en-US"/>
              <a:t>Click to edit Master title style</a:t>
            </a:r>
          </a:p>
        </p:txBody>
      </p:sp>
    </p:spTree>
    <p:extLst>
      <p:ext uri="{BB962C8B-B14F-4D97-AF65-F5344CB8AC3E}">
        <p14:creationId xmlns:p14="http://schemas.microsoft.com/office/powerpoint/2010/main" val="2493184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9367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1943100" cy="57896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0"/>
            <a:ext cx="5676900" cy="5789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93949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243013"/>
          </a:xfrm>
        </p:spPr>
        <p:txBody>
          <a:bodyPr/>
          <a:lstStyle/>
          <a:p>
            <a:r>
              <a:rPr lang="en-US"/>
              <a:t>Click to edit Master title style</a:t>
            </a:r>
          </a:p>
        </p:txBody>
      </p:sp>
      <p:sp>
        <p:nvSpPr>
          <p:cNvPr id="3" name="Table Placeholder 2"/>
          <p:cNvSpPr>
            <a:spLocks noGrp="1"/>
          </p:cNvSpPr>
          <p:nvPr>
            <p:ph type="tbl" idx="1"/>
          </p:nvPr>
        </p:nvSpPr>
        <p:spPr>
          <a:xfrm>
            <a:off x="685800" y="1827213"/>
            <a:ext cx="7772400" cy="3962400"/>
          </a:xfrm>
        </p:spPr>
        <p:txBody>
          <a:bodyPr/>
          <a:lstStyle/>
          <a:p>
            <a:pPr lvl="0"/>
            <a:endParaRPr lang="en-US" noProof="0" dirty="0"/>
          </a:p>
        </p:txBody>
      </p:sp>
    </p:spTree>
    <p:extLst>
      <p:ext uri="{BB962C8B-B14F-4D97-AF65-F5344CB8AC3E}">
        <p14:creationId xmlns:p14="http://schemas.microsoft.com/office/powerpoint/2010/main" val="56077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052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62912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827213"/>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7213"/>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7373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4187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82299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0233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6922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17051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3"/>
          <p:cNvSpPr>
            <a:spLocks noChangeArrowheads="1"/>
          </p:cNvSpPr>
          <p:nvPr/>
        </p:nvSpPr>
        <p:spPr bwMode="auto">
          <a:xfrm>
            <a:off x="0" y="1143000"/>
            <a:ext cx="9144000" cy="4800600"/>
          </a:xfrm>
          <a:prstGeom prst="rect">
            <a:avLst/>
          </a:prstGeom>
          <a:solidFill>
            <a:srgbClr val="EAAB00">
              <a:alpha val="20000"/>
            </a:srgbClr>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sp>
        <p:nvSpPr>
          <p:cNvPr id="1027" name="Rectangle 9"/>
          <p:cNvSpPr>
            <a:spLocks noChangeArrowheads="1"/>
          </p:cNvSpPr>
          <p:nvPr/>
        </p:nvSpPr>
        <p:spPr bwMode="auto">
          <a:xfrm>
            <a:off x="0" y="0"/>
            <a:ext cx="9144000" cy="1508125"/>
          </a:xfrm>
          <a:prstGeom prst="rect">
            <a:avLst/>
          </a:prstGeom>
          <a:solidFill>
            <a:srgbClr val="EAAB00"/>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sp>
        <p:nvSpPr>
          <p:cNvPr id="1028" name="Rectangle 2"/>
          <p:cNvSpPr>
            <a:spLocks noGrp="1" noChangeArrowheads="1"/>
          </p:cNvSpPr>
          <p:nvPr>
            <p:ph type="title"/>
          </p:nvPr>
        </p:nvSpPr>
        <p:spPr bwMode="white">
          <a:xfrm>
            <a:off x="685800" y="0"/>
            <a:ext cx="77724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685800" y="1827213"/>
            <a:ext cx="7772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30" name="Picture 17" descr="my savings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black">
          <a:xfrm>
            <a:off x="746125" y="6172200"/>
            <a:ext cx="13716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20"/>
          <p:cNvSpPr>
            <a:spLocks noChangeArrowheads="1"/>
          </p:cNvSpPr>
          <p:nvPr/>
        </p:nvSpPr>
        <p:spPr bwMode="black">
          <a:xfrm>
            <a:off x="0" y="1398588"/>
            <a:ext cx="9144000" cy="109537"/>
          </a:xfrm>
          <a:prstGeom prst="rect">
            <a:avLst/>
          </a:prstGeom>
          <a:solidFill>
            <a:srgbClr val="614D7D"/>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spTree>
  </p:cSld>
  <p:clrMap bg1="lt1" tx1="dk1" bg2="lt2" tx2="dk2" accent1="accent1" accent2="accent2" accent3="accent3" accent4="accent4" accent5="accent5" accent6="accent6" hlink="hlink" folHlink="folHlink"/>
  <p:sldLayoutIdLst>
    <p:sldLayoutId id="2147483764"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xStyles>
    <p:titleStyle>
      <a:lvl1pPr algn="l" rtl="0" eaLnBrk="0" fontAlgn="base" hangingPunct="0">
        <a:spcBef>
          <a:spcPct val="0"/>
        </a:spcBef>
        <a:spcAft>
          <a:spcPct val="0"/>
        </a:spcAft>
        <a:defRPr sz="3200">
          <a:solidFill>
            <a:srgbClr val="614D7D"/>
          </a:solidFill>
          <a:latin typeface="+mj-lt"/>
          <a:ea typeface="+mj-ea"/>
          <a:cs typeface="+mj-cs"/>
        </a:defRPr>
      </a:lvl1pPr>
      <a:lvl2pPr algn="l" rtl="0" eaLnBrk="0" fontAlgn="base" hangingPunct="0">
        <a:spcBef>
          <a:spcPct val="0"/>
        </a:spcBef>
        <a:spcAft>
          <a:spcPct val="0"/>
        </a:spcAft>
        <a:defRPr sz="3200">
          <a:solidFill>
            <a:srgbClr val="614D7D"/>
          </a:solidFill>
          <a:latin typeface="Arial" charset="0"/>
          <a:ea typeface="ＭＳ Ｐゴシック" pitchFamily="1" charset="-128"/>
        </a:defRPr>
      </a:lvl2pPr>
      <a:lvl3pPr algn="l" rtl="0" eaLnBrk="0" fontAlgn="base" hangingPunct="0">
        <a:spcBef>
          <a:spcPct val="0"/>
        </a:spcBef>
        <a:spcAft>
          <a:spcPct val="0"/>
        </a:spcAft>
        <a:defRPr sz="3200">
          <a:solidFill>
            <a:srgbClr val="614D7D"/>
          </a:solidFill>
          <a:latin typeface="Arial" charset="0"/>
          <a:ea typeface="ＭＳ Ｐゴシック" pitchFamily="1" charset="-128"/>
        </a:defRPr>
      </a:lvl3pPr>
      <a:lvl4pPr algn="l" rtl="0" eaLnBrk="0" fontAlgn="base" hangingPunct="0">
        <a:spcBef>
          <a:spcPct val="0"/>
        </a:spcBef>
        <a:spcAft>
          <a:spcPct val="0"/>
        </a:spcAft>
        <a:defRPr sz="3200">
          <a:solidFill>
            <a:srgbClr val="614D7D"/>
          </a:solidFill>
          <a:latin typeface="Arial" charset="0"/>
          <a:ea typeface="ＭＳ Ｐゴシック" pitchFamily="1" charset="-128"/>
        </a:defRPr>
      </a:lvl4pPr>
      <a:lvl5pPr algn="l" rtl="0" eaLnBrk="0" fontAlgn="base" hangingPunct="0">
        <a:spcBef>
          <a:spcPct val="0"/>
        </a:spcBef>
        <a:spcAft>
          <a:spcPct val="0"/>
        </a:spcAft>
        <a:defRPr sz="3200">
          <a:solidFill>
            <a:srgbClr val="614D7D"/>
          </a:solidFill>
          <a:latin typeface="Arial" charset="0"/>
          <a:ea typeface="ＭＳ Ｐゴシック" pitchFamily="1" charset="-128"/>
        </a:defRPr>
      </a:lvl5pPr>
      <a:lvl6pPr marL="457200" algn="l" rtl="0" fontAlgn="base">
        <a:spcBef>
          <a:spcPct val="0"/>
        </a:spcBef>
        <a:spcAft>
          <a:spcPct val="0"/>
        </a:spcAft>
        <a:defRPr sz="3200">
          <a:solidFill>
            <a:srgbClr val="614D7D"/>
          </a:solidFill>
          <a:latin typeface="Arial" charset="0"/>
          <a:ea typeface="ＭＳ Ｐゴシック" pitchFamily="1" charset="-128"/>
        </a:defRPr>
      </a:lvl6pPr>
      <a:lvl7pPr marL="914400" algn="l" rtl="0" fontAlgn="base">
        <a:spcBef>
          <a:spcPct val="0"/>
        </a:spcBef>
        <a:spcAft>
          <a:spcPct val="0"/>
        </a:spcAft>
        <a:defRPr sz="3200">
          <a:solidFill>
            <a:srgbClr val="614D7D"/>
          </a:solidFill>
          <a:latin typeface="Arial" charset="0"/>
          <a:ea typeface="ＭＳ Ｐゴシック" pitchFamily="1" charset="-128"/>
        </a:defRPr>
      </a:lvl7pPr>
      <a:lvl8pPr marL="1371600" algn="l" rtl="0" fontAlgn="base">
        <a:spcBef>
          <a:spcPct val="0"/>
        </a:spcBef>
        <a:spcAft>
          <a:spcPct val="0"/>
        </a:spcAft>
        <a:defRPr sz="3200">
          <a:solidFill>
            <a:srgbClr val="614D7D"/>
          </a:solidFill>
          <a:latin typeface="Arial" charset="0"/>
          <a:ea typeface="ＭＳ Ｐゴシック" pitchFamily="1" charset="-128"/>
        </a:defRPr>
      </a:lvl8pPr>
      <a:lvl9pPr marL="1828800" algn="l" rtl="0" fontAlgn="base">
        <a:spcBef>
          <a:spcPct val="0"/>
        </a:spcBef>
        <a:spcAft>
          <a:spcPct val="0"/>
        </a:spcAft>
        <a:defRPr sz="3200">
          <a:solidFill>
            <a:srgbClr val="614D7D"/>
          </a:solidFill>
          <a:latin typeface="Arial" charset="0"/>
          <a:ea typeface="ＭＳ Ｐゴシック" pitchFamily="1" charset="-128"/>
        </a:defRPr>
      </a:lvl9pPr>
    </p:titleStyle>
    <p:bodyStyle>
      <a:lvl1pPr marL="230188" indent="-230188" algn="l" rtl="0" eaLnBrk="0" fontAlgn="base" hangingPunct="0">
        <a:spcBef>
          <a:spcPct val="0"/>
        </a:spcBef>
        <a:spcAft>
          <a:spcPct val="60000"/>
        </a:spcAft>
        <a:buClr>
          <a:srgbClr val="614D7D"/>
        </a:buClr>
        <a:buSzPct val="75000"/>
        <a:buFont typeface="Times" pitchFamily="18" charset="0"/>
        <a:buChar char="•"/>
        <a:defRPr>
          <a:solidFill>
            <a:schemeClr val="tx1"/>
          </a:solidFill>
          <a:latin typeface="+mn-lt"/>
          <a:ea typeface="+mn-ea"/>
          <a:cs typeface="+mn-cs"/>
        </a:defRPr>
      </a:lvl1pPr>
      <a:lvl2pPr marL="684213" indent="-227013" algn="l" rtl="0" eaLnBrk="0" fontAlgn="base" hangingPunct="0">
        <a:spcBef>
          <a:spcPct val="0"/>
        </a:spcBef>
        <a:spcAft>
          <a:spcPct val="60000"/>
        </a:spcAft>
        <a:buClr>
          <a:srgbClr val="82786F"/>
        </a:buClr>
        <a:buSzPct val="75000"/>
        <a:buFont typeface="Times" pitchFamily="18" charset="0"/>
        <a:buChar char="•"/>
        <a:defRPr>
          <a:solidFill>
            <a:schemeClr val="tx1"/>
          </a:solidFill>
          <a:latin typeface="+mn-lt"/>
          <a:ea typeface="+mn-ea"/>
        </a:defRPr>
      </a:lvl2pPr>
      <a:lvl3pPr marL="1143000" indent="-228600" algn="l" rtl="0" eaLnBrk="0" fontAlgn="base" hangingPunct="0">
        <a:spcBef>
          <a:spcPct val="0"/>
        </a:spcBef>
        <a:spcAft>
          <a:spcPct val="60000"/>
        </a:spcAft>
        <a:buClr>
          <a:srgbClr val="82786F"/>
        </a:buClr>
        <a:buSzPct val="75000"/>
        <a:buFont typeface="Times" pitchFamily="18" charset="0"/>
        <a:buChar char="•"/>
        <a:defRPr>
          <a:solidFill>
            <a:schemeClr val="tx1"/>
          </a:solidFill>
          <a:latin typeface="+mn-lt"/>
          <a:ea typeface="+mn-ea"/>
        </a:defRPr>
      </a:lvl3pPr>
      <a:lvl4pPr marL="1600200" indent="-228600" algn="l" rtl="0" eaLnBrk="0" fontAlgn="base" hangingPunct="0">
        <a:spcBef>
          <a:spcPct val="0"/>
        </a:spcBef>
        <a:spcAft>
          <a:spcPct val="60000"/>
        </a:spcAft>
        <a:buClr>
          <a:srgbClr val="82786F"/>
        </a:buClr>
        <a:buSzPct val="75000"/>
        <a:buFont typeface="Times" pitchFamily="18" charset="0"/>
        <a:buChar char="•"/>
        <a:defRPr>
          <a:solidFill>
            <a:schemeClr val="tx1"/>
          </a:solidFill>
          <a:latin typeface="+mn-lt"/>
          <a:ea typeface="+mn-ea"/>
        </a:defRPr>
      </a:lvl4pPr>
      <a:lvl5pPr marL="2057400" indent="-228600" algn="l" rtl="0" eaLnBrk="0" fontAlgn="base" hangingPunct="0">
        <a:spcBef>
          <a:spcPct val="0"/>
        </a:spcBef>
        <a:spcAft>
          <a:spcPct val="60000"/>
        </a:spcAft>
        <a:buClr>
          <a:srgbClr val="82786F"/>
        </a:buClr>
        <a:buSzPct val="75000"/>
        <a:buFont typeface="Times" pitchFamily="18" charset="0"/>
        <a:buChar char="•"/>
        <a:defRPr>
          <a:solidFill>
            <a:schemeClr val="tx1"/>
          </a:solidFill>
          <a:latin typeface="+mn-lt"/>
          <a:ea typeface="+mn-ea"/>
        </a:defRPr>
      </a:lvl5pPr>
      <a:lvl6pPr marL="2514600" indent="-228600" algn="l" rtl="0" fontAlgn="base">
        <a:spcBef>
          <a:spcPct val="0"/>
        </a:spcBef>
        <a:spcAft>
          <a:spcPct val="60000"/>
        </a:spcAft>
        <a:buClr>
          <a:srgbClr val="82786F"/>
        </a:buClr>
        <a:buSzPct val="75000"/>
        <a:buFont typeface="Times" pitchFamily="18" charset="0"/>
        <a:buChar char="•"/>
        <a:defRPr>
          <a:solidFill>
            <a:schemeClr val="tx1"/>
          </a:solidFill>
          <a:latin typeface="+mn-lt"/>
          <a:ea typeface="+mn-ea"/>
        </a:defRPr>
      </a:lvl6pPr>
      <a:lvl7pPr marL="2971800" indent="-228600" algn="l" rtl="0" fontAlgn="base">
        <a:spcBef>
          <a:spcPct val="0"/>
        </a:spcBef>
        <a:spcAft>
          <a:spcPct val="60000"/>
        </a:spcAft>
        <a:buClr>
          <a:srgbClr val="82786F"/>
        </a:buClr>
        <a:buSzPct val="75000"/>
        <a:buFont typeface="Times" pitchFamily="18" charset="0"/>
        <a:buChar char="•"/>
        <a:defRPr>
          <a:solidFill>
            <a:schemeClr val="tx1"/>
          </a:solidFill>
          <a:latin typeface="+mn-lt"/>
          <a:ea typeface="+mn-ea"/>
        </a:defRPr>
      </a:lvl7pPr>
      <a:lvl8pPr marL="3429000" indent="-228600" algn="l" rtl="0" fontAlgn="base">
        <a:spcBef>
          <a:spcPct val="0"/>
        </a:spcBef>
        <a:spcAft>
          <a:spcPct val="60000"/>
        </a:spcAft>
        <a:buClr>
          <a:srgbClr val="82786F"/>
        </a:buClr>
        <a:buSzPct val="75000"/>
        <a:buFont typeface="Times" pitchFamily="18" charset="0"/>
        <a:buChar char="•"/>
        <a:defRPr>
          <a:solidFill>
            <a:schemeClr val="tx1"/>
          </a:solidFill>
          <a:latin typeface="+mn-lt"/>
          <a:ea typeface="+mn-ea"/>
        </a:defRPr>
      </a:lvl8pPr>
      <a:lvl9pPr marL="3886200" indent="-228600" algn="l" rtl="0" fontAlgn="base">
        <a:spcBef>
          <a:spcPct val="0"/>
        </a:spcBef>
        <a:spcAft>
          <a:spcPct val="60000"/>
        </a:spcAft>
        <a:buClr>
          <a:srgbClr val="82786F"/>
        </a:buClr>
        <a:buSzPct val="75000"/>
        <a:buFont typeface="Times" pitchFamily="18" charset="0"/>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hyperlink" Target="http://www.sunlife.ca/SunAdvantagemysavings" TargetMode="Externa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hyperlink" Target="https://www.sunlife.ca/en/explore-products/investments/workplace-investments/small-business-benefits-and-savings/sunadvantage-my-savings/" TargetMode="Externa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sz="4800" b="1" dirty="0">
                <a:solidFill>
                  <a:srgbClr val="89779E"/>
                </a:solidFill>
              </a:rPr>
              <a:t>Your </a:t>
            </a:r>
            <a:br>
              <a:rPr lang="en-US" altLang="en-US" sz="4800" b="1" dirty="0">
                <a:solidFill>
                  <a:srgbClr val="89779E"/>
                </a:solidFill>
              </a:rPr>
            </a:br>
            <a:r>
              <a:rPr lang="en-US" altLang="en-US" sz="4800" b="1" dirty="0">
                <a:solidFill>
                  <a:srgbClr val="89779E"/>
                </a:solidFill>
              </a:rPr>
              <a:t>group plan </a:t>
            </a:r>
            <a:br>
              <a:rPr lang="en-US" altLang="en-US" sz="4800" b="1" dirty="0">
                <a:solidFill>
                  <a:srgbClr val="89779E"/>
                </a:solidFill>
              </a:rPr>
            </a:br>
            <a:r>
              <a:rPr lang="en-US" altLang="en-US" sz="4800" b="1" dirty="0">
                <a:solidFill>
                  <a:srgbClr val="89779E"/>
                </a:solidFill>
              </a:rPr>
              <a:t>at work</a:t>
            </a:r>
          </a:p>
        </p:txBody>
      </p:sp>
      <p:sp>
        <p:nvSpPr>
          <p:cNvPr id="3075" name="Text Box 4"/>
          <p:cNvSpPr txBox="1">
            <a:spLocks noChangeArrowheads="1"/>
          </p:cNvSpPr>
          <p:nvPr/>
        </p:nvSpPr>
        <p:spPr bwMode="auto">
          <a:xfrm>
            <a:off x="0" y="4114800"/>
            <a:ext cx="9144000" cy="1281113"/>
          </a:xfrm>
          <a:prstGeom prst="rect">
            <a:avLst/>
          </a:prstGeom>
          <a:solidFill>
            <a:srgbClr val="F0C04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Bef>
                <a:spcPct val="50000"/>
              </a:spcBef>
              <a:spcAft>
                <a:spcPct val="0"/>
              </a:spcAft>
              <a:buClrTx/>
              <a:buSzTx/>
              <a:buFontTx/>
              <a:buNone/>
            </a:pPr>
            <a:endParaRPr lang="en-US" altLang="en-US" sz="1200" b="1" dirty="0">
              <a:solidFill>
                <a:srgbClr val="614D7D"/>
              </a:solidFill>
              <a:latin typeface="Agenda Tabular Medium" pitchFamily="2" charset="0"/>
            </a:endParaRPr>
          </a:p>
          <a:p>
            <a:pPr algn="ctr">
              <a:spcBef>
                <a:spcPct val="50000"/>
              </a:spcBef>
              <a:spcAft>
                <a:spcPct val="0"/>
              </a:spcAft>
              <a:buClrTx/>
              <a:buSzTx/>
              <a:buFontTx/>
              <a:buNone/>
            </a:pPr>
            <a:r>
              <a:rPr lang="en-US" altLang="en-US" sz="2800" b="1" dirty="0">
                <a:solidFill>
                  <a:srgbClr val="89779E"/>
                </a:solidFill>
                <a:latin typeface="+mj-lt"/>
              </a:rPr>
              <a:t>A cost effective retention plan for your employees.</a:t>
            </a:r>
            <a:r>
              <a:rPr lang="en-US" altLang="en-US" b="1" dirty="0">
                <a:solidFill>
                  <a:srgbClr val="614D7D"/>
                </a:solidFill>
                <a:latin typeface="Agenda Tabular Medium" pitchFamily="2" charset="0"/>
              </a:rPr>
              <a:t>		</a:t>
            </a:r>
            <a:endParaRPr lang="en-US" altLang="en-US" sz="1600" b="1" dirty="0">
              <a:solidFill>
                <a:srgbClr val="614D7D"/>
              </a:solidFill>
              <a:latin typeface="Agenda Tabular Medium" pitchFamily="2" charset="0"/>
            </a:endParaRPr>
          </a:p>
        </p:txBody>
      </p:sp>
      <p:sp>
        <p:nvSpPr>
          <p:cNvPr id="3077" name="Rectangle 11"/>
          <p:cNvSpPr>
            <a:spLocks noChangeArrowheads="1"/>
          </p:cNvSpPr>
          <p:nvPr/>
        </p:nvSpPr>
        <p:spPr bwMode="auto">
          <a:xfrm>
            <a:off x="0" y="5257800"/>
            <a:ext cx="9144000" cy="228600"/>
          </a:xfrm>
          <a:prstGeom prst="rect">
            <a:avLst/>
          </a:prstGeom>
          <a:gradFill rotWithShape="1">
            <a:gsLst>
              <a:gs pos="0">
                <a:srgbClr val="89779E"/>
              </a:gs>
              <a:gs pos="50000">
                <a:srgbClr val="4D4A86"/>
              </a:gs>
              <a:gs pos="100000">
                <a:srgbClr val="14132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pic>
        <p:nvPicPr>
          <p:cNvPr id="6" name="Picture 8"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7175" y="5908675"/>
            <a:ext cx="2333625"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ChangeArrowheads="1"/>
          </p:cNvSpPr>
          <p:nvPr/>
        </p:nvSpPr>
        <p:spPr bwMode="auto">
          <a:xfrm>
            <a:off x="0" y="1524000"/>
            <a:ext cx="91440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3315"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3316" name="Rectangle 10"/>
          <p:cNvSpPr>
            <a:spLocks noChangeArrowheads="1"/>
          </p:cNvSpPr>
          <p:nvPr/>
        </p:nvSpPr>
        <p:spPr bwMode="auto">
          <a:xfrm>
            <a:off x="8153400" y="1524000"/>
            <a:ext cx="990600" cy="5334000"/>
          </a:xfrm>
          <a:prstGeom prst="rect">
            <a:avLst/>
          </a:prstGeom>
          <a:gradFill rotWithShape="1">
            <a:gsLst>
              <a:gs pos="0">
                <a:srgbClr val="F0C040"/>
              </a:gs>
              <a:gs pos="100000">
                <a:srgbClr val="FFE8A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6"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pic>
        <p:nvPicPr>
          <p:cNvPr id="13320" name="Picture 4"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5943600"/>
            <a:ext cx="21812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1" name="Rectangle 8"/>
          <p:cNvSpPr>
            <a:spLocks noGrp="1" noChangeArrowheads="1"/>
          </p:cNvSpPr>
          <p:nvPr>
            <p:ph type="title"/>
          </p:nvPr>
        </p:nvSpPr>
        <p:spPr>
          <a:xfrm>
            <a:off x="381000" y="0"/>
            <a:ext cx="8534400" cy="1243013"/>
          </a:xfrm>
        </p:spPr>
        <p:txBody>
          <a:bodyPr/>
          <a:lstStyle/>
          <a:p>
            <a:pPr eaLnBrk="1" hangingPunct="1"/>
            <a:r>
              <a:rPr lang="en-US" altLang="en-US" sz="4000" dirty="0">
                <a:solidFill>
                  <a:schemeClr val="bg1"/>
                </a:solidFill>
              </a:rPr>
              <a:t>Value to the </a:t>
            </a:r>
            <a:r>
              <a:rPr lang="en-US" altLang="en-US" sz="4000" b="1" dirty="0">
                <a:solidFill>
                  <a:srgbClr val="4D4A86"/>
                </a:solidFill>
              </a:rPr>
              <a:t>plan member</a:t>
            </a:r>
          </a:p>
        </p:txBody>
      </p:sp>
      <p:sp>
        <p:nvSpPr>
          <p:cNvPr id="110601" name="Rectangle 9"/>
          <p:cNvSpPr>
            <a:spLocks noGrp="1" noChangeArrowheads="1"/>
          </p:cNvSpPr>
          <p:nvPr>
            <p:ph type="body" idx="1"/>
          </p:nvPr>
        </p:nvSpPr>
        <p:spPr>
          <a:xfrm>
            <a:off x="228600" y="1828800"/>
            <a:ext cx="5410200" cy="3886200"/>
          </a:xfrm>
          <a:noFill/>
        </p:spPr>
        <p:txBody>
          <a:bodyPr/>
          <a:lstStyle/>
          <a:p>
            <a:pPr eaLnBrk="1" hangingPunct="1">
              <a:spcAft>
                <a:spcPts val="1000"/>
              </a:spcAft>
              <a:buClr>
                <a:srgbClr val="720829"/>
              </a:buClr>
              <a:buFont typeface="Times" pitchFamily="18" charset="0"/>
              <a:buNone/>
            </a:pPr>
            <a:r>
              <a:rPr lang="en-US" altLang="en-US" dirty="0"/>
              <a:t>       24/7 access to member’s account:</a:t>
            </a:r>
          </a:p>
          <a:p>
            <a:pPr lvl="1" eaLnBrk="1" hangingPunct="1">
              <a:spcAft>
                <a:spcPts val="1000"/>
              </a:spcAft>
              <a:buClr>
                <a:schemeClr val="accent2"/>
              </a:buClr>
            </a:pPr>
            <a:r>
              <a:rPr lang="en-US" altLang="en-US" dirty="0"/>
              <a:t>By phone, 1-866-733-8613</a:t>
            </a:r>
          </a:p>
          <a:p>
            <a:pPr lvl="1" eaLnBrk="1" hangingPunct="1">
              <a:spcAft>
                <a:spcPts val="1000"/>
              </a:spcAft>
              <a:buClr>
                <a:schemeClr val="accent2"/>
              </a:buClr>
            </a:pPr>
            <a:r>
              <a:rPr lang="en-US" altLang="en-US" dirty="0"/>
              <a:t>Interactive website, </a:t>
            </a:r>
            <a:r>
              <a:rPr lang="en-US" altLang="en-US" b="1" dirty="0"/>
              <a:t>www.mysunlife.ca</a:t>
            </a:r>
            <a:r>
              <a:rPr lang="en-US" altLang="en-US" dirty="0"/>
              <a:t> </a:t>
            </a:r>
          </a:p>
          <a:p>
            <a:pPr lvl="2" eaLnBrk="1" hangingPunct="1">
              <a:spcAft>
                <a:spcPts val="1000"/>
              </a:spcAft>
              <a:buClr>
                <a:schemeClr val="accent2"/>
              </a:buClr>
              <a:buFont typeface="Wingdings" pitchFamily="2" charset="2"/>
              <a:buChar char="Ø"/>
            </a:pPr>
            <a:r>
              <a:rPr lang="en-US" altLang="en-US" dirty="0"/>
              <a:t>Get fund balances</a:t>
            </a:r>
          </a:p>
          <a:p>
            <a:pPr lvl="2" eaLnBrk="1" hangingPunct="1">
              <a:spcAft>
                <a:spcPts val="1000"/>
              </a:spcAft>
              <a:buClr>
                <a:schemeClr val="accent2"/>
              </a:buClr>
              <a:buFont typeface="Wingdings" pitchFamily="2" charset="2"/>
              <a:buChar char="Ø"/>
            </a:pPr>
            <a:r>
              <a:rPr lang="en-US" altLang="en-US" dirty="0"/>
              <a:t>Move money between funds</a:t>
            </a:r>
          </a:p>
          <a:p>
            <a:pPr lvl="2" eaLnBrk="1" hangingPunct="1">
              <a:spcAft>
                <a:spcPts val="1000"/>
              </a:spcAft>
              <a:buClr>
                <a:schemeClr val="accent2"/>
              </a:buClr>
              <a:buFont typeface="Wingdings" pitchFamily="2" charset="2"/>
              <a:buChar char="Ø"/>
            </a:pPr>
            <a:r>
              <a:rPr lang="en-US" altLang="en-US" dirty="0"/>
              <a:t>View tax slips and receipts</a:t>
            </a:r>
          </a:p>
          <a:p>
            <a:pPr lvl="2" eaLnBrk="1" hangingPunct="1">
              <a:spcAft>
                <a:spcPts val="1000"/>
              </a:spcAft>
              <a:buClr>
                <a:schemeClr val="accent2"/>
              </a:buClr>
              <a:buFont typeface="Wingdings" pitchFamily="2" charset="2"/>
              <a:buChar char="Ø"/>
            </a:pPr>
            <a:r>
              <a:rPr lang="en-US" altLang="en-US" dirty="0"/>
              <a:t>Change investment instructions</a:t>
            </a:r>
          </a:p>
          <a:p>
            <a:pPr lvl="2" eaLnBrk="1" hangingPunct="1">
              <a:spcAft>
                <a:spcPts val="1000"/>
              </a:spcAft>
              <a:buClr>
                <a:schemeClr val="accent2"/>
              </a:buClr>
              <a:buFont typeface="Wingdings" pitchFamily="2" charset="2"/>
              <a:buChar char="Ø"/>
            </a:pPr>
            <a:r>
              <a:rPr lang="en-US" altLang="en-US" dirty="0"/>
              <a:t>Get detailed fund information</a:t>
            </a:r>
          </a:p>
          <a:p>
            <a:pPr lvl="2" eaLnBrk="1" hangingPunct="1">
              <a:spcAft>
                <a:spcPts val="1000"/>
              </a:spcAft>
              <a:buClr>
                <a:schemeClr val="accent2"/>
              </a:buClr>
              <a:buFont typeface="Wingdings" pitchFamily="2" charset="2"/>
              <a:buChar char="Ø"/>
            </a:pPr>
            <a:r>
              <a:rPr lang="en-US" altLang="en-US" dirty="0"/>
              <a:t>Update their beneficiary</a:t>
            </a:r>
          </a:p>
          <a:p>
            <a:pPr lvl="2" eaLnBrk="1" hangingPunct="1">
              <a:spcAft>
                <a:spcPts val="1000"/>
              </a:spcAft>
              <a:buClr>
                <a:schemeClr val="accent2"/>
              </a:buClr>
              <a:buFont typeface="Wingdings" pitchFamily="2" charset="2"/>
              <a:buChar char="Ø"/>
            </a:pPr>
            <a:r>
              <a:rPr lang="en-US" altLang="en-US" dirty="0"/>
              <a:t>Use one of the many online financial planning tools</a:t>
            </a:r>
          </a:p>
          <a:p>
            <a:pPr lvl="2" eaLnBrk="1" hangingPunct="1">
              <a:spcAft>
                <a:spcPts val="1000"/>
              </a:spcAft>
              <a:buClr>
                <a:schemeClr val="accent2"/>
              </a:buClr>
              <a:buFont typeface="Wingdings" pitchFamily="2" charset="2"/>
              <a:buChar char="Ø"/>
            </a:pPr>
            <a:r>
              <a:rPr lang="en-US" altLang="en-US" dirty="0"/>
              <a:t>And much more…</a:t>
            </a:r>
          </a:p>
          <a:p>
            <a:pPr eaLnBrk="1" hangingPunct="1">
              <a:buClr>
                <a:schemeClr val="bg2"/>
              </a:buClr>
            </a:pPr>
            <a:endParaRPr lang="en-US" altLang="en-US" sz="2000" dirty="0"/>
          </a:p>
        </p:txBody>
      </p:sp>
      <p:pic>
        <p:nvPicPr>
          <p:cNvPr id="13323" name="Picture 10" descr="memberbrochu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1905000"/>
            <a:ext cx="339725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4" name="Rectangle 11"/>
          <p:cNvSpPr>
            <a:spLocks noChangeArrowheads="1"/>
          </p:cNvSpPr>
          <p:nvPr/>
        </p:nvSpPr>
        <p:spPr bwMode="auto">
          <a:xfrm>
            <a:off x="5562600" y="1905000"/>
            <a:ext cx="3409950" cy="3867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accel="50000" fill="hold" grpId="0" nodeType="withEffect">
                                  <p:stCondLst>
                                    <p:cond delay="0"/>
                                  </p:stCondLst>
                                  <p:childTnLst>
                                    <p:set>
                                      <p:cBhvr>
                                        <p:cTn id="6" dur="1" fill="hold">
                                          <p:stCondLst>
                                            <p:cond delay="0"/>
                                          </p:stCondLst>
                                        </p:cTn>
                                        <p:tgtEl>
                                          <p:spTgt spid="110601">
                                            <p:txEl>
                                              <p:pRg st="0" end="0"/>
                                            </p:txEl>
                                          </p:spTgt>
                                        </p:tgtEl>
                                        <p:attrNameLst>
                                          <p:attrName>style.visibility</p:attrName>
                                        </p:attrNameLst>
                                      </p:cBhvr>
                                      <p:to>
                                        <p:strVal val="visible"/>
                                      </p:to>
                                    </p:set>
                                    <p:anim calcmode="lin" valueType="num">
                                      <p:cBhvr additive="base">
                                        <p:cTn id="7" dur="500" fill="hold"/>
                                        <p:tgtEl>
                                          <p:spTgt spid="11060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060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accel="50000" fill="hold" grpId="0" nodeType="clickEffect">
                                  <p:stCondLst>
                                    <p:cond delay="0"/>
                                  </p:stCondLst>
                                  <p:childTnLst>
                                    <p:set>
                                      <p:cBhvr>
                                        <p:cTn id="12" dur="1" fill="hold">
                                          <p:stCondLst>
                                            <p:cond delay="0"/>
                                          </p:stCondLst>
                                        </p:cTn>
                                        <p:tgtEl>
                                          <p:spTgt spid="110601">
                                            <p:txEl>
                                              <p:pRg st="1" end="1"/>
                                            </p:txEl>
                                          </p:spTgt>
                                        </p:tgtEl>
                                        <p:attrNameLst>
                                          <p:attrName>style.visibility</p:attrName>
                                        </p:attrNameLst>
                                      </p:cBhvr>
                                      <p:to>
                                        <p:strVal val="visible"/>
                                      </p:to>
                                    </p:set>
                                    <p:anim calcmode="lin" valueType="num">
                                      <p:cBhvr additive="base">
                                        <p:cTn id="13" dur="500" fill="hold"/>
                                        <p:tgtEl>
                                          <p:spTgt spid="11060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060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accel="50000" fill="hold" grpId="0" nodeType="clickEffect">
                                  <p:stCondLst>
                                    <p:cond delay="0"/>
                                  </p:stCondLst>
                                  <p:childTnLst>
                                    <p:set>
                                      <p:cBhvr>
                                        <p:cTn id="18" dur="1" fill="hold">
                                          <p:stCondLst>
                                            <p:cond delay="0"/>
                                          </p:stCondLst>
                                        </p:cTn>
                                        <p:tgtEl>
                                          <p:spTgt spid="110601">
                                            <p:txEl>
                                              <p:pRg st="2" end="2"/>
                                            </p:txEl>
                                          </p:spTgt>
                                        </p:tgtEl>
                                        <p:attrNameLst>
                                          <p:attrName>style.visibility</p:attrName>
                                        </p:attrNameLst>
                                      </p:cBhvr>
                                      <p:to>
                                        <p:strVal val="visible"/>
                                      </p:to>
                                    </p:set>
                                    <p:anim calcmode="lin" valueType="num">
                                      <p:cBhvr additive="base">
                                        <p:cTn id="19" dur="500" fill="hold"/>
                                        <p:tgtEl>
                                          <p:spTgt spid="11060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0601">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0601">
                                            <p:txEl>
                                              <p:pRg st="3" end="3"/>
                                            </p:txEl>
                                          </p:spTgt>
                                        </p:tgtEl>
                                        <p:attrNameLst>
                                          <p:attrName>style.visibility</p:attrName>
                                        </p:attrNameLst>
                                      </p:cBhvr>
                                      <p:to>
                                        <p:strVal val="visible"/>
                                      </p:to>
                                    </p:set>
                                    <p:anim calcmode="lin" valueType="num">
                                      <p:cBhvr additive="base">
                                        <p:cTn id="23" dur="500" fill="hold"/>
                                        <p:tgtEl>
                                          <p:spTgt spid="11060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0601">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0601">
                                            <p:txEl>
                                              <p:pRg st="4" end="4"/>
                                            </p:txEl>
                                          </p:spTgt>
                                        </p:tgtEl>
                                        <p:attrNameLst>
                                          <p:attrName>style.visibility</p:attrName>
                                        </p:attrNameLst>
                                      </p:cBhvr>
                                      <p:to>
                                        <p:strVal val="visible"/>
                                      </p:to>
                                    </p:set>
                                    <p:anim calcmode="lin" valueType="num">
                                      <p:cBhvr additive="base">
                                        <p:cTn id="27" dur="500" fill="hold"/>
                                        <p:tgtEl>
                                          <p:spTgt spid="11060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0601">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0601">
                                            <p:txEl>
                                              <p:pRg st="5" end="5"/>
                                            </p:txEl>
                                          </p:spTgt>
                                        </p:tgtEl>
                                        <p:attrNameLst>
                                          <p:attrName>style.visibility</p:attrName>
                                        </p:attrNameLst>
                                      </p:cBhvr>
                                      <p:to>
                                        <p:strVal val="visible"/>
                                      </p:to>
                                    </p:set>
                                    <p:anim calcmode="lin" valueType="num">
                                      <p:cBhvr additive="base">
                                        <p:cTn id="31" dur="500" fill="hold"/>
                                        <p:tgtEl>
                                          <p:spTgt spid="11060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0601">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0601">
                                            <p:txEl>
                                              <p:pRg st="6" end="6"/>
                                            </p:txEl>
                                          </p:spTgt>
                                        </p:tgtEl>
                                        <p:attrNameLst>
                                          <p:attrName>style.visibility</p:attrName>
                                        </p:attrNameLst>
                                      </p:cBhvr>
                                      <p:to>
                                        <p:strVal val="visible"/>
                                      </p:to>
                                    </p:set>
                                    <p:anim calcmode="lin" valueType="num">
                                      <p:cBhvr additive="base">
                                        <p:cTn id="35" dur="500" fill="hold"/>
                                        <p:tgtEl>
                                          <p:spTgt spid="110601">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10601">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10601">
                                            <p:txEl>
                                              <p:pRg st="7" end="7"/>
                                            </p:txEl>
                                          </p:spTgt>
                                        </p:tgtEl>
                                        <p:attrNameLst>
                                          <p:attrName>style.visibility</p:attrName>
                                        </p:attrNameLst>
                                      </p:cBhvr>
                                      <p:to>
                                        <p:strVal val="visible"/>
                                      </p:to>
                                    </p:set>
                                    <p:anim calcmode="lin" valueType="num">
                                      <p:cBhvr additive="base">
                                        <p:cTn id="39" dur="500" fill="hold"/>
                                        <p:tgtEl>
                                          <p:spTgt spid="110601">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10601">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0601">
                                            <p:txEl>
                                              <p:pRg st="8" end="8"/>
                                            </p:txEl>
                                          </p:spTgt>
                                        </p:tgtEl>
                                        <p:attrNameLst>
                                          <p:attrName>style.visibility</p:attrName>
                                        </p:attrNameLst>
                                      </p:cBhvr>
                                      <p:to>
                                        <p:strVal val="visible"/>
                                      </p:to>
                                    </p:set>
                                    <p:anim calcmode="lin" valueType="num">
                                      <p:cBhvr additive="base">
                                        <p:cTn id="43" dur="500" fill="hold"/>
                                        <p:tgtEl>
                                          <p:spTgt spid="110601">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0601">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10601">
                                            <p:txEl>
                                              <p:pRg st="9" end="9"/>
                                            </p:txEl>
                                          </p:spTgt>
                                        </p:tgtEl>
                                        <p:attrNameLst>
                                          <p:attrName>style.visibility</p:attrName>
                                        </p:attrNameLst>
                                      </p:cBhvr>
                                      <p:to>
                                        <p:strVal val="visible"/>
                                      </p:to>
                                    </p:set>
                                    <p:anim calcmode="lin" valueType="num">
                                      <p:cBhvr additive="base">
                                        <p:cTn id="47" dur="500" fill="hold"/>
                                        <p:tgtEl>
                                          <p:spTgt spid="110601">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10601">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10601">
                                            <p:txEl>
                                              <p:pRg st="10" end="10"/>
                                            </p:txEl>
                                          </p:spTgt>
                                        </p:tgtEl>
                                        <p:attrNameLst>
                                          <p:attrName>style.visibility</p:attrName>
                                        </p:attrNameLst>
                                      </p:cBhvr>
                                      <p:to>
                                        <p:strVal val="visible"/>
                                      </p:to>
                                    </p:set>
                                    <p:anim calcmode="lin" valueType="num">
                                      <p:cBhvr additive="base">
                                        <p:cTn id="51" dur="500" fill="hold"/>
                                        <p:tgtEl>
                                          <p:spTgt spid="110601">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060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0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ChangeArrowheads="1"/>
          </p:cNvSpPr>
          <p:nvPr/>
        </p:nvSpPr>
        <p:spPr bwMode="auto">
          <a:xfrm>
            <a:off x="0" y="1524000"/>
            <a:ext cx="91440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4339"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31"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sp>
        <p:nvSpPr>
          <p:cNvPr id="14343" name="Rectangle 6"/>
          <p:cNvSpPr>
            <a:spLocks noGrp="1" noChangeArrowheads="1"/>
          </p:cNvSpPr>
          <p:nvPr>
            <p:ph type="title"/>
          </p:nvPr>
        </p:nvSpPr>
        <p:spPr/>
        <p:txBody>
          <a:bodyPr/>
          <a:lstStyle/>
          <a:p>
            <a:pPr eaLnBrk="1" hangingPunct="1"/>
            <a:r>
              <a:rPr lang="en-US" altLang="en-US" sz="4000" b="1" dirty="0">
                <a:solidFill>
                  <a:srgbClr val="4D4A86"/>
                </a:solidFill>
              </a:rPr>
              <a:t>Member</a:t>
            </a:r>
            <a:r>
              <a:rPr lang="en-US" altLang="en-US" sz="4000" dirty="0">
                <a:solidFill>
                  <a:schemeClr val="bg1"/>
                </a:solidFill>
              </a:rPr>
              <a:t> services</a:t>
            </a:r>
          </a:p>
        </p:txBody>
      </p:sp>
      <p:grpSp>
        <p:nvGrpSpPr>
          <p:cNvPr id="2" name="Group 8"/>
          <p:cNvGrpSpPr>
            <a:grpSpLocks/>
          </p:cNvGrpSpPr>
          <p:nvPr/>
        </p:nvGrpSpPr>
        <p:grpSpPr bwMode="auto">
          <a:xfrm>
            <a:off x="990600" y="1981200"/>
            <a:ext cx="3048000" cy="996950"/>
            <a:chOff x="624" y="1248"/>
            <a:chExt cx="1920" cy="628"/>
          </a:xfrm>
        </p:grpSpPr>
        <p:sp>
          <p:nvSpPr>
            <p:cNvPr id="14361" name="AutoShape 9"/>
            <p:cNvSpPr>
              <a:spLocks noChangeArrowheads="1"/>
            </p:cNvSpPr>
            <p:nvPr/>
          </p:nvSpPr>
          <p:spPr bwMode="auto">
            <a:xfrm>
              <a:off x="624" y="1248"/>
              <a:ext cx="1858" cy="628"/>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4362" name="Text Box 10"/>
            <p:cNvSpPr txBox="1">
              <a:spLocks noChangeArrowheads="1"/>
            </p:cNvSpPr>
            <p:nvPr/>
          </p:nvSpPr>
          <p:spPr bwMode="auto">
            <a:xfrm>
              <a:off x="624" y="1344"/>
              <a:ext cx="1920"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a:spcBef>
                  <a:spcPct val="50000"/>
                </a:spcBef>
                <a:spcAft>
                  <a:spcPct val="0"/>
                </a:spcAft>
                <a:buClrTx/>
                <a:buSzTx/>
                <a:buFontTx/>
                <a:buNone/>
              </a:pPr>
              <a:r>
                <a:rPr lang="en-US" altLang="en-US" sz="1800" dirty="0"/>
                <a:t>Express                           member enrolment</a:t>
              </a:r>
            </a:p>
          </p:txBody>
        </p:sp>
      </p:grpSp>
      <p:grpSp>
        <p:nvGrpSpPr>
          <p:cNvPr id="3" name="Group 29"/>
          <p:cNvGrpSpPr>
            <a:grpSpLocks/>
          </p:cNvGrpSpPr>
          <p:nvPr/>
        </p:nvGrpSpPr>
        <p:grpSpPr bwMode="auto">
          <a:xfrm>
            <a:off x="1828800" y="2971800"/>
            <a:ext cx="6083300" cy="2743200"/>
            <a:chOff x="1152" y="1872"/>
            <a:chExt cx="3832" cy="1728"/>
          </a:xfrm>
        </p:grpSpPr>
        <p:sp>
          <p:nvSpPr>
            <p:cNvPr id="14357" name="AutoShape 12"/>
            <p:cNvSpPr>
              <a:spLocks noChangeArrowheads="1"/>
            </p:cNvSpPr>
            <p:nvPr/>
          </p:nvSpPr>
          <p:spPr bwMode="auto">
            <a:xfrm>
              <a:off x="3408" y="3264"/>
              <a:ext cx="1536" cy="336"/>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4358" name="Text Box 13"/>
            <p:cNvSpPr txBox="1">
              <a:spLocks noChangeArrowheads="1"/>
            </p:cNvSpPr>
            <p:nvPr/>
          </p:nvSpPr>
          <p:spPr bwMode="auto">
            <a:xfrm>
              <a:off x="3408" y="3312"/>
              <a:ext cx="1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a:spcBef>
                  <a:spcPct val="50000"/>
                </a:spcBef>
                <a:spcAft>
                  <a:spcPct val="0"/>
                </a:spcAft>
                <a:buClrTx/>
                <a:buSzTx/>
                <a:buFontTx/>
                <a:buNone/>
              </a:pPr>
              <a:r>
                <a:rPr lang="en-US" altLang="en-US" sz="1800" b="1" dirty="0"/>
                <a:t> </a:t>
              </a:r>
              <a:r>
                <a:rPr lang="en-US" altLang="en-US" sz="1800" dirty="0"/>
                <a:t>24/7 Access</a:t>
              </a:r>
            </a:p>
          </p:txBody>
        </p:sp>
        <p:sp>
          <p:nvSpPr>
            <p:cNvPr id="14359" name="Freeform 14"/>
            <p:cNvSpPr>
              <a:spLocks/>
            </p:cNvSpPr>
            <p:nvPr/>
          </p:nvSpPr>
          <p:spPr bwMode="auto">
            <a:xfrm>
              <a:off x="1152" y="3392"/>
              <a:ext cx="2272" cy="17"/>
            </a:xfrm>
            <a:custGeom>
              <a:avLst/>
              <a:gdLst>
                <a:gd name="T0" fmla="*/ 0 w 2272"/>
                <a:gd name="T1" fmla="*/ 0 h 17"/>
                <a:gd name="T2" fmla="*/ 2272 w 2272"/>
                <a:gd name="T3" fmla="*/ 17 h 17"/>
                <a:gd name="T4" fmla="*/ 0 60000 65536"/>
                <a:gd name="T5" fmla="*/ 0 60000 65536"/>
                <a:gd name="T6" fmla="*/ 0 w 2272"/>
                <a:gd name="T7" fmla="*/ 0 h 17"/>
                <a:gd name="T8" fmla="*/ 2272 w 2272"/>
                <a:gd name="T9" fmla="*/ 17 h 17"/>
              </a:gdLst>
              <a:ahLst/>
              <a:cxnLst>
                <a:cxn ang="T4">
                  <a:pos x="T0" y="T1"/>
                </a:cxn>
                <a:cxn ang="T5">
                  <a:pos x="T2" y="T3"/>
                </a:cxn>
              </a:cxnLst>
              <a:rect l="T6" t="T7" r="T8" b="T9"/>
              <a:pathLst>
                <a:path w="2272" h="17">
                  <a:moveTo>
                    <a:pt x="0" y="0"/>
                  </a:moveTo>
                  <a:lnTo>
                    <a:pt x="2272" y="17"/>
                  </a:lnTo>
                </a:path>
              </a:pathLst>
            </a:custGeom>
            <a:noFill/>
            <a:ln w="57150">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4360" name="Line 15"/>
            <p:cNvSpPr>
              <a:spLocks noChangeShapeType="1"/>
            </p:cNvSpPr>
            <p:nvPr/>
          </p:nvSpPr>
          <p:spPr bwMode="auto">
            <a:xfrm flipV="1">
              <a:off x="1160" y="1872"/>
              <a:ext cx="0" cy="1536"/>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CA" dirty="0"/>
            </a:p>
          </p:txBody>
        </p:sp>
      </p:grpSp>
      <p:pic>
        <p:nvPicPr>
          <p:cNvPr id="14346" name="Picture 16"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5943600"/>
            <a:ext cx="21812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28"/>
          <p:cNvGrpSpPr>
            <a:grpSpLocks/>
          </p:cNvGrpSpPr>
          <p:nvPr/>
        </p:nvGrpSpPr>
        <p:grpSpPr bwMode="auto">
          <a:xfrm>
            <a:off x="1828800" y="2971800"/>
            <a:ext cx="4572000" cy="1676400"/>
            <a:chOff x="1152" y="1872"/>
            <a:chExt cx="2880" cy="1056"/>
          </a:xfrm>
        </p:grpSpPr>
        <p:sp>
          <p:nvSpPr>
            <p:cNvPr id="14353" name="AutoShape 18"/>
            <p:cNvSpPr>
              <a:spLocks noChangeArrowheads="1"/>
            </p:cNvSpPr>
            <p:nvPr/>
          </p:nvSpPr>
          <p:spPr bwMode="auto">
            <a:xfrm>
              <a:off x="2160" y="2592"/>
              <a:ext cx="1858" cy="336"/>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4354" name="Text Box 19"/>
            <p:cNvSpPr txBox="1">
              <a:spLocks noChangeArrowheads="1"/>
            </p:cNvSpPr>
            <p:nvPr/>
          </p:nvSpPr>
          <p:spPr bwMode="auto">
            <a:xfrm>
              <a:off x="2112" y="2640"/>
              <a:ext cx="19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a:spcBef>
                  <a:spcPct val="50000"/>
                </a:spcBef>
                <a:spcAft>
                  <a:spcPct val="0"/>
                </a:spcAft>
                <a:buClrTx/>
                <a:buSzTx/>
                <a:buFontTx/>
                <a:buNone/>
              </a:pPr>
              <a:r>
                <a:rPr lang="en-US" altLang="en-US" sz="1800" dirty="0"/>
                <a:t>Member statements</a:t>
              </a:r>
            </a:p>
          </p:txBody>
        </p:sp>
        <p:sp>
          <p:nvSpPr>
            <p:cNvPr id="14355" name="Freeform 20"/>
            <p:cNvSpPr>
              <a:spLocks/>
            </p:cNvSpPr>
            <p:nvPr/>
          </p:nvSpPr>
          <p:spPr bwMode="auto">
            <a:xfrm>
              <a:off x="1152" y="2736"/>
              <a:ext cx="1000" cy="1"/>
            </a:xfrm>
            <a:custGeom>
              <a:avLst/>
              <a:gdLst>
                <a:gd name="T0" fmla="*/ 0 w 1000"/>
                <a:gd name="T1" fmla="*/ 0 h 1"/>
                <a:gd name="T2" fmla="*/ 1000 w 1000"/>
                <a:gd name="T3" fmla="*/ 1 h 1"/>
                <a:gd name="T4" fmla="*/ 0 60000 65536"/>
                <a:gd name="T5" fmla="*/ 0 60000 65536"/>
                <a:gd name="T6" fmla="*/ 0 w 1000"/>
                <a:gd name="T7" fmla="*/ 0 h 1"/>
                <a:gd name="T8" fmla="*/ 1000 w 1000"/>
                <a:gd name="T9" fmla="*/ 1 h 1"/>
              </a:gdLst>
              <a:ahLst/>
              <a:cxnLst>
                <a:cxn ang="T4">
                  <a:pos x="T0" y="T1"/>
                </a:cxn>
                <a:cxn ang="T5">
                  <a:pos x="T2" y="T3"/>
                </a:cxn>
              </a:cxnLst>
              <a:rect l="T6" t="T7" r="T8" b="T9"/>
              <a:pathLst>
                <a:path w="1000" h="1">
                  <a:moveTo>
                    <a:pt x="0" y="0"/>
                  </a:moveTo>
                  <a:lnTo>
                    <a:pt x="1000" y="1"/>
                  </a:lnTo>
                </a:path>
              </a:pathLst>
            </a:custGeom>
            <a:noFill/>
            <a:ln w="57150">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4356" name="Freeform 21"/>
            <p:cNvSpPr>
              <a:spLocks/>
            </p:cNvSpPr>
            <p:nvPr/>
          </p:nvSpPr>
          <p:spPr bwMode="auto">
            <a:xfrm>
              <a:off x="1160" y="1872"/>
              <a:ext cx="8" cy="856"/>
            </a:xfrm>
            <a:custGeom>
              <a:avLst/>
              <a:gdLst>
                <a:gd name="T0" fmla="*/ 0 w 8"/>
                <a:gd name="T1" fmla="*/ 0 h 856"/>
                <a:gd name="T2" fmla="*/ 8 w 8"/>
                <a:gd name="T3" fmla="*/ 856 h 856"/>
                <a:gd name="T4" fmla="*/ 0 60000 65536"/>
                <a:gd name="T5" fmla="*/ 0 60000 65536"/>
                <a:gd name="T6" fmla="*/ 0 w 8"/>
                <a:gd name="T7" fmla="*/ 0 h 856"/>
                <a:gd name="T8" fmla="*/ 8 w 8"/>
                <a:gd name="T9" fmla="*/ 856 h 856"/>
              </a:gdLst>
              <a:ahLst/>
              <a:cxnLst>
                <a:cxn ang="T4">
                  <a:pos x="T0" y="T1"/>
                </a:cxn>
                <a:cxn ang="T5">
                  <a:pos x="T2" y="T3"/>
                </a:cxn>
              </a:cxnLst>
              <a:rect l="T6" t="T7" r="T8" b="T9"/>
              <a:pathLst>
                <a:path w="8" h="856">
                  <a:moveTo>
                    <a:pt x="0" y="0"/>
                  </a:moveTo>
                  <a:lnTo>
                    <a:pt x="8" y="856"/>
                  </a:lnTo>
                </a:path>
              </a:pathLst>
            </a:custGeom>
            <a:noFill/>
            <a:ln w="57150">
              <a:solidFill>
                <a:schemeClr val="tx1"/>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CA" dirty="0"/>
            </a:p>
          </p:txBody>
        </p:sp>
      </p:grpSp>
      <p:grpSp>
        <p:nvGrpSpPr>
          <p:cNvPr id="5" name="Group 22"/>
          <p:cNvGrpSpPr>
            <a:grpSpLocks/>
          </p:cNvGrpSpPr>
          <p:nvPr/>
        </p:nvGrpSpPr>
        <p:grpSpPr bwMode="auto">
          <a:xfrm>
            <a:off x="1828800" y="2971800"/>
            <a:ext cx="3810000" cy="838200"/>
            <a:chOff x="1152" y="1872"/>
            <a:chExt cx="2400" cy="528"/>
          </a:xfrm>
        </p:grpSpPr>
        <p:sp>
          <p:nvSpPr>
            <p:cNvPr id="14349" name="AutoShape 23"/>
            <p:cNvSpPr>
              <a:spLocks noChangeArrowheads="1"/>
            </p:cNvSpPr>
            <p:nvPr/>
          </p:nvSpPr>
          <p:spPr bwMode="auto">
            <a:xfrm>
              <a:off x="1440" y="2064"/>
              <a:ext cx="2044" cy="336"/>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4350" name="Text Box 24"/>
            <p:cNvSpPr txBox="1">
              <a:spLocks noChangeArrowheads="1"/>
            </p:cNvSpPr>
            <p:nvPr/>
          </p:nvSpPr>
          <p:spPr bwMode="auto">
            <a:xfrm>
              <a:off x="1440" y="2112"/>
              <a:ext cx="21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Bef>
                  <a:spcPct val="50000"/>
                </a:spcBef>
                <a:spcAft>
                  <a:spcPct val="0"/>
                </a:spcAft>
                <a:buClrTx/>
                <a:buSzTx/>
                <a:buFontTx/>
                <a:buNone/>
              </a:pPr>
              <a:r>
                <a:rPr lang="en-US" altLang="en-US" sz="1800" b="1" dirty="0"/>
                <a:t>   </a:t>
              </a:r>
              <a:r>
                <a:rPr lang="en-US" altLang="en-US" sz="1800" dirty="0"/>
                <a:t>Welcome to</a:t>
              </a:r>
              <a:r>
                <a:rPr lang="en-US" altLang="en-US" sz="1800" b="1" dirty="0"/>
                <a:t> my savings!</a:t>
              </a:r>
            </a:p>
          </p:txBody>
        </p:sp>
        <p:sp>
          <p:nvSpPr>
            <p:cNvPr id="14351" name="Freeform 25"/>
            <p:cNvSpPr>
              <a:spLocks/>
            </p:cNvSpPr>
            <p:nvPr/>
          </p:nvSpPr>
          <p:spPr bwMode="auto">
            <a:xfrm>
              <a:off x="1152" y="2160"/>
              <a:ext cx="296" cy="1"/>
            </a:xfrm>
            <a:custGeom>
              <a:avLst/>
              <a:gdLst>
                <a:gd name="T0" fmla="*/ 0 w 296"/>
                <a:gd name="T1" fmla="*/ 0 h 1"/>
                <a:gd name="T2" fmla="*/ 296 w 296"/>
                <a:gd name="T3" fmla="*/ 1 h 1"/>
                <a:gd name="T4" fmla="*/ 0 60000 65536"/>
                <a:gd name="T5" fmla="*/ 0 60000 65536"/>
                <a:gd name="T6" fmla="*/ 0 w 296"/>
                <a:gd name="T7" fmla="*/ 0 h 1"/>
                <a:gd name="T8" fmla="*/ 296 w 296"/>
                <a:gd name="T9" fmla="*/ 1 h 1"/>
              </a:gdLst>
              <a:ahLst/>
              <a:cxnLst>
                <a:cxn ang="T4">
                  <a:pos x="T0" y="T1"/>
                </a:cxn>
                <a:cxn ang="T5">
                  <a:pos x="T2" y="T3"/>
                </a:cxn>
              </a:cxnLst>
              <a:rect l="T6" t="T7" r="T8" b="T9"/>
              <a:pathLst>
                <a:path w="296" h="1">
                  <a:moveTo>
                    <a:pt x="0" y="0"/>
                  </a:moveTo>
                  <a:lnTo>
                    <a:pt x="296" y="1"/>
                  </a:lnTo>
                </a:path>
              </a:pathLst>
            </a:custGeom>
            <a:noFill/>
            <a:ln w="57150">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4352" name="Freeform 26"/>
            <p:cNvSpPr>
              <a:spLocks/>
            </p:cNvSpPr>
            <p:nvPr/>
          </p:nvSpPr>
          <p:spPr bwMode="auto">
            <a:xfrm>
              <a:off x="1152" y="1872"/>
              <a:ext cx="8" cy="299"/>
            </a:xfrm>
            <a:custGeom>
              <a:avLst/>
              <a:gdLst>
                <a:gd name="T0" fmla="*/ 0 w 8"/>
                <a:gd name="T1" fmla="*/ 0 h 296"/>
                <a:gd name="T2" fmla="*/ 8 w 8"/>
                <a:gd name="T3" fmla="*/ 317 h 296"/>
                <a:gd name="T4" fmla="*/ 0 60000 65536"/>
                <a:gd name="T5" fmla="*/ 0 60000 65536"/>
                <a:gd name="T6" fmla="*/ 0 w 8"/>
                <a:gd name="T7" fmla="*/ 0 h 296"/>
                <a:gd name="T8" fmla="*/ 8 w 8"/>
                <a:gd name="T9" fmla="*/ 296 h 296"/>
              </a:gdLst>
              <a:ahLst/>
              <a:cxnLst>
                <a:cxn ang="T4">
                  <a:pos x="T0" y="T1"/>
                </a:cxn>
                <a:cxn ang="T5">
                  <a:pos x="T2" y="T3"/>
                </a:cxn>
              </a:cxnLst>
              <a:rect l="T6" t="T7" r="T8" b="T9"/>
              <a:pathLst>
                <a:path w="8" h="296">
                  <a:moveTo>
                    <a:pt x="0" y="0"/>
                  </a:moveTo>
                  <a:lnTo>
                    <a:pt x="8" y="296"/>
                  </a:lnTo>
                </a:path>
              </a:pathLst>
            </a:custGeom>
            <a:noFill/>
            <a:ln w="57150">
              <a:solidFill>
                <a:schemeClr val="tx1"/>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CA"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accel="5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ppt_x"/>
                                          </p:val>
                                        </p:tav>
                                        <p:tav tm="100000">
                                          <p:val>
                                            <p:strVal val="#ppt_x"/>
                                          </p:val>
                                        </p:tav>
                                      </p:tavLst>
                                    </p:anim>
                                    <p:anim calcmode="lin" valueType="num">
                                      <p:cBhvr additive="base">
                                        <p:cTn id="14"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1000" fill="hold"/>
                                        <p:tgtEl>
                                          <p:spTgt spid="4"/>
                                        </p:tgtEl>
                                        <p:attrNameLst>
                                          <p:attrName>ppt_x</p:attrName>
                                        </p:attrNameLst>
                                      </p:cBhvr>
                                      <p:tavLst>
                                        <p:tav tm="0">
                                          <p:val>
                                            <p:strVal val="#ppt_x"/>
                                          </p:val>
                                        </p:tav>
                                        <p:tav tm="100000">
                                          <p:val>
                                            <p:strVal val="#ppt_x"/>
                                          </p:val>
                                        </p:tav>
                                      </p:tavLst>
                                    </p:anim>
                                    <p:anim calcmode="lin" valueType="num">
                                      <p:cBhvr additive="base">
                                        <p:cTn id="20"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1000" fill="hold"/>
                                        <p:tgtEl>
                                          <p:spTgt spid="3"/>
                                        </p:tgtEl>
                                        <p:attrNameLst>
                                          <p:attrName>ppt_x</p:attrName>
                                        </p:attrNameLst>
                                      </p:cBhvr>
                                      <p:tavLst>
                                        <p:tav tm="0">
                                          <p:val>
                                            <p:strVal val="#ppt_x"/>
                                          </p:val>
                                        </p:tav>
                                        <p:tav tm="100000">
                                          <p:val>
                                            <p:strVal val="#ppt_x"/>
                                          </p:val>
                                        </p:tav>
                                      </p:tavLst>
                                    </p:anim>
                                    <p:anim calcmode="lin" valueType="num">
                                      <p:cBhvr additive="base">
                                        <p:cTn id="26"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ChangeArrowheads="1"/>
          </p:cNvSpPr>
          <p:nvPr/>
        </p:nvSpPr>
        <p:spPr bwMode="auto">
          <a:xfrm>
            <a:off x="0" y="1524000"/>
            <a:ext cx="91440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4339"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31"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sp>
        <p:nvSpPr>
          <p:cNvPr id="14343" name="Rectangle 6"/>
          <p:cNvSpPr>
            <a:spLocks noGrp="1" noChangeArrowheads="1"/>
          </p:cNvSpPr>
          <p:nvPr>
            <p:ph type="title"/>
          </p:nvPr>
        </p:nvSpPr>
        <p:spPr/>
        <p:txBody>
          <a:bodyPr/>
          <a:lstStyle/>
          <a:p>
            <a:pPr eaLnBrk="1" hangingPunct="1"/>
            <a:r>
              <a:rPr lang="en-US" altLang="en-US" sz="4000" b="1" dirty="0">
                <a:solidFill>
                  <a:srgbClr val="4D4A86"/>
                </a:solidFill>
              </a:rPr>
              <a:t>Features of three accounts</a:t>
            </a:r>
            <a:endParaRPr lang="en-US" altLang="en-US" sz="4000" dirty="0">
              <a:solidFill>
                <a:schemeClr val="bg1"/>
              </a:solidFill>
            </a:endParaRPr>
          </a:p>
        </p:txBody>
      </p:sp>
      <p:graphicFrame>
        <p:nvGraphicFramePr>
          <p:cNvPr id="25" name="Table 24"/>
          <p:cNvGraphicFramePr>
            <a:graphicFrameLocks noGrp="1"/>
          </p:cNvGraphicFramePr>
          <p:nvPr>
            <p:extLst>
              <p:ext uri="{D42A27DB-BD31-4B8C-83A1-F6EECF244321}">
                <p14:modId xmlns:p14="http://schemas.microsoft.com/office/powerpoint/2010/main" val="2444039132"/>
              </p:ext>
            </p:extLst>
          </p:nvPr>
        </p:nvGraphicFramePr>
        <p:xfrm>
          <a:off x="311086" y="1808130"/>
          <a:ext cx="8532000" cy="4495832"/>
        </p:xfrm>
        <a:graphic>
          <a:graphicData uri="http://schemas.openxmlformats.org/drawingml/2006/table">
            <a:tbl>
              <a:tblPr firstRow="1" bandRow="1">
                <a:tableStyleId>{00A15C55-8517-42AA-B614-E9B94910E393}</a:tableStyleId>
              </a:tblPr>
              <a:tblGrid>
                <a:gridCol w="2808000">
                  <a:extLst>
                    <a:ext uri="{9D8B030D-6E8A-4147-A177-3AD203B41FA5}">
                      <a16:colId xmlns:a16="http://schemas.microsoft.com/office/drawing/2014/main" val="20000"/>
                    </a:ext>
                  </a:extLst>
                </a:gridCol>
                <a:gridCol w="2916000">
                  <a:extLst>
                    <a:ext uri="{9D8B030D-6E8A-4147-A177-3AD203B41FA5}">
                      <a16:colId xmlns:a16="http://schemas.microsoft.com/office/drawing/2014/main" val="20001"/>
                    </a:ext>
                  </a:extLst>
                </a:gridCol>
                <a:gridCol w="2808000">
                  <a:extLst>
                    <a:ext uri="{9D8B030D-6E8A-4147-A177-3AD203B41FA5}">
                      <a16:colId xmlns:a16="http://schemas.microsoft.com/office/drawing/2014/main" val="20002"/>
                    </a:ext>
                  </a:extLst>
                </a:gridCol>
              </a:tblGrid>
              <a:tr h="311659">
                <a:tc>
                  <a:txBody>
                    <a:bodyPr/>
                    <a:lstStyle/>
                    <a:p>
                      <a:pPr algn="ctr"/>
                      <a:r>
                        <a:rPr lang="en-US" sz="1800" dirty="0"/>
                        <a:t>Group RRSP</a:t>
                      </a:r>
                      <a:endParaRPr lang="en-CA" sz="1800" dirty="0"/>
                    </a:p>
                  </a:txBody>
                  <a:tcPr marT="45728" marB="45728">
                    <a:solidFill>
                      <a:srgbClr val="4D4A86"/>
                    </a:solidFill>
                  </a:tcPr>
                </a:tc>
                <a:tc>
                  <a:txBody>
                    <a:bodyPr/>
                    <a:lstStyle/>
                    <a:p>
                      <a:pPr algn="ctr"/>
                      <a:r>
                        <a:rPr lang="en-US" sz="1800" dirty="0"/>
                        <a:t>DPSP</a:t>
                      </a:r>
                      <a:endParaRPr lang="en-CA" sz="1800" dirty="0"/>
                    </a:p>
                  </a:txBody>
                  <a:tcPr marT="45728" marB="45728">
                    <a:solidFill>
                      <a:srgbClr val="4D4A86"/>
                    </a:solidFill>
                  </a:tcPr>
                </a:tc>
                <a:tc>
                  <a:txBody>
                    <a:bodyPr/>
                    <a:lstStyle/>
                    <a:p>
                      <a:pPr algn="ctr"/>
                      <a:r>
                        <a:rPr lang="en-US" sz="1800" dirty="0"/>
                        <a:t>TFSA</a:t>
                      </a:r>
                      <a:endParaRPr lang="en-CA" sz="1800" dirty="0"/>
                    </a:p>
                  </a:txBody>
                  <a:tcPr marT="45728" marB="45728">
                    <a:solidFill>
                      <a:srgbClr val="4D4A86"/>
                    </a:solidFill>
                  </a:tcPr>
                </a:tc>
                <a:extLst>
                  <a:ext uri="{0D108BD9-81ED-4DB2-BD59-A6C34878D82A}">
                    <a16:rowId xmlns:a16="http://schemas.microsoft.com/office/drawing/2014/main" val="10000"/>
                  </a:ext>
                </a:extLst>
              </a:tr>
              <a:tr h="3519011">
                <a:tc>
                  <a:txBody>
                    <a:bodyPr/>
                    <a:lstStyle/>
                    <a:p>
                      <a:pPr marL="177800" indent="-177800" algn="l">
                        <a:lnSpc>
                          <a:spcPct val="100000"/>
                        </a:lnSpc>
                        <a:spcBef>
                          <a:spcPts val="0"/>
                        </a:spcBef>
                        <a:spcAft>
                          <a:spcPts val="1200"/>
                        </a:spcAft>
                        <a:buClrTx/>
                        <a:buSzTx/>
                        <a:buFontTx/>
                        <a:buChar char="•"/>
                      </a:pPr>
                      <a:r>
                        <a:rPr lang="en-US" altLang="en-US" sz="1500" dirty="0"/>
                        <a:t>Tax-deductible</a:t>
                      </a:r>
                      <a:r>
                        <a:rPr lang="en-US" altLang="en-US" sz="1500" baseline="0" dirty="0"/>
                        <a:t> </a:t>
                      </a:r>
                      <a:r>
                        <a:rPr lang="en-US" altLang="en-US" sz="1500" dirty="0"/>
                        <a:t>savings</a:t>
                      </a:r>
                    </a:p>
                    <a:p>
                      <a:pPr marL="177800" indent="-177800" algn="l">
                        <a:lnSpc>
                          <a:spcPct val="100000"/>
                        </a:lnSpc>
                        <a:spcBef>
                          <a:spcPts val="0"/>
                        </a:spcBef>
                        <a:spcAft>
                          <a:spcPts val="1200"/>
                        </a:spcAft>
                        <a:buClrTx/>
                        <a:buSzTx/>
                        <a:buFontTx/>
                        <a:buChar char="•"/>
                      </a:pPr>
                      <a:r>
                        <a:rPr lang="en-US" altLang="en-US" sz="1500" dirty="0"/>
                        <a:t>Tax-sheltered earnings</a:t>
                      </a:r>
                    </a:p>
                    <a:p>
                      <a:pPr marL="177800" indent="-177800" algn="l">
                        <a:lnSpc>
                          <a:spcPct val="100000"/>
                        </a:lnSpc>
                        <a:spcBef>
                          <a:spcPts val="0"/>
                        </a:spcBef>
                        <a:spcAft>
                          <a:spcPts val="1200"/>
                        </a:spcAft>
                        <a:buClrTx/>
                        <a:buSzTx/>
                        <a:buFontTx/>
                        <a:buChar char="•"/>
                      </a:pPr>
                      <a:r>
                        <a:rPr lang="en-US" altLang="en-US" sz="1500" dirty="0"/>
                        <a:t>Contribute up to RRSP </a:t>
                      </a:r>
                      <a:r>
                        <a:rPr lang="en-US" altLang="en-US" sz="1500" dirty="0">
                          <a:solidFill>
                            <a:schemeClr val="tx1"/>
                          </a:solidFill>
                        </a:rPr>
                        <a:t>limit</a:t>
                      </a:r>
                    </a:p>
                    <a:p>
                      <a:pPr marL="177800" indent="-177800" algn="l">
                        <a:lnSpc>
                          <a:spcPct val="100000"/>
                        </a:lnSpc>
                        <a:spcBef>
                          <a:spcPts val="0"/>
                        </a:spcBef>
                        <a:spcAft>
                          <a:spcPts val="1200"/>
                        </a:spcAft>
                        <a:buClrTx/>
                        <a:buSzTx/>
                        <a:buFontTx/>
                        <a:buChar char="•"/>
                      </a:pPr>
                      <a:r>
                        <a:rPr lang="en-US" altLang="en-US" sz="1500" dirty="0">
                          <a:solidFill>
                            <a:schemeClr val="tx1"/>
                          </a:solidFill>
                        </a:rPr>
                        <a:t>Withdrawals</a:t>
                      </a:r>
                      <a:r>
                        <a:rPr lang="en-US" altLang="en-US" sz="1500" baseline="0" dirty="0">
                          <a:solidFill>
                            <a:schemeClr val="tx1"/>
                          </a:solidFill>
                        </a:rPr>
                        <a:t> are subject to withholding tax</a:t>
                      </a:r>
                      <a:endParaRPr lang="en-US" altLang="en-US" sz="1500" dirty="0">
                        <a:solidFill>
                          <a:schemeClr val="tx1"/>
                        </a:solidFill>
                      </a:endParaRPr>
                    </a:p>
                    <a:p>
                      <a:pPr marL="177800" indent="-177800" algn="l">
                        <a:lnSpc>
                          <a:spcPct val="100000"/>
                        </a:lnSpc>
                        <a:spcBef>
                          <a:spcPts val="0"/>
                        </a:spcBef>
                        <a:spcAft>
                          <a:spcPts val="1200"/>
                        </a:spcAft>
                        <a:buClrTx/>
                        <a:buSzTx/>
                        <a:buFontTx/>
                        <a:buChar char="•"/>
                      </a:pPr>
                      <a:r>
                        <a:rPr lang="en-US" altLang="en-US" sz="1500" dirty="0"/>
                        <a:t>Ideal for retirement savings</a:t>
                      </a:r>
                    </a:p>
                    <a:p>
                      <a:pPr>
                        <a:lnSpc>
                          <a:spcPct val="100000"/>
                        </a:lnSpc>
                        <a:spcAft>
                          <a:spcPts val="1200"/>
                        </a:spcAft>
                      </a:pPr>
                      <a:endParaRPr lang="en-CA" sz="1500" dirty="0"/>
                    </a:p>
                  </a:txBody>
                  <a:tcPr marT="45728" marB="45728">
                    <a:solidFill>
                      <a:schemeClr val="bg2">
                        <a:lumMod val="20000"/>
                        <a:lumOff val="80000"/>
                      </a:schemeClr>
                    </a:solidFill>
                  </a:tcPr>
                </a:tc>
                <a:tc>
                  <a:txBody>
                    <a:bodyPr/>
                    <a:lstStyle/>
                    <a:p>
                      <a:pPr marL="177800" indent="-177800" algn="l" defTabSz="914400" rtl="0" eaLnBrk="1" latinLnBrk="0" hangingPunct="1">
                        <a:lnSpc>
                          <a:spcPct val="100000"/>
                        </a:lnSpc>
                        <a:spcBef>
                          <a:spcPts val="0"/>
                        </a:spcBef>
                        <a:spcAft>
                          <a:spcPts val="1200"/>
                        </a:spcAft>
                        <a:buClrTx/>
                        <a:buSzTx/>
                        <a:buFontTx/>
                        <a:buChar char="•"/>
                      </a:pPr>
                      <a:r>
                        <a:rPr lang="en-US" altLang="en-US" sz="1500" kern="1200" dirty="0">
                          <a:solidFill>
                            <a:schemeClr val="dk1"/>
                          </a:solidFill>
                          <a:latin typeface="+mn-lt"/>
                          <a:ea typeface="+mn-ea"/>
                          <a:cs typeface="+mn-cs"/>
                        </a:rPr>
                        <a:t>Sponsor shares profits by contributing to DPSP on behalf of each employee*</a:t>
                      </a:r>
                    </a:p>
                    <a:p>
                      <a:pPr marL="177800" indent="-177800" algn="l" defTabSz="914400" rtl="0" eaLnBrk="1" latinLnBrk="0" hangingPunct="1">
                        <a:lnSpc>
                          <a:spcPct val="100000"/>
                        </a:lnSpc>
                        <a:spcBef>
                          <a:spcPts val="0"/>
                        </a:spcBef>
                        <a:spcAft>
                          <a:spcPts val="1200"/>
                        </a:spcAft>
                        <a:buClrTx/>
                        <a:buSzTx/>
                        <a:buFontTx/>
                        <a:buChar char="•"/>
                      </a:pPr>
                      <a:r>
                        <a:rPr lang="en-US" altLang="en-US" sz="1500" kern="1200" dirty="0">
                          <a:solidFill>
                            <a:schemeClr val="tx1"/>
                          </a:solidFill>
                          <a:latin typeface="+mn-lt"/>
                          <a:ea typeface="+mn-ea"/>
                          <a:cs typeface="+mn-cs"/>
                        </a:rPr>
                        <a:t>No minimum employer contribution required</a:t>
                      </a:r>
                    </a:p>
                    <a:p>
                      <a:pPr marL="177800" indent="-177800" algn="l" defTabSz="914400" rtl="0" eaLnBrk="1" latinLnBrk="0" hangingPunct="1">
                        <a:lnSpc>
                          <a:spcPct val="100000"/>
                        </a:lnSpc>
                        <a:spcBef>
                          <a:spcPts val="0"/>
                        </a:spcBef>
                        <a:spcAft>
                          <a:spcPts val="1200"/>
                        </a:spcAft>
                        <a:buClrTx/>
                        <a:buSzTx/>
                        <a:buFontTx/>
                        <a:buChar char="•"/>
                      </a:pPr>
                      <a:r>
                        <a:rPr lang="en-US" altLang="en-US" sz="1500" kern="1200" dirty="0">
                          <a:solidFill>
                            <a:schemeClr val="dk1"/>
                          </a:solidFill>
                          <a:latin typeface="+mn-lt"/>
                          <a:ea typeface="+mn-ea"/>
                          <a:cs typeface="+mn-cs"/>
                        </a:rPr>
                        <a:t>Tax-deductible savings for sponsor </a:t>
                      </a:r>
                    </a:p>
                    <a:p>
                      <a:pPr marL="177800" indent="-177800" algn="l" defTabSz="914400" rtl="0" eaLnBrk="1" latinLnBrk="0" hangingPunct="1">
                        <a:lnSpc>
                          <a:spcPct val="100000"/>
                        </a:lnSpc>
                        <a:spcBef>
                          <a:spcPts val="0"/>
                        </a:spcBef>
                        <a:spcAft>
                          <a:spcPts val="1200"/>
                        </a:spcAft>
                        <a:buClrTx/>
                        <a:buSzTx/>
                        <a:buFontTx/>
                        <a:buChar char="•"/>
                      </a:pPr>
                      <a:r>
                        <a:rPr lang="en-US" altLang="en-US" sz="1500" kern="1200" dirty="0">
                          <a:solidFill>
                            <a:schemeClr val="dk1"/>
                          </a:solidFill>
                          <a:latin typeface="+mn-lt"/>
                          <a:ea typeface="+mn-ea"/>
                          <a:cs typeface="+mn-cs"/>
                        </a:rPr>
                        <a:t>Tax-sheltered earnings</a:t>
                      </a:r>
                    </a:p>
                    <a:p>
                      <a:pPr marL="177800" indent="-177800" algn="l" defTabSz="914400" rtl="0" eaLnBrk="1" latinLnBrk="0" hangingPunct="1">
                        <a:lnSpc>
                          <a:spcPct val="100000"/>
                        </a:lnSpc>
                        <a:spcBef>
                          <a:spcPts val="0"/>
                        </a:spcBef>
                        <a:spcAft>
                          <a:spcPts val="1200"/>
                        </a:spcAft>
                        <a:buClrTx/>
                        <a:buSzTx/>
                        <a:buFontTx/>
                        <a:buChar char="•"/>
                      </a:pPr>
                      <a:r>
                        <a:rPr lang="en-US" altLang="en-US" sz="1500" kern="1200" dirty="0">
                          <a:solidFill>
                            <a:schemeClr val="dk1"/>
                          </a:solidFill>
                          <a:latin typeface="+mn-lt"/>
                          <a:ea typeface="+mn-ea"/>
                          <a:cs typeface="+mn-cs"/>
                        </a:rPr>
                        <a:t>Contribute up to DPSP limit</a:t>
                      </a:r>
                    </a:p>
                    <a:p>
                      <a:pPr marL="177800" indent="-177800" algn="l" defTabSz="914400" rtl="0" eaLnBrk="1" latinLnBrk="0" hangingPunct="1">
                        <a:lnSpc>
                          <a:spcPct val="100000"/>
                        </a:lnSpc>
                        <a:spcBef>
                          <a:spcPts val="0"/>
                        </a:spcBef>
                        <a:spcAft>
                          <a:spcPts val="1200"/>
                        </a:spcAft>
                        <a:buClrTx/>
                        <a:buSzTx/>
                        <a:buFontTx/>
                        <a:buChar char="•"/>
                      </a:pPr>
                      <a:r>
                        <a:rPr lang="en-US" altLang="en-US" sz="1500" kern="1200" dirty="0">
                          <a:solidFill>
                            <a:schemeClr val="tx1"/>
                          </a:solidFill>
                          <a:latin typeface="+mn-lt"/>
                          <a:ea typeface="+mn-ea"/>
                          <a:cs typeface="+mn-cs"/>
                        </a:rPr>
                        <a:t>Withdrawals are subject to withholding tax</a:t>
                      </a:r>
                    </a:p>
                    <a:p>
                      <a:pPr marL="177800" indent="-177800" algn="l" defTabSz="914400" rtl="0" eaLnBrk="1" latinLnBrk="0" hangingPunct="1">
                        <a:lnSpc>
                          <a:spcPct val="100000"/>
                        </a:lnSpc>
                        <a:spcBef>
                          <a:spcPts val="0"/>
                        </a:spcBef>
                        <a:spcAft>
                          <a:spcPts val="1200"/>
                        </a:spcAft>
                        <a:buClrTx/>
                        <a:buSzTx/>
                        <a:buFontTx/>
                        <a:buChar char="•"/>
                      </a:pPr>
                      <a:r>
                        <a:rPr lang="en-US" altLang="en-US" sz="1500" kern="1200" dirty="0">
                          <a:solidFill>
                            <a:schemeClr val="dk1"/>
                          </a:solidFill>
                          <a:latin typeface="+mn-lt"/>
                          <a:ea typeface="+mn-ea"/>
                          <a:cs typeface="+mn-cs"/>
                        </a:rPr>
                        <a:t>Ideal for retirement savings</a:t>
                      </a:r>
                    </a:p>
                    <a:p>
                      <a:pPr>
                        <a:lnSpc>
                          <a:spcPct val="100000"/>
                        </a:lnSpc>
                        <a:spcAft>
                          <a:spcPts val="1200"/>
                        </a:spcAft>
                      </a:pPr>
                      <a:r>
                        <a:rPr lang="en-US" sz="1500" dirty="0"/>
                        <a:t>* Based on eligibility</a:t>
                      </a:r>
                      <a:endParaRPr lang="en-CA" sz="1500" dirty="0"/>
                    </a:p>
                  </a:txBody>
                  <a:tcPr marT="45728" marB="45728">
                    <a:solidFill>
                      <a:schemeClr val="bg2">
                        <a:lumMod val="20000"/>
                        <a:lumOff val="80000"/>
                      </a:schemeClr>
                    </a:solidFill>
                  </a:tcPr>
                </a:tc>
                <a:tc>
                  <a:txBody>
                    <a:bodyPr/>
                    <a:lstStyle/>
                    <a:p>
                      <a:pPr marL="177800" indent="-177800" algn="l" defTabSz="914400" rtl="0" eaLnBrk="1" latinLnBrk="0" hangingPunct="1">
                        <a:lnSpc>
                          <a:spcPct val="100000"/>
                        </a:lnSpc>
                        <a:spcBef>
                          <a:spcPts val="0"/>
                        </a:spcBef>
                        <a:spcAft>
                          <a:spcPts val="1200"/>
                        </a:spcAft>
                        <a:buClrTx/>
                        <a:buSzTx/>
                        <a:buFontTx/>
                        <a:buChar char="•"/>
                      </a:pPr>
                      <a:r>
                        <a:rPr lang="en-US" altLang="en-US" sz="1500" kern="1200" dirty="0">
                          <a:solidFill>
                            <a:schemeClr val="dk1"/>
                          </a:solidFill>
                          <a:latin typeface="+mn-lt"/>
                          <a:ea typeface="+mn-ea"/>
                          <a:cs typeface="+mn-cs"/>
                        </a:rPr>
                        <a:t>No tax-deductibility, but tax sheltering</a:t>
                      </a:r>
                      <a:endParaRPr lang="en-US" altLang="en-US" sz="1500" kern="1200" dirty="0">
                        <a:solidFill>
                          <a:schemeClr val="tx1"/>
                        </a:solidFill>
                        <a:latin typeface="+mn-lt"/>
                        <a:ea typeface="+mn-ea"/>
                        <a:cs typeface="+mn-cs"/>
                      </a:endParaRPr>
                    </a:p>
                    <a:p>
                      <a:pPr marL="177800" indent="-177800" algn="l" defTabSz="914400" rtl="0" eaLnBrk="1" latinLnBrk="0" hangingPunct="1">
                        <a:lnSpc>
                          <a:spcPct val="100000"/>
                        </a:lnSpc>
                        <a:spcBef>
                          <a:spcPts val="0"/>
                        </a:spcBef>
                        <a:spcAft>
                          <a:spcPts val="1200"/>
                        </a:spcAft>
                        <a:buClrTx/>
                        <a:buSzTx/>
                        <a:buFontTx/>
                        <a:buChar char="•"/>
                      </a:pPr>
                      <a:r>
                        <a:rPr lang="en-US" altLang="en-US" sz="1500" kern="1200" dirty="0">
                          <a:solidFill>
                            <a:schemeClr val="tx1"/>
                          </a:solidFill>
                          <a:latin typeface="+mn-lt"/>
                          <a:ea typeface="+mn-ea"/>
                          <a:cs typeface="+mn-cs"/>
                        </a:rPr>
                        <a:t>Contribute up to </a:t>
                      </a:r>
                      <a:r>
                        <a:rPr lang="en-US" altLang="en-US" sz="1500" strike="noStrike" kern="1200" baseline="0" dirty="0">
                          <a:solidFill>
                            <a:schemeClr val="tx1"/>
                          </a:solidFill>
                          <a:latin typeface="+mn-lt"/>
                          <a:ea typeface="+mn-ea"/>
                          <a:cs typeface="+mn-cs"/>
                        </a:rPr>
                        <a:t>TFSA limit</a:t>
                      </a:r>
                      <a:endParaRPr lang="en-US" altLang="en-US" sz="1500" strike="sngStrike" kern="1200" baseline="0" dirty="0">
                        <a:solidFill>
                          <a:schemeClr val="tx1"/>
                        </a:solidFill>
                        <a:latin typeface="+mn-lt"/>
                        <a:ea typeface="+mn-ea"/>
                        <a:cs typeface="+mn-cs"/>
                      </a:endParaRPr>
                    </a:p>
                    <a:p>
                      <a:pPr marL="177800" indent="-177800" algn="l" defTabSz="914400" rtl="0" eaLnBrk="1" latinLnBrk="0" hangingPunct="1">
                        <a:lnSpc>
                          <a:spcPct val="100000"/>
                        </a:lnSpc>
                        <a:spcBef>
                          <a:spcPts val="0"/>
                        </a:spcBef>
                        <a:spcAft>
                          <a:spcPts val="1200"/>
                        </a:spcAft>
                        <a:buClrTx/>
                        <a:buSzTx/>
                        <a:buFontTx/>
                        <a:buChar char="•"/>
                      </a:pPr>
                      <a:r>
                        <a:rPr lang="en-US" altLang="en-US" sz="1500" kern="1200" dirty="0">
                          <a:solidFill>
                            <a:schemeClr val="dk1"/>
                          </a:solidFill>
                          <a:latin typeface="+mn-lt"/>
                          <a:ea typeface="+mn-ea"/>
                          <a:cs typeface="+mn-cs"/>
                        </a:rPr>
                        <a:t>Tax-free withdrawals and can “re-contribute” amount  withdrawn</a:t>
                      </a:r>
                    </a:p>
                    <a:p>
                      <a:pPr marL="177800" indent="-177800" algn="l" defTabSz="914400" rtl="0" eaLnBrk="1" latinLnBrk="0" hangingPunct="1">
                        <a:lnSpc>
                          <a:spcPct val="100000"/>
                        </a:lnSpc>
                        <a:spcBef>
                          <a:spcPts val="0"/>
                        </a:spcBef>
                        <a:spcAft>
                          <a:spcPts val="1200"/>
                        </a:spcAft>
                        <a:buClrTx/>
                        <a:buSzTx/>
                        <a:buFontTx/>
                        <a:buChar char="•"/>
                      </a:pPr>
                      <a:r>
                        <a:rPr lang="en-US" altLang="en-US" sz="1500" kern="1200" dirty="0">
                          <a:solidFill>
                            <a:schemeClr val="tx1"/>
                          </a:solidFill>
                          <a:latin typeface="+mn-lt"/>
                          <a:ea typeface="+mn-ea"/>
                          <a:cs typeface="+mn-cs"/>
                        </a:rPr>
                        <a:t>Withdrawals</a:t>
                      </a:r>
                      <a:r>
                        <a:rPr lang="en-US" altLang="en-US" sz="1500" kern="1200" baseline="0" dirty="0">
                          <a:solidFill>
                            <a:schemeClr val="tx1"/>
                          </a:solidFill>
                          <a:latin typeface="+mn-lt"/>
                          <a:ea typeface="+mn-ea"/>
                          <a:cs typeface="+mn-cs"/>
                        </a:rPr>
                        <a:t> increase contribution room in the following calendar year</a:t>
                      </a:r>
                      <a:endParaRPr lang="en-US" altLang="en-US" sz="1500" kern="1200" dirty="0">
                        <a:solidFill>
                          <a:schemeClr val="tx1"/>
                        </a:solidFill>
                        <a:latin typeface="+mn-lt"/>
                        <a:ea typeface="+mn-ea"/>
                        <a:cs typeface="+mn-cs"/>
                      </a:endParaRPr>
                    </a:p>
                    <a:p>
                      <a:pPr marL="177800" indent="-177800" algn="l" defTabSz="914400" rtl="0" eaLnBrk="1" latinLnBrk="0" hangingPunct="1">
                        <a:lnSpc>
                          <a:spcPct val="100000"/>
                        </a:lnSpc>
                        <a:spcBef>
                          <a:spcPts val="0"/>
                        </a:spcBef>
                        <a:spcAft>
                          <a:spcPts val="1200"/>
                        </a:spcAft>
                        <a:buClrTx/>
                        <a:buSzTx/>
                        <a:buFontTx/>
                        <a:buChar char="•"/>
                      </a:pPr>
                      <a:r>
                        <a:rPr lang="en-US" altLang="en-US" sz="1500" kern="1200" dirty="0">
                          <a:solidFill>
                            <a:schemeClr val="tx1"/>
                          </a:solidFill>
                          <a:latin typeface="+mn-lt"/>
                          <a:ea typeface="+mn-ea"/>
                          <a:cs typeface="+mn-cs"/>
                        </a:rPr>
                        <a:t>Ideal</a:t>
                      </a:r>
                      <a:r>
                        <a:rPr lang="en-US" altLang="en-US" sz="1500" kern="1200" baseline="0" dirty="0">
                          <a:solidFill>
                            <a:schemeClr val="tx1"/>
                          </a:solidFill>
                          <a:latin typeface="+mn-lt"/>
                          <a:ea typeface="+mn-ea"/>
                          <a:cs typeface="+mn-cs"/>
                        </a:rPr>
                        <a:t> </a:t>
                      </a:r>
                      <a:r>
                        <a:rPr lang="en-US" altLang="en-US" sz="1500" kern="1200" dirty="0">
                          <a:solidFill>
                            <a:schemeClr val="tx1"/>
                          </a:solidFill>
                          <a:latin typeface="+mn-lt"/>
                          <a:ea typeface="+mn-ea"/>
                          <a:cs typeface="+mn-cs"/>
                        </a:rPr>
                        <a:t>for </a:t>
                      </a:r>
                      <a:r>
                        <a:rPr lang="en-US" altLang="en-US" sz="1500" kern="1200" dirty="0">
                          <a:solidFill>
                            <a:schemeClr val="dk1"/>
                          </a:solidFill>
                          <a:latin typeface="+mn-lt"/>
                          <a:ea typeface="+mn-ea"/>
                          <a:cs typeface="+mn-cs"/>
                        </a:rPr>
                        <a:t>any savings goal</a:t>
                      </a:r>
                    </a:p>
                    <a:p>
                      <a:pPr>
                        <a:lnSpc>
                          <a:spcPct val="100000"/>
                        </a:lnSpc>
                        <a:spcBef>
                          <a:spcPts val="0"/>
                        </a:spcBef>
                        <a:spcAft>
                          <a:spcPts val="1200"/>
                        </a:spcAft>
                      </a:pPr>
                      <a:endParaRPr lang="en-CA" sz="1500" dirty="0"/>
                    </a:p>
                  </a:txBody>
                  <a:tcPr marT="45728" marB="45728">
                    <a:solidFill>
                      <a:schemeClr val="bg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41232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ChangeArrowheads="1"/>
          </p:cNvSpPr>
          <p:nvPr/>
        </p:nvSpPr>
        <p:spPr bwMode="auto">
          <a:xfrm>
            <a:off x="0" y="1524000"/>
            <a:ext cx="91440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4339"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31"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sp>
        <p:nvSpPr>
          <p:cNvPr id="14343" name="Rectangle 6"/>
          <p:cNvSpPr>
            <a:spLocks noGrp="1" noChangeArrowheads="1"/>
          </p:cNvSpPr>
          <p:nvPr>
            <p:ph type="title"/>
          </p:nvPr>
        </p:nvSpPr>
        <p:spPr/>
        <p:txBody>
          <a:bodyPr/>
          <a:lstStyle/>
          <a:p>
            <a:pPr eaLnBrk="1" hangingPunct="1"/>
            <a:r>
              <a:rPr lang="en-US" sz="4000" b="1" dirty="0"/>
              <a:t>RRSP and DPSP </a:t>
            </a:r>
            <a:r>
              <a:rPr lang="en-US" sz="4000" dirty="0">
                <a:solidFill>
                  <a:schemeClr val="bg1"/>
                </a:solidFill>
              </a:rPr>
              <a:t>Features</a:t>
            </a:r>
            <a:endParaRPr lang="en-US" altLang="en-US" sz="4000" dirty="0">
              <a:solidFill>
                <a:schemeClr val="bg1"/>
              </a:solidFill>
            </a:endParaRPr>
          </a:p>
        </p:txBody>
      </p:sp>
      <p:graphicFrame>
        <p:nvGraphicFramePr>
          <p:cNvPr id="7" name="Content Placeholder 3"/>
          <p:cNvGraphicFramePr>
            <a:graphicFrameLocks/>
          </p:cNvGraphicFramePr>
          <p:nvPr>
            <p:extLst>
              <p:ext uri="{D42A27DB-BD31-4B8C-83A1-F6EECF244321}">
                <p14:modId xmlns:p14="http://schemas.microsoft.com/office/powerpoint/2010/main" val="3102238949"/>
              </p:ext>
            </p:extLst>
          </p:nvPr>
        </p:nvGraphicFramePr>
        <p:xfrm>
          <a:off x="304800" y="1828800"/>
          <a:ext cx="8610601" cy="4541520"/>
        </p:xfrm>
        <a:graphic>
          <a:graphicData uri="http://schemas.openxmlformats.org/drawingml/2006/table">
            <a:tbl>
              <a:tblPr firstRow="1" bandRow="1">
                <a:tableStyleId>{00A15C55-8517-42AA-B614-E9B94910E393}</a:tableStyleId>
              </a:tblPr>
              <a:tblGrid>
                <a:gridCol w="2026023">
                  <a:extLst>
                    <a:ext uri="{9D8B030D-6E8A-4147-A177-3AD203B41FA5}">
                      <a16:colId xmlns:a16="http://schemas.microsoft.com/office/drawing/2014/main" val="20000"/>
                    </a:ext>
                  </a:extLst>
                </a:gridCol>
                <a:gridCol w="3123454">
                  <a:extLst>
                    <a:ext uri="{9D8B030D-6E8A-4147-A177-3AD203B41FA5}">
                      <a16:colId xmlns:a16="http://schemas.microsoft.com/office/drawing/2014/main" val="20001"/>
                    </a:ext>
                  </a:extLst>
                </a:gridCol>
                <a:gridCol w="3461124">
                  <a:extLst>
                    <a:ext uri="{9D8B030D-6E8A-4147-A177-3AD203B41FA5}">
                      <a16:colId xmlns:a16="http://schemas.microsoft.com/office/drawing/2014/main" val="20002"/>
                    </a:ext>
                  </a:extLst>
                </a:gridCol>
              </a:tblGrid>
              <a:tr h="349075">
                <a:tc>
                  <a:txBody>
                    <a:bodyPr/>
                    <a:lstStyle/>
                    <a:p>
                      <a:endParaRPr lang="en-CA" dirty="0"/>
                    </a:p>
                  </a:txBody>
                  <a:tcPr>
                    <a:solidFill>
                      <a:srgbClr val="614D7D"/>
                    </a:solidFill>
                  </a:tcPr>
                </a:tc>
                <a:tc>
                  <a:txBody>
                    <a:bodyPr/>
                    <a:lstStyle/>
                    <a:p>
                      <a:pPr algn="ctr"/>
                      <a:r>
                        <a:rPr lang="en-US" dirty="0"/>
                        <a:t>RRSP</a:t>
                      </a:r>
                      <a:endParaRPr lang="en-CA" dirty="0"/>
                    </a:p>
                  </a:txBody>
                  <a:tcPr>
                    <a:solidFill>
                      <a:srgbClr val="614D7D"/>
                    </a:solidFill>
                  </a:tcPr>
                </a:tc>
                <a:tc>
                  <a:txBody>
                    <a:bodyPr/>
                    <a:lstStyle/>
                    <a:p>
                      <a:pPr algn="ctr"/>
                      <a:r>
                        <a:rPr lang="en-US" dirty="0"/>
                        <a:t>DPSP</a:t>
                      </a:r>
                      <a:endParaRPr lang="en-CA" dirty="0"/>
                    </a:p>
                  </a:txBody>
                  <a:tcPr>
                    <a:solidFill>
                      <a:srgbClr val="614D7D"/>
                    </a:solidFill>
                  </a:tcPr>
                </a:tc>
                <a:extLst>
                  <a:ext uri="{0D108BD9-81ED-4DB2-BD59-A6C34878D82A}">
                    <a16:rowId xmlns:a16="http://schemas.microsoft.com/office/drawing/2014/main" val="10000"/>
                  </a:ext>
                </a:extLst>
              </a:tr>
              <a:tr h="1483569">
                <a:tc>
                  <a:txBody>
                    <a:bodyPr/>
                    <a:lstStyle/>
                    <a:p>
                      <a:r>
                        <a:rPr lang="en-US" sz="1600" b="1" dirty="0"/>
                        <a:t>What</a:t>
                      </a:r>
                      <a:r>
                        <a:rPr lang="en-US" sz="1600" b="1" baseline="0" dirty="0"/>
                        <a:t> offer it?</a:t>
                      </a:r>
                      <a:endParaRPr lang="en-CA" sz="1600" b="1" dirty="0"/>
                    </a:p>
                  </a:txBody>
                  <a:tcPr/>
                </a:tc>
                <a:tc>
                  <a:txBody>
                    <a:bodyPr/>
                    <a:lstStyle/>
                    <a:p>
                      <a:pPr marL="285750" indent="-285750">
                        <a:buFont typeface="Arial" panose="020B0604020202020204" pitchFamily="34" charset="0"/>
                        <a:buChar char="•"/>
                      </a:pPr>
                      <a:r>
                        <a:rPr lang="en-US" sz="1600" dirty="0"/>
                        <a:t>Simple administration for employers</a:t>
                      </a:r>
                    </a:p>
                    <a:p>
                      <a:pPr marL="285750" indent="-285750">
                        <a:buFont typeface="Arial" panose="020B0604020202020204" pitchFamily="34" charset="0"/>
                        <a:buChar char="•"/>
                      </a:pPr>
                      <a:r>
                        <a:rPr lang="en-US" sz="1600" dirty="0"/>
                        <a:t>Easy for employees to understand</a:t>
                      </a:r>
                    </a:p>
                    <a:p>
                      <a:pPr marL="0" indent="0">
                        <a:buFont typeface="Arial" panose="020B0604020202020204" pitchFamily="34" charset="0"/>
                        <a:buNone/>
                      </a:pPr>
                      <a:endParaRPr lang="en-CA" sz="1600" dirty="0"/>
                    </a:p>
                  </a:txBody>
                  <a:tcPr/>
                </a:tc>
                <a:tc>
                  <a:txBody>
                    <a:bodyPr/>
                    <a:lstStyle/>
                    <a:p>
                      <a:pPr marL="285750" indent="-285750">
                        <a:buFont typeface="Arial" panose="020B0604020202020204" pitchFamily="34" charset="0"/>
                        <a:buChar char="•"/>
                      </a:pPr>
                      <a:r>
                        <a:rPr lang="en-US" sz="1600" dirty="0"/>
                        <a:t>Rewards</a:t>
                      </a:r>
                      <a:r>
                        <a:rPr lang="en-US" sz="1600" baseline="0" dirty="0"/>
                        <a:t> employees for their role in the financial success of the business</a:t>
                      </a:r>
                    </a:p>
                    <a:p>
                      <a:pPr marL="285750" indent="-285750">
                        <a:buFont typeface="Arial" panose="020B0604020202020204" pitchFamily="34" charset="0"/>
                        <a:buChar char="•"/>
                      </a:pPr>
                      <a:r>
                        <a:rPr lang="en-US" sz="1600" baseline="0" dirty="0"/>
                        <a:t>Contributions can vary year to year depending on company results</a:t>
                      </a:r>
                      <a:endParaRPr lang="en-CA" sz="1600" dirty="0"/>
                    </a:p>
                  </a:txBody>
                  <a:tcPr/>
                </a:tc>
                <a:extLst>
                  <a:ext uri="{0D108BD9-81ED-4DB2-BD59-A6C34878D82A}">
                    <a16:rowId xmlns:a16="http://schemas.microsoft.com/office/drawing/2014/main" val="10001"/>
                  </a:ext>
                </a:extLst>
              </a:tr>
              <a:tr h="1250852">
                <a:tc>
                  <a:txBody>
                    <a:bodyPr/>
                    <a:lstStyle/>
                    <a:p>
                      <a:r>
                        <a:rPr lang="en-US" sz="1600" b="1" dirty="0"/>
                        <a:t>Tax implications</a:t>
                      </a:r>
                      <a:endParaRPr lang="en-CA" sz="1600" b="1" dirty="0"/>
                    </a:p>
                  </a:txBody>
                  <a:tcPr/>
                </a:tc>
                <a:tc>
                  <a:txBody>
                    <a:bodyPr/>
                    <a:lstStyle/>
                    <a:p>
                      <a:pPr marL="285750" indent="-285750">
                        <a:buFont typeface="Arial" panose="020B0604020202020204" pitchFamily="34" charset="0"/>
                        <a:buChar char="•"/>
                      </a:pPr>
                      <a:r>
                        <a:rPr lang="en-US" sz="1600" dirty="0"/>
                        <a:t>Employer contributions are a taxable benefit to employees</a:t>
                      </a:r>
                    </a:p>
                    <a:p>
                      <a:pPr marL="285750" indent="-285750">
                        <a:buFont typeface="Arial" panose="020B0604020202020204" pitchFamily="34" charset="0"/>
                        <a:buChar char="•"/>
                      </a:pPr>
                      <a:r>
                        <a:rPr lang="en-US" sz="1600" dirty="0"/>
                        <a:t>Employer contributions are subject to payroll</a:t>
                      </a:r>
                      <a:r>
                        <a:rPr lang="en-US" sz="1600" baseline="0" dirty="0"/>
                        <a:t> tax</a:t>
                      </a:r>
                      <a:endParaRPr lang="en-CA" sz="1600" dirty="0"/>
                    </a:p>
                  </a:txBody>
                  <a:tcPr/>
                </a:tc>
                <a:tc>
                  <a:txBody>
                    <a:bodyPr/>
                    <a:lstStyle/>
                    <a:p>
                      <a:pPr marL="285750" indent="-285750">
                        <a:buFont typeface="Arial" panose="020B0604020202020204" pitchFamily="34" charset="0"/>
                        <a:buChar char="•"/>
                      </a:pPr>
                      <a:r>
                        <a:rPr lang="en-US" sz="1600" dirty="0"/>
                        <a:t>Employer contributions are not  considered</a:t>
                      </a:r>
                      <a:r>
                        <a:rPr lang="en-US" sz="1600" baseline="0" dirty="0"/>
                        <a:t> a taxable benefit to employees and therefore not subject to payroll deductions at source</a:t>
                      </a:r>
                      <a:endParaRPr lang="en-CA" sz="1600" dirty="0"/>
                    </a:p>
                  </a:txBody>
                  <a:tcPr/>
                </a:tc>
                <a:extLst>
                  <a:ext uri="{0D108BD9-81ED-4DB2-BD59-A6C34878D82A}">
                    <a16:rowId xmlns:a16="http://schemas.microsoft.com/office/drawing/2014/main" val="10002"/>
                  </a:ext>
                </a:extLst>
              </a:tr>
              <a:tr h="1107505">
                <a:tc>
                  <a:txBody>
                    <a:bodyPr/>
                    <a:lstStyle/>
                    <a:p>
                      <a:r>
                        <a:rPr lang="en-US" sz="1600" b="1" dirty="0"/>
                        <a:t>Eligibility</a:t>
                      </a:r>
                      <a:endParaRPr lang="en-CA" sz="1600" b="1" dirty="0"/>
                    </a:p>
                  </a:txBody>
                  <a:tcPr/>
                </a:tc>
                <a:tc>
                  <a:txBody>
                    <a:bodyPr/>
                    <a:lstStyle/>
                    <a:p>
                      <a:pPr marL="285750" indent="-285750">
                        <a:buFont typeface="Arial" panose="020B0604020202020204" pitchFamily="34" charset="0"/>
                        <a:buChar char="•"/>
                      </a:pPr>
                      <a:r>
                        <a:rPr lang="en-US" sz="1600" dirty="0"/>
                        <a:t>Employer’s choice</a:t>
                      </a:r>
                      <a:endParaRPr lang="en-CA" sz="1600" dirty="0"/>
                    </a:p>
                  </a:txBody>
                  <a:tcPr/>
                </a:tc>
                <a:tc>
                  <a:txBody>
                    <a:bodyPr/>
                    <a:lstStyle/>
                    <a:p>
                      <a:pPr marL="285750" indent="-285750">
                        <a:buFont typeface="Arial" panose="020B0604020202020204" pitchFamily="34" charset="0"/>
                        <a:buChar char="•"/>
                      </a:pPr>
                      <a:r>
                        <a:rPr lang="en-US" sz="1600" dirty="0"/>
                        <a:t>Employer’s choice,</a:t>
                      </a:r>
                      <a:r>
                        <a:rPr lang="en-US" sz="1600" baseline="0" dirty="0"/>
                        <a:t> although their partners, specified shareholders and their immediate relations are not eligible</a:t>
                      </a:r>
                      <a:endParaRPr lang="en-CA"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6706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ChangeArrowheads="1"/>
          </p:cNvSpPr>
          <p:nvPr/>
        </p:nvSpPr>
        <p:spPr bwMode="auto">
          <a:xfrm>
            <a:off x="0" y="1524000"/>
            <a:ext cx="91440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4339"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31"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sp>
        <p:nvSpPr>
          <p:cNvPr id="14343" name="Rectangle 6"/>
          <p:cNvSpPr>
            <a:spLocks noGrp="1" noChangeArrowheads="1"/>
          </p:cNvSpPr>
          <p:nvPr>
            <p:ph type="title"/>
          </p:nvPr>
        </p:nvSpPr>
        <p:spPr/>
        <p:txBody>
          <a:bodyPr/>
          <a:lstStyle/>
          <a:p>
            <a:pPr eaLnBrk="1" hangingPunct="1"/>
            <a:r>
              <a:rPr lang="en-US" sz="4000" b="1" dirty="0"/>
              <a:t>RRSP and DPSP </a:t>
            </a:r>
            <a:r>
              <a:rPr lang="en-US" sz="4000" dirty="0">
                <a:solidFill>
                  <a:schemeClr val="bg1"/>
                </a:solidFill>
              </a:rPr>
              <a:t>Features</a:t>
            </a:r>
            <a:endParaRPr lang="en-US" altLang="en-US" sz="4000" dirty="0">
              <a:solidFill>
                <a:schemeClr val="bg1"/>
              </a:solidFill>
            </a:endParaRPr>
          </a:p>
        </p:txBody>
      </p:sp>
      <p:graphicFrame>
        <p:nvGraphicFramePr>
          <p:cNvPr id="8" name="Content Placeholder 3"/>
          <p:cNvGraphicFramePr>
            <a:graphicFrameLocks/>
          </p:cNvGraphicFramePr>
          <p:nvPr>
            <p:extLst>
              <p:ext uri="{D42A27DB-BD31-4B8C-83A1-F6EECF244321}">
                <p14:modId xmlns:p14="http://schemas.microsoft.com/office/powerpoint/2010/main" val="2367543746"/>
              </p:ext>
            </p:extLst>
          </p:nvPr>
        </p:nvGraphicFramePr>
        <p:xfrm>
          <a:off x="228600" y="1785029"/>
          <a:ext cx="8686800" cy="4844371"/>
        </p:xfrm>
        <a:graphic>
          <a:graphicData uri="http://schemas.openxmlformats.org/drawingml/2006/table">
            <a:tbl>
              <a:tblPr firstRow="1" bandRow="1">
                <a:tableStyleId>{00A15C55-8517-42AA-B614-E9B94910E393}</a:tableStyleId>
              </a:tblPr>
              <a:tblGrid>
                <a:gridCol w="1613647">
                  <a:extLst>
                    <a:ext uri="{9D8B030D-6E8A-4147-A177-3AD203B41FA5}">
                      <a16:colId xmlns:a16="http://schemas.microsoft.com/office/drawing/2014/main" val="20000"/>
                    </a:ext>
                  </a:extLst>
                </a:gridCol>
                <a:gridCol w="3339353">
                  <a:extLst>
                    <a:ext uri="{9D8B030D-6E8A-4147-A177-3AD203B41FA5}">
                      <a16:colId xmlns:a16="http://schemas.microsoft.com/office/drawing/2014/main" val="20001"/>
                    </a:ext>
                  </a:extLst>
                </a:gridCol>
                <a:gridCol w="3733800">
                  <a:extLst>
                    <a:ext uri="{9D8B030D-6E8A-4147-A177-3AD203B41FA5}">
                      <a16:colId xmlns:a16="http://schemas.microsoft.com/office/drawing/2014/main" val="20002"/>
                    </a:ext>
                  </a:extLst>
                </a:gridCol>
              </a:tblGrid>
              <a:tr h="389589">
                <a:tc>
                  <a:txBody>
                    <a:bodyPr/>
                    <a:lstStyle/>
                    <a:p>
                      <a:endParaRPr lang="en-CA" dirty="0"/>
                    </a:p>
                  </a:txBody>
                  <a:tcPr>
                    <a:solidFill>
                      <a:srgbClr val="614D7D"/>
                    </a:solidFill>
                  </a:tcPr>
                </a:tc>
                <a:tc>
                  <a:txBody>
                    <a:bodyPr/>
                    <a:lstStyle/>
                    <a:p>
                      <a:pPr algn="ctr"/>
                      <a:r>
                        <a:rPr lang="en-US" dirty="0"/>
                        <a:t>RRSP</a:t>
                      </a:r>
                      <a:endParaRPr lang="en-CA" dirty="0"/>
                    </a:p>
                  </a:txBody>
                  <a:tcPr>
                    <a:solidFill>
                      <a:srgbClr val="614D7D"/>
                    </a:solidFill>
                  </a:tcPr>
                </a:tc>
                <a:tc>
                  <a:txBody>
                    <a:bodyPr/>
                    <a:lstStyle/>
                    <a:p>
                      <a:pPr algn="ctr"/>
                      <a:r>
                        <a:rPr lang="en-US" dirty="0"/>
                        <a:t>DPSP</a:t>
                      </a:r>
                      <a:endParaRPr lang="en-CA" dirty="0"/>
                    </a:p>
                  </a:txBody>
                  <a:tcPr>
                    <a:solidFill>
                      <a:srgbClr val="614D7D"/>
                    </a:solidFill>
                  </a:tcPr>
                </a:tc>
                <a:extLst>
                  <a:ext uri="{0D108BD9-81ED-4DB2-BD59-A6C34878D82A}">
                    <a16:rowId xmlns:a16="http://schemas.microsoft.com/office/drawing/2014/main" val="10000"/>
                  </a:ext>
                </a:extLst>
              </a:tr>
              <a:tr h="1801161">
                <a:tc>
                  <a:txBody>
                    <a:bodyPr/>
                    <a:lstStyle/>
                    <a:p>
                      <a:r>
                        <a:rPr lang="en-US" sz="1600" b="1" dirty="0"/>
                        <a:t>Employer</a:t>
                      </a:r>
                      <a:r>
                        <a:rPr lang="en-US" sz="1600" b="1" baseline="0" dirty="0"/>
                        <a:t> contributions</a:t>
                      </a:r>
                      <a:endParaRPr lang="en-CA" sz="1600" b="1" dirty="0"/>
                    </a:p>
                  </a:txBody>
                  <a:tcPr/>
                </a:tc>
                <a:tc>
                  <a:txBody>
                    <a:bodyPr/>
                    <a:lstStyle/>
                    <a:p>
                      <a:pPr marL="285750" indent="-285750">
                        <a:buFont typeface="Arial" panose="020B0604020202020204" pitchFamily="34" charset="0"/>
                        <a:buChar char="•"/>
                      </a:pPr>
                      <a:r>
                        <a:rPr lang="en-US" sz="1600" dirty="0"/>
                        <a:t>Optional but recommended</a:t>
                      </a:r>
                    </a:p>
                    <a:p>
                      <a:pPr marL="285750" indent="-285750">
                        <a:buFont typeface="Arial" panose="020B0604020202020204" pitchFamily="34" charset="0"/>
                        <a:buChar char="•"/>
                      </a:pPr>
                      <a:r>
                        <a:rPr lang="en-US" sz="1600" dirty="0"/>
                        <a:t>No</a:t>
                      </a:r>
                      <a:r>
                        <a:rPr lang="en-US" sz="1600" baseline="0" dirty="0"/>
                        <a:t> minimum</a:t>
                      </a:r>
                    </a:p>
                    <a:p>
                      <a:pPr marL="285750" indent="-285750">
                        <a:buFont typeface="Arial" panose="020B0604020202020204" pitchFamily="34" charset="0"/>
                        <a:buChar char="•"/>
                      </a:pPr>
                      <a:r>
                        <a:rPr lang="en-US" sz="1600" baseline="0" dirty="0"/>
                        <a:t>Combination of employee an employer contributions must not exceed the CRA contribution limit</a:t>
                      </a:r>
                      <a:endParaRPr lang="en-US" sz="1600" dirty="0"/>
                    </a:p>
                    <a:p>
                      <a:pPr marL="0" indent="0">
                        <a:buFont typeface="Arial" panose="020B0604020202020204" pitchFamily="34" charset="0"/>
                        <a:buNone/>
                      </a:pPr>
                      <a:endParaRPr lang="en-CA" sz="1600" dirty="0"/>
                    </a:p>
                  </a:txBody>
                  <a:tcPr/>
                </a:tc>
                <a:tc>
                  <a:txBody>
                    <a:bodyPr/>
                    <a:lstStyle/>
                    <a:p>
                      <a:pPr marL="285750" indent="-285750">
                        <a:buFont typeface="Arial" panose="020B0604020202020204" pitchFamily="34" charset="0"/>
                        <a:buChar char="•"/>
                      </a:pPr>
                      <a:r>
                        <a:rPr lang="en-US" sz="1600" dirty="0"/>
                        <a:t>Must be made from company profits (current or accumulated)</a:t>
                      </a:r>
                    </a:p>
                    <a:p>
                      <a:pPr marL="285750" indent="-285750">
                        <a:buFont typeface="Arial" panose="020B0604020202020204" pitchFamily="34" charset="0"/>
                        <a:buChar char="•"/>
                      </a:pPr>
                      <a:r>
                        <a:rPr lang="en-US" sz="1600" dirty="0"/>
                        <a:t>Plan may require a minimum but contributions are not allowed if the business has no profit</a:t>
                      </a:r>
                    </a:p>
                    <a:p>
                      <a:pPr marL="285750" indent="-285750">
                        <a:buFont typeface="Arial" panose="020B0604020202020204" pitchFamily="34" charset="0"/>
                        <a:buChar char="•"/>
                      </a:pPr>
                      <a:r>
                        <a:rPr lang="en-US" sz="1600" dirty="0"/>
                        <a:t>Contributions must not exceed CRA contributio</a:t>
                      </a:r>
                      <a:r>
                        <a:rPr lang="en-US" sz="1600" baseline="0" dirty="0"/>
                        <a:t>n limit</a:t>
                      </a:r>
                      <a:endParaRPr lang="en-CA" sz="1600" dirty="0"/>
                    </a:p>
                  </a:txBody>
                  <a:tcPr/>
                </a:tc>
                <a:extLst>
                  <a:ext uri="{0D108BD9-81ED-4DB2-BD59-A6C34878D82A}">
                    <a16:rowId xmlns:a16="http://schemas.microsoft.com/office/drawing/2014/main" val="10001"/>
                  </a:ext>
                </a:extLst>
              </a:tr>
              <a:tr h="611461">
                <a:tc>
                  <a:txBody>
                    <a:bodyPr/>
                    <a:lstStyle/>
                    <a:p>
                      <a:r>
                        <a:rPr lang="en-US" sz="1600" b="1" dirty="0"/>
                        <a:t>Employee</a:t>
                      </a:r>
                      <a:r>
                        <a:rPr lang="en-US" sz="1600" b="1" baseline="0" dirty="0"/>
                        <a:t> contributions</a:t>
                      </a:r>
                      <a:endParaRPr lang="en-CA" sz="1600" b="1" dirty="0"/>
                    </a:p>
                  </a:txBody>
                  <a:tcPr/>
                </a:tc>
                <a:tc>
                  <a:txBody>
                    <a:bodyPr/>
                    <a:lstStyle/>
                    <a:p>
                      <a:pPr marL="285750" indent="-285750">
                        <a:buFont typeface="Arial" panose="020B0604020202020204" pitchFamily="34" charset="0"/>
                        <a:buChar char="•"/>
                      </a:pPr>
                      <a:r>
                        <a:rPr lang="en-US" sz="1600" dirty="0"/>
                        <a:t>Optional</a:t>
                      </a:r>
                      <a:r>
                        <a:rPr lang="en-US" sz="1600" baseline="0" dirty="0"/>
                        <a:t> but recommended</a:t>
                      </a:r>
                      <a:endParaRPr lang="en-CA" sz="1600" dirty="0"/>
                    </a:p>
                  </a:txBody>
                  <a:tcPr/>
                </a:tc>
                <a:tc>
                  <a:txBody>
                    <a:bodyPr/>
                    <a:lstStyle/>
                    <a:p>
                      <a:pPr marL="285750" indent="-285750">
                        <a:buFont typeface="Arial" panose="020B0604020202020204" pitchFamily="34" charset="0"/>
                        <a:buChar char="•"/>
                      </a:pPr>
                      <a:r>
                        <a:rPr lang="en-US" sz="1600" dirty="0"/>
                        <a:t>Not permitted</a:t>
                      </a:r>
                      <a:endParaRPr lang="en-CA" sz="1600" dirty="0"/>
                    </a:p>
                  </a:txBody>
                  <a:tcPr/>
                </a:tc>
                <a:extLst>
                  <a:ext uri="{0D108BD9-81ED-4DB2-BD59-A6C34878D82A}">
                    <a16:rowId xmlns:a16="http://schemas.microsoft.com/office/drawing/2014/main" val="10002"/>
                  </a:ext>
                </a:extLst>
              </a:tr>
              <a:tr h="864569">
                <a:tc>
                  <a:txBody>
                    <a:bodyPr/>
                    <a:lstStyle/>
                    <a:p>
                      <a:r>
                        <a:rPr lang="en-US" sz="1600" b="1" dirty="0"/>
                        <a:t>Contribution</a:t>
                      </a:r>
                    </a:p>
                    <a:p>
                      <a:r>
                        <a:rPr lang="en-US" sz="1600" b="1" dirty="0"/>
                        <a:t>limits</a:t>
                      </a:r>
                      <a:endParaRPr lang="en-CA" sz="1600" b="1" dirty="0"/>
                    </a:p>
                    <a:p>
                      <a:endParaRPr lang="en-CA" sz="1600" b="1"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Total contributions depend on a member’s available contribution room. A member’s contribution</a:t>
                      </a:r>
                      <a:r>
                        <a:rPr lang="en-US" sz="1600" baseline="0" dirty="0"/>
                        <a:t> room is increased annually by the lesser of 18% of their previous year’s earnings or the contribution limit specified by CRA for the year</a:t>
                      </a:r>
                      <a:endParaRPr lang="en-CA" sz="16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Total</a:t>
                      </a:r>
                      <a:r>
                        <a:rPr lang="en-US" sz="1600" baseline="0" dirty="0"/>
                        <a:t> contributions must be the lesser of 18% of current year’s earnings or the contribution limited specified by CRA for the year</a:t>
                      </a:r>
                      <a:endParaRPr lang="en-CA" sz="1600" dirty="0"/>
                    </a:p>
                    <a:p>
                      <a:pPr marL="285750" indent="-285750">
                        <a:buFont typeface="Arial" panose="020B0604020202020204" pitchFamily="34" charset="0"/>
                        <a:buChar char="•"/>
                      </a:pPr>
                      <a:endParaRPr lang="en-CA"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79929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ChangeArrowheads="1"/>
          </p:cNvSpPr>
          <p:nvPr/>
        </p:nvSpPr>
        <p:spPr bwMode="auto">
          <a:xfrm>
            <a:off x="0" y="1524000"/>
            <a:ext cx="91440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4339"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31"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sp>
        <p:nvSpPr>
          <p:cNvPr id="14343" name="Rectangle 6"/>
          <p:cNvSpPr>
            <a:spLocks noGrp="1" noChangeArrowheads="1"/>
          </p:cNvSpPr>
          <p:nvPr>
            <p:ph type="title"/>
          </p:nvPr>
        </p:nvSpPr>
        <p:spPr/>
        <p:txBody>
          <a:bodyPr/>
          <a:lstStyle/>
          <a:p>
            <a:pPr eaLnBrk="1" hangingPunct="1"/>
            <a:r>
              <a:rPr lang="en-US" sz="4000" b="1" dirty="0"/>
              <a:t>RRSP and DPSP </a:t>
            </a:r>
            <a:r>
              <a:rPr lang="en-US" sz="4000" dirty="0">
                <a:solidFill>
                  <a:schemeClr val="bg1"/>
                </a:solidFill>
              </a:rPr>
              <a:t>Features</a:t>
            </a:r>
            <a:endParaRPr lang="en-US" altLang="en-US" sz="4000" dirty="0">
              <a:solidFill>
                <a:schemeClr val="bg1"/>
              </a:solidFill>
            </a:endParaRPr>
          </a:p>
        </p:txBody>
      </p:sp>
      <p:graphicFrame>
        <p:nvGraphicFramePr>
          <p:cNvPr id="7" name="Content Placeholder 3"/>
          <p:cNvGraphicFramePr>
            <a:graphicFrameLocks/>
          </p:cNvGraphicFramePr>
          <p:nvPr>
            <p:extLst>
              <p:ext uri="{D42A27DB-BD31-4B8C-83A1-F6EECF244321}">
                <p14:modId xmlns:p14="http://schemas.microsoft.com/office/powerpoint/2010/main" val="873126423"/>
              </p:ext>
            </p:extLst>
          </p:nvPr>
        </p:nvGraphicFramePr>
        <p:xfrm>
          <a:off x="304800" y="1836701"/>
          <a:ext cx="8534400" cy="4503139"/>
        </p:xfrm>
        <a:graphic>
          <a:graphicData uri="http://schemas.openxmlformats.org/drawingml/2006/table">
            <a:tbl>
              <a:tblPr firstRow="1" bandRow="1">
                <a:tableStyleId>{00A15C55-8517-42AA-B614-E9B94910E393}</a:tableStyleId>
              </a:tblPr>
              <a:tblGrid>
                <a:gridCol w="1676400">
                  <a:extLst>
                    <a:ext uri="{9D8B030D-6E8A-4147-A177-3AD203B41FA5}">
                      <a16:colId xmlns:a16="http://schemas.microsoft.com/office/drawing/2014/main" val="20000"/>
                    </a:ext>
                  </a:extLst>
                </a:gridCol>
                <a:gridCol w="3164541">
                  <a:extLst>
                    <a:ext uri="{9D8B030D-6E8A-4147-A177-3AD203B41FA5}">
                      <a16:colId xmlns:a16="http://schemas.microsoft.com/office/drawing/2014/main" val="20001"/>
                    </a:ext>
                  </a:extLst>
                </a:gridCol>
                <a:gridCol w="3693459">
                  <a:extLst>
                    <a:ext uri="{9D8B030D-6E8A-4147-A177-3AD203B41FA5}">
                      <a16:colId xmlns:a16="http://schemas.microsoft.com/office/drawing/2014/main" val="20002"/>
                    </a:ext>
                  </a:extLst>
                </a:gridCol>
              </a:tblGrid>
              <a:tr h="389589">
                <a:tc>
                  <a:txBody>
                    <a:bodyPr/>
                    <a:lstStyle/>
                    <a:p>
                      <a:endParaRPr lang="en-CA" dirty="0"/>
                    </a:p>
                  </a:txBody>
                  <a:tcPr>
                    <a:solidFill>
                      <a:srgbClr val="614D7D"/>
                    </a:solidFill>
                  </a:tcPr>
                </a:tc>
                <a:tc>
                  <a:txBody>
                    <a:bodyPr/>
                    <a:lstStyle/>
                    <a:p>
                      <a:pPr algn="ctr"/>
                      <a:r>
                        <a:rPr lang="en-US" dirty="0"/>
                        <a:t>RRSP</a:t>
                      </a:r>
                      <a:endParaRPr lang="en-CA" dirty="0"/>
                    </a:p>
                  </a:txBody>
                  <a:tcPr>
                    <a:solidFill>
                      <a:srgbClr val="614D7D"/>
                    </a:solidFill>
                  </a:tcPr>
                </a:tc>
                <a:tc>
                  <a:txBody>
                    <a:bodyPr/>
                    <a:lstStyle/>
                    <a:p>
                      <a:pPr algn="ctr"/>
                      <a:r>
                        <a:rPr lang="en-US" dirty="0"/>
                        <a:t>DPSP</a:t>
                      </a:r>
                      <a:endParaRPr lang="en-CA" dirty="0"/>
                    </a:p>
                  </a:txBody>
                  <a:tcPr>
                    <a:solidFill>
                      <a:srgbClr val="614D7D"/>
                    </a:solidFill>
                  </a:tcPr>
                </a:tc>
                <a:extLst>
                  <a:ext uri="{0D108BD9-81ED-4DB2-BD59-A6C34878D82A}">
                    <a16:rowId xmlns:a16="http://schemas.microsoft.com/office/drawing/2014/main" val="10000"/>
                  </a:ext>
                </a:extLst>
              </a:tr>
              <a:tr h="962961">
                <a:tc>
                  <a:txBody>
                    <a:bodyPr/>
                    <a:lstStyle/>
                    <a:p>
                      <a:r>
                        <a:rPr lang="en-US" sz="1600" b="1" dirty="0"/>
                        <a:t>Vesting</a:t>
                      </a:r>
                      <a:endParaRPr lang="en-CA" sz="1600" b="1" dirty="0"/>
                    </a:p>
                  </a:txBody>
                  <a:tcPr marT="45730" marB="45730"/>
                </a:tc>
                <a:tc>
                  <a:txBody>
                    <a:bodyPr/>
                    <a:lstStyle/>
                    <a:p>
                      <a:pPr marL="285750" indent="-285750">
                        <a:buFont typeface="Arial" panose="020B0604020202020204" pitchFamily="34" charset="0"/>
                        <a:buChar char="•"/>
                      </a:pPr>
                      <a:r>
                        <a:rPr lang="en-US" sz="1600" dirty="0"/>
                        <a:t>Immediate</a:t>
                      </a:r>
                      <a:endParaRPr lang="en-CA" sz="1600" dirty="0"/>
                    </a:p>
                  </a:txBody>
                  <a:tcPr marT="45730" marB="45730"/>
                </a:tc>
                <a:tc>
                  <a:txBody>
                    <a:bodyPr/>
                    <a:lstStyle/>
                    <a:p>
                      <a:pPr marL="285750" indent="-285750">
                        <a:buFont typeface="Arial" panose="020B0604020202020204" pitchFamily="34" charset="0"/>
                        <a:buChar char="•"/>
                      </a:pPr>
                      <a:r>
                        <a:rPr lang="en-US" sz="1600" dirty="0"/>
                        <a:t>As per plan rules. No later than two years after membe</a:t>
                      </a:r>
                      <a:r>
                        <a:rPr lang="en-US" sz="1600" baseline="0" dirty="0"/>
                        <a:t>r enrols </a:t>
                      </a:r>
                      <a:endParaRPr lang="en-CA" sz="1600" dirty="0"/>
                    </a:p>
                  </a:txBody>
                  <a:tcPr marT="45730" marB="45730"/>
                </a:tc>
                <a:extLst>
                  <a:ext uri="{0D108BD9-81ED-4DB2-BD59-A6C34878D82A}">
                    <a16:rowId xmlns:a16="http://schemas.microsoft.com/office/drawing/2014/main" val="10001"/>
                  </a:ext>
                </a:extLst>
              </a:tr>
              <a:tr h="611461">
                <a:tc>
                  <a:txBody>
                    <a:bodyPr/>
                    <a:lstStyle/>
                    <a:p>
                      <a:r>
                        <a:rPr lang="en-US" sz="1600" b="1" dirty="0"/>
                        <a:t>Plan documentation</a:t>
                      </a:r>
                      <a:r>
                        <a:rPr lang="en-US" sz="1600" b="1" baseline="0" dirty="0"/>
                        <a:t> and reporting</a:t>
                      </a:r>
                      <a:endParaRPr lang="en-CA" sz="1600" b="1" dirty="0"/>
                    </a:p>
                  </a:txBody>
                  <a:tcPr marT="45730" marB="45730"/>
                </a:tc>
                <a:tc>
                  <a:txBody>
                    <a:bodyPr/>
                    <a:lstStyle/>
                    <a:p>
                      <a:pPr marL="285750" indent="-285750">
                        <a:buFont typeface="Arial" panose="020B0604020202020204" pitchFamily="34" charset="0"/>
                        <a:buChar char="•"/>
                      </a:pPr>
                      <a:r>
                        <a:rPr lang="en-US" sz="1600" dirty="0"/>
                        <a:t>Registered as specimen plan with CRA</a:t>
                      </a:r>
                    </a:p>
                    <a:p>
                      <a:pPr marL="285750" indent="-285750">
                        <a:buFont typeface="Arial" panose="020B0604020202020204" pitchFamily="34" charset="0"/>
                        <a:buChar char="•"/>
                      </a:pPr>
                      <a:r>
                        <a:rPr lang="en-US" sz="1600" dirty="0"/>
                        <a:t>Government reporting by employer only when employer contributions</a:t>
                      </a:r>
                      <a:r>
                        <a:rPr lang="en-US" sz="1600" baseline="0" dirty="0"/>
                        <a:t> are made</a:t>
                      </a:r>
                    </a:p>
                    <a:p>
                      <a:pPr marL="285750" indent="-285750">
                        <a:buFont typeface="Arial" panose="020B0604020202020204" pitchFamily="34" charset="0"/>
                        <a:buChar char="•"/>
                      </a:pPr>
                      <a:r>
                        <a:rPr lang="en-US" sz="1600" baseline="0" dirty="0"/>
                        <a:t>Employer contributions to be shown as a taxable benefit on the member’s T4 slip</a:t>
                      </a:r>
                      <a:endParaRPr lang="en-CA" sz="1600" dirty="0"/>
                    </a:p>
                  </a:txBody>
                  <a:tcPr marT="45730" marB="45730"/>
                </a:tc>
                <a:tc>
                  <a:txBody>
                    <a:bodyPr/>
                    <a:lstStyle/>
                    <a:p>
                      <a:pPr marL="285750" indent="-285750">
                        <a:buFont typeface="Arial" panose="020B0604020202020204" pitchFamily="34" charset="0"/>
                        <a:buChar char="•"/>
                      </a:pPr>
                      <a:r>
                        <a:rPr lang="en-US" sz="1600" dirty="0"/>
                        <a:t>PA reporting on member’s T4 slips</a:t>
                      </a:r>
                    </a:p>
                    <a:p>
                      <a:pPr marL="285750" indent="-285750">
                        <a:buFont typeface="Arial" panose="020B0604020202020204" pitchFamily="34" charset="0"/>
                        <a:buChar char="•"/>
                      </a:pPr>
                      <a:r>
                        <a:rPr lang="en-US" sz="1600" dirty="0"/>
                        <a:t>T3D trust return prepared by Sun Life</a:t>
                      </a:r>
                      <a:endParaRPr lang="en-CA" sz="1600" dirty="0"/>
                    </a:p>
                  </a:txBody>
                  <a:tcPr marT="45730" marB="45730"/>
                </a:tc>
                <a:extLst>
                  <a:ext uri="{0D108BD9-81ED-4DB2-BD59-A6C34878D82A}">
                    <a16:rowId xmlns:a16="http://schemas.microsoft.com/office/drawing/2014/main" val="10002"/>
                  </a:ext>
                </a:extLst>
              </a:tr>
              <a:tr h="864569">
                <a:tc>
                  <a:txBody>
                    <a:bodyPr/>
                    <a:lstStyle/>
                    <a:p>
                      <a:r>
                        <a:rPr lang="en-US" sz="1600" b="1" dirty="0"/>
                        <a:t>Member reporting</a:t>
                      </a:r>
                      <a:endParaRPr lang="en-CA" sz="1600" b="1" dirty="0"/>
                    </a:p>
                  </a:txBody>
                  <a:tcPr marT="45730" marB="45730"/>
                </a:tc>
                <a:tc>
                  <a:txBody>
                    <a:bodyPr/>
                    <a:lstStyle/>
                    <a:p>
                      <a:pPr marL="285750" indent="-285750">
                        <a:buFont typeface="Arial" panose="020B0604020202020204" pitchFamily="34" charset="0"/>
                        <a:buChar char="•"/>
                      </a:pPr>
                      <a:r>
                        <a:rPr lang="en-US" sz="1600" dirty="0"/>
                        <a:t>T4RSP</a:t>
                      </a:r>
                      <a:r>
                        <a:rPr lang="en-US" sz="1600" baseline="0" dirty="0"/>
                        <a:t> slip for withdrawals</a:t>
                      </a:r>
                    </a:p>
                    <a:p>
                      <a:pPr marL="285750" indent="-285750">
                        <a:buFont typeface="Arial" panose="020B0604020202020204" pitchFamily="34" charset="0"/>
                        <a:buChar char="•"/>
                      </a:pPr>
                      <a:r>
                        <a:rPr lang="en-US" sz="1600" baseline="0" dirty="0"/>
                        <a:t>RRSP receipts for employer and employee contributions</a:t>
                      </a:r>
                      <a:endParaRPr lang="en-CA" sz="1600" dirty="0"/>
                    </a:p>
                  </a:txBody>
                  <a:tcPr marT="45730" marB="45730"/>
                </a:tc>
                <a:tc>
                  <a:txBody>
                    <a:bodyPr/>
                    <a:lstStyle/>
                    <a:p>
                      <a:pPr marL="285750" indent="-285750">
                        <a:buFont typeface="Arial" panose="020B0604020202020204" pitchFamily="34" charset="0"/>
                        <a:buChar char="•"/>
                      </a:pPr>
                      <a:r>
                        <a:rPr lang="en-US" sz="1600" dirty="0"/>
                        <a:t>T4A slip for withdrawals</a:t>
                      </a:r>
                    </a:p>
                    <a:p>
                      <a:pPr marL="285750" indent="-285750">
                        <a:buFont typeface="Arial" panose="020B0604020202020204" pitchFamily="34" charset="0"/>
                        <a:buChar char="•"/>
                      </a:pPr>
                      <a:r>
                        <a:rPr lang="en-US" sz="1600" dirty="0"/>
                        <a:t>T10 slip for Pension Adjust Reversal (PAR)</a:t>
                      </a:r>
                      <a:endParaRPr lang="en-CA" sz="1600" dirty="0"/>
                    </a:p>
                  </a:txBody>
                  <a:tcPr marT="45730" marB="4573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72382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ChangeArrowheads="1"/>
          </p:cNvSpPr>
          <p:nvPr/>
        </p:nvSpPr>
        <p:spPr bwMode="auto">
          <a:xfrm>
            <a:off x="990600" y="1524000"/>
            <a:ext cx="81534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6387"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6388" name="Rectangle 10"/>
          <p:cNvSpPr>
            <a:spLocks noChangeArrowheads="1"/>
          </p:cNvSpPr>
          <p:nvPr/>
        </p:nvSpPr>
        <p:spPr bwMode="auto">
          <a:xfrm>
            <a:off x="0" y="1524000"/>
            <a:ext cx="990600" cy="5334000"/>
          </a:xfrm>
          <a:prstGeom prst="rect">
            <a:avLst/>
          </a:prstGeom>
          <a:gradFill rotWithShape="1">
            <a:gsLst>
              <a:gs pos="0">
                <a:srgbClr val="F0C040"/>
              </a:gs>
              <a:gs pos="100000">
                <a:srgbClr val="FFE8A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6"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pic>
        <p:nvPicPr>
          <p:cNvPr id="16392" name="Picture 3"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5943600"/>
            <a:ext cx="21812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Rectangle 6"/>
          <p:cNvSpPr>
            <a:spLocks noGrp="1" noChangeArrowheads="1"/>
          </p:cNvSpPr>
          <p:nvPr>
            <p:ph type="title"/>
          </p:nvPr>
        </p:nvSpPr>
        <p:spPr>
          <a:xfrm>
            <a:off x="381000" y="0"/>
            <a:ext cx="7772400" cy="1243013"/>
          </a:xfrm>
        </p:spPr>
        <p:txBody>
          <a:bodyPr/>
          <a:lstStyle/>
          <a:p>
            <a:pPr eaLnBrk="1" hangingPunct="1"/>
            <a:r>
              <a:rPr lang="en-US" altLang="en-US" sz="4000" dirty="0">
                <a:solidFill>
                  <a:schemeClr val="bg1"/>
                </a:solidFill>
              </a:rPr>
              <a:t>Low </a:t>
            </a:r>
            <a:r>
              <a:rPr lang="en-US" altLang="en-US" sz="4000" b="1" dirty="0">
                <a:solidFill>
                  <a:srgbClr val="4D4A86"/>
                </a:solidFill>
              </a:rPr>
              <a:t>fees</a:t>
            </a:r>
          </a:p>
        </p:txBody>
      </p:sp>
      <p:sp>
        <p:nvSpPr>
          <p:cNvPr id="16394" name="AutoShape 9"/>
          <p:cNvSpPr>
            <a:spLocks noChangeArrowheads="1"/>
          </p:cNvSpPr>
          <p:nvPr/>
        </p:nvSpPr>
        <p:spPr bwMode="auto">
          <a:xfrm>
            <a:off x="1447800" y="2286000"/>
            <a:ext cx="6858000" cy="838200"/>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6395" name="AutoShape 10"/>
          <p:cNvSpPr>
            <a:spLocks noChangeArrowheads="1"/>
          </p:cNvSpPr>
          <p:nvPr/>
        </p:nvSpPr>
        <p:spPr bwMode="auto">
          <a:xfrm>
            <a:off x="1447800" y="3429000"/>
            <a:ext cx="6019800" cy="533400"/>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6396" name="AutoShape 11"/>
          <p:cNvSpPr>
            <a:spLocks noChangeArrowheads="1"/>
          </p:cNvSpPr>
          <p:nvPr/>
        </p:nvSpPr>
        <p:spPr bwMode="auto">
          <a:xfrm>
            <a:off x="1447800" y="4343400"/>
            <a:ext cx="4114800" cy="533400"/>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6397" name="Rectangle 12"/>
          <p:cNvSpPr>
            <a:spLocks noGrp="1" noChangeArrowheads="1"/>
          </p:cNvSpPr>
          <p:nvPr>
            <p:ph type="body" idx="1"/>
          </p:nvPr>
        </p:nvSpPr>
        <p:spPr>
          <a:xfrm>
            <a:off x="1447800" y="1905000"/>
            <a:ext cx="7010400" cy="3352800"/>
          </a:xfrm>
          <a:noFill/>
        </p:spPr>
        <p:txBody>
          <a:bodyPr/>
          <a:lstStyle/>
          <a:p>
            <a:pPr eaLnBrk="1" hangingPunct="1"/>
            <a:endParaRPr lang="en-US" altLang="en-US" dirty="0"/>
          </a:p>
          <a:p>
            <a:pPr eaLnBrk="1" hangingPunct="1">
              <a:buClr>
                <a:schemeClr val="accent2"/>
              </a:buClr>
            </a:pPr>
            <a:r>
              <a:rPr lang="en-US" altLang="en-US" dirty="0"/>
              <a:t>Bulk buying with group plans allows for economies of scale for fund management fees</a:t>
            </a:r>
          </a:p>
          <a:p>
            <a:pPr eaLnBrk="1" hangingPunct="1">
              <a:buClr>
                <a:schemeClr val="accent2"/>
              </a:buClr>
              <a:buFont typeface="Times" pitchFamily="18" charset="0"/>
              <a:buNone/>
            </a:pPr>
            <a:endParaRPr lang="en-US" altLang="en-US" dirty="0"/>
          </a:p>
          <a:p>
            <a:pPr eaLnBrk="1" hangingPunct="1">
              <a:buClr>
                <a:schemeClr val="accent2"/>
              </a:buClr>
            </a:pPr>
            <a:r>
              <a:rPr lang="en-US" altLang="en-US" dirty="0"/>
              <a:t>Fees are often lower than comparable retail options</a:t>
            </a:r>
          </a:p>
          <a:p>
            <a:pPr eaLnBrk="1" hangingPunct="1">
              <a:buClr>
                <a:schemeClr val="accent2"/>
              </a:buClr>
              <a:buFont typeface="Times" pitchFamily="18" charset="0"/>
              <a:buNone/>
            </a:pPr>
            <a:endParaRPr lang="en-US" altLang="en-US" dirty="0"/>
          </a:p>
          <a:p>
            <a:pPr eaLnBrk="1" hangingPunct="1">
              <a:buClr>
                <a:schemeClr val="accent2"/>
              </a:buClr>
            </a:pPr>
            <a:r>
              <a:rPr lang="en-US" altLang="en-US" dirty="0"/>
              <a:t>Savings can really add up over time </a:t>
            </a:r>
          </a:p>
          <a:p>
            <a:pPr eaLnBrk="1" hangingPunct="1"/>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ChangeArrowheads="1"/>
          </p:cNvSpPr>
          <p:nvPr/>
        </p:nvSpPr>
        <p:spPr bwMode="auto">
          <a:xfrm>
            <a:off x="990600" y="1524000"/>
            <a:ext cx="81534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7411"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7412" name="Rectangle 10"/>
          <p:cNvSpPr>
            <a:spLocks noChangeArrowheads="1"/>
          </p:cNvSpPr>
          <p:nvPr/>
        </p:nvSpPr>
        <p:spPr bwMode="auto">
          <a:xfrm>
            <a:off x="0" y="1524000"/>
            <a:ext cx="990600" cy="5334000"/>
          </a:xfrm>
          <a:prstGeom prst="rect">
            <a:avLst/>
          </a:prstGeom>
          <a:gradFill rotWithShape="1">
            <a:gsLst>
              <a:gs pos="0">
                <a:srgbClr val="F0C040"/>
              </a:gs>
              <a:gs pos="100000">
                <a:srgbClr val="FFE8A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28" name="Rectangle 11"/>
          <p:cNvSpPr>
            <a:spLocks noChangeArrowheads="1"/>
          </p:cNvSpPr>
          <p:nvPr/>
        </p:nvSpPr>
        <p:spPr bwMode="auto">
          <a:xfrm>
            <a:off x="-18288" y="1371600"/>
            <a:ext cx="9162288" cy="5334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pic>
        <p:nvPicPr>
          <p:cNvPr id="17416" name="Picture 3"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5943600"/>
            <a:ext cx="21812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7" name="Rectangle 6"/>
          <p:cNvSpPr>
            <a:spLocks noGrp="1" noChangeArrowheads="1"/>
          </p:cNvSpPr>
          <p:nvPr>
            <p:ph type="title"/>
          </p:nvPr>
        </p:nvSpPr>
        <p:spPr>
          <a:xfrm>
            <a:off x="381000" y="0"/>
            <a:ext cx="7772400" cy="1243013"/>
          </a:xfrm>
        </p:spPr>
        <p:txBody>
          <a:bodyPr/>
          <a:lstStyle/>
          <a:p>
            <a:pPr eaLnBrk="1" hangingPunct="1"/>
            <a:r>
              <a:rPr lang="en-US" altLang="en-US" sz="4000" dirty="0">
                <a:solidFill>
                  <a:schemeClr val="bg1"/>
                </a:solidFill>
              </a:rPr>
              <a:t>Low </a:t>
            </a:r>
            <a:r>
              <a:rPr lang="en-US" altLang="en-US" sz="4000" b="1" dirty="0">
                <a:solidFill>
                  <a:srgbClr val="4D4A86"/>
                </a:solidFill>
              </a:rPr>
              <a:t>fees</a:t>
            </a:r>
          </a:p>
        </p:txBody>
      </p:sp>
      <p:sp>
        <p:nvSpPr>
          <p:cNvPr id="17419" name="Text Box 24"/>
          <p:cNvSpPr txBox="1">
            <a:spLocks noChangeArrowheads="1"/>
          </p:cNvSpPr>
          <p:nvPr/>
        </p:nvSpPr>
        <p:spPr bwMode="auto">
          <a:xfrm>
            <a:off x="685800" y="1447800"/>
            <a:ext cx="480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Bef>
                <a:spcPct val="50000"/>
              </a:spcBef>
              <a:spcAft>
                <a:spcPct val="0"/>
              </a:spcAft>
              <a:buClrTx/>
              <a:buSzTx/>
              <a:buFontTx/>
              <a:buNone/>
            </a:pPr>
            <a:r>
              <a:rPr lang="en-US" altLang="en-US" sz="1800" dirty="0">
                <a:solidFill>
                  <a:schemeClr val="bg1"/>
                </a:solidFill>
              </a:rPr>
              <a:t>Growth of $50,000 at 5.75%</a:t>
            </a:r>
            <a:endParaRPr lang="en-US" altLang="en-US" sz="1400" dirty="0">
              <a:solidFill>
                <a:srgbClr val="000000"/>
              </a:solidFill>
            </a:endParaRPr>
          </a:p>
        </p:txBody>
      </p:sp>
      <p:graphicFrame>
        <p:nvGraphicFramePr>
          <p:cNvPr id="24" name="Chart 23"/>
          <p:cNvGraphicFramePr>
            <a:graphicFrameLocks noGrp="1"/>
          </p:cNvGraphicFramePr>
          <p:nvPr>
            <p:extLst>
              <p:ext uri="{D42A27DB-BD31-4B8C-83A1-F6EECF244321}">
                <p14:modId xmlns:p14="http://schemas.microsoft.com/office/powerpoint/2010/main" val="752714293"/>
              </p:ext>
            </p:extLst>
          </p:nvPr>
        </p:nvGraphicFramePr>
        <p:xfrm>
          <a:off x="983673" y="1683110"/>
          <a:ext cx="7644788" cy="4265438"/>
        </p:xfrm>
        <a:graphic>
          <a:graphicData uri="http://schemas.openxmlformats.org/drawingml/2006/chart">
            <c:chart xmlns:c="http://schemas.openxmlformats.org/drawingml/2006/chart" xmlns:r="http://schemas.openxmlformats.org/officeDocument/2006/relationships" r:id="rId4"/>
          </a:graphicData>
        </a:graphic>
      </p:graphicFrame>
      <p:grpSp>
        <p:nvGrpSpPr>
          <p:cNvPr id="25" name="Group 23"/>
          <p:cNvGrpSpPr>
            <a:grpSpLocks/>
          </p:cNvGrpSpPr>
          <p:nvPr/>
        </p:nvGrpSpPr>
        <p:grpSpPr bwMode="auto">
          <a:xfrm>
            <a:off x="4856117" y="3093720"/>
            <a:ext cx="1629480" cy="228600"/>
            <a:chOff x="2688" y="1973"/>
            <a:chExt cx="1056" cy="144"/>
          </a:xfrm>
        </p:grpSpPr>
        <p:sp>
          <p:nvSpPr>
            <p:cNvPr id="26" name="AutoShape 24"/>
            <p:cNvSpPr>
              <a:spLocks noChangeArrowheads="1"/>
            </p:cNvSpPr>
            <p:nvPr/>
          </p:nvSpPr>
          <p:spPr bwMode="auto">
            <a:xfrm>
              <a:off x="2688" y="1973"/>
              <a:ext cx="1056" cy="144"/>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27" name="Text Box 25"/>
            <p:cNvSpPr txBox="1">
              <a:spLocks noChangeArrowheads="1"/>
            </p:cNvSpPr>
            <p:nvPr/>
          </p:nvSpPr>
          <p:spPr bwMode="auto">
            <a:xfrm>
              <a:off x="2712" y="1973"/>
              <a:ext cx="100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a:spcBef>
                  <a:spcPct val="50000"/>
                </a:spcBef>
                <a:spcAft>
                  <a:spcPct val="0"/>
                </a:spcAft>
                <a:buClrTx/>
                <a:buSzTx/>
                <a:buFontTx/>
                <a:buNone/>
              </a:pPr>
              <a:r>
                <a:rPr lang="en-US" altLang="en-US" sz="900" dirty="0">
                  <a:solidFill>
                    <a:schemeClr val="bg1"/>
                  </a:solidFill>
                </a:rPr>
                <a:t>1.70% Management Fee</a:t>
              </a:r>
            </a:p>
          </p:txBody>
        </p:sp>
      </p:grpSp>
      <p:grpSp>
        <p:nvGrpSpPr>
          <p:cNvPr id="29" name="Group 23"/>
          <p:cNvGrpSpPr>
            <a:grpSpLocks/>
          </p:cNvGrpSpPr>
          <p:nvPr/>
        </p:nvGrpSpPr>
        <p:grpSpPr bwMode="auto">
          <a:xfrm>
            <a:off x="6019800" y="4191000"/>
            <a:ext cx="1629480" cy="228600"/>
            <a:chOff x="2688" y="1973"/>
            <a:chExt cx="1056" cy="144"/>
          </a:xfrm>
        </p:grpSpPr>
        <p:sp>
          <p:nvSpPr>
            <p:cNvPr id="30" name="AutoShape 24"/>
            <p:cNvSpPr>
              <a:spLocks noChangeArrowheads="1"/>
            </p:cNvSpPr>
            <p:nvPr/>
          </p:nvSpPr>
          <p:spPr bwMode="auto">
            <a:xfrm>
              <a:off x="2688" y="1973"/>
              <a:ext cx="1056" cy="144"/>
            </a:xfrm>
            <a:prstGeom prst="roundRect">
              <a:avLst>
                <a:gd name="adj" fmla="val 16667"/>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31" name="Text Box 25"/>
            <p:cNvSpPr txBox="1">
              <a:spLocks noChangeArrowheads="1"/>
            </p:cNvSpPr>
            <p:nvPr/>
          </p:nvSpPr>
          <p:spPr bwMode="auto">
            <a:xfrm>
              <a:off x="2712" y="1973"/>
              <a:ext cx="100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a:spcBef>
                  <a:spcPct val="50000"/>
                </a:spcBef>
                <a:spcAft>
                  <a:spcPct val="0"/>
                </a:spcAft>
                <a:buClrTx/>
                <a:buSzTx/>
                <a:buFontTx/>
                <a:buNone/>
              </a:pPr>
              <a:r>
                <a:rPr lang="en-US" altLang="en-US" sz="900" dirty="0">
                  <a:solidFill>
                    <a:schemeClr val="bg1"/>
                  </a:solidFill>
                </a:rPr>
                <a:t>2.20% Management Fee</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ChangeArrowheads="1"/>
          </p:cNvSpPr>
          <p:nvPr/>
        </p:nvSpPr>
        <p:spPr bwMode="auto">
          <a:xfrm>
            <a:off x="990600" y="1524000"/>
            <a:ext cx="81534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8435"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8436" name="Rectangle 10"/>
          <p:cNvSpPr>
            <a:spLocks noChangeArrowheads="1"/>
          </p:cNvSpPr>
          <p:nvPr/>
        </p:nvSpPr>
        <p:spPr bwMode="auto">
          <a:xfrm>
            <a:off x="0" y="1524000"/>
            <a:ext cx="990600" cy="5334000"/>
          </a:xfrm>
          <a:prstGeom prst="rect">
            <a:avLst/>
          </a:prstGeom>
          <a:gradFill rotWithShape="1">
            <a:gsLst>
              <a:gs pos="0">
                <a:srgbClr val="F0C040"/>
              </a:gs>
              <a:gs pos="100000">
                <a:srgbClr val="FFE8A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23"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pic>
        <p:nvPicPr>
          <p:cNvPr id="18440" name="Picture 3"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5943600"/>
            <a:ext cx="21812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1" name="Rectangle 6"/>
          <p:cNvSpPr>
            <a:spLocks noGrp="1" noChangeArrowheads="1"/>
          </p:cNvSpPr>
          <p:nvPr>
            <p:ph type="title"/>
          </p:nvPr>
        </p:nvSpPr>
        <p:spPr>
          <a:xfrm>
            <a:off x="381000" y="0"/>
            <a:ext cx="8534400" cy="1243013"/>
          </a:xfrm>
        </p:spPr>
        <p:txBody>
          <a:bodyPr/>
          <a:lstStyle/>
          <a:p>
            <a:pPr eaLnBrk="1" hangingPunct="1"/>
            <a:r>
              <a:rPr lang="en-US" altLang="en-US" sz="4000" dirty="0">
                <a:solidFill>
                  <a:schemeClr val="bg1"/>
                </a:solidFill>
              </a:rPr>
              <a:t>Wide range of </a:t>
            </a:r>
            <a:r>
              <a:rPr lang="en-US" altLang="en-US" sz="4000" b="1" dirty="0">
                <a:solidFill>
                  <a:srgbClr val="4D4A86"/>
                </a:solidFill>
              </a:rPr>
              <a:t>investment options</a:t>
            </a:r>
          </a:p>
        </p:txBody>
      </p:sp>
      <p:sp>
        <p:nvSpPr>
          <p:cNvPr id="18442" name="AutoShape 9"/>
          <p:cNvSpPr>
            <a:spLocks noChangeArrowheads="1"/>
          </p:cNvSpPr>
          <p:nvPr/>
        </p:nvSpPr>
        <p:spPr bwMode="auto">
          <a:xfrm>
            <a:off x="5334000" y="1752600"/>
            <a:ext cx="1295400" cy="2514600"/>
          </a:xfrm>
          <a:prstGeom prst="curvedDownArrow">
            <a:avLst>
              <a:gd name="adj1" fmla="val 20000"/>
              <a:gd name="adj2" fmla="val 40000"/>
              <a:gd name="adj3" fmla="val 64706"/>
            </a:avLst>
          </a:prstGeom>
          <a:gradFill rotWithShape="1">
            <a:gsLst>
              <a:gs pos="0">
                <a:srgbClr val="89779E"/>
              </a:gs>
              <a:gs pos="100000">
                <a:srgbClr val="050508"/>
              </a:gs>
            </a:gsLst>
            <a:lin ang="5400000" scaled="1"/>
          </a:gradFill>
          <a:ln w="9525">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8443" name="AutoShape 10"/>
          <p:cNvSpPr>
            <a:spLocks noChangeArrowheads="1"/>
          </p:cNvSpPr>
          <p:nvPr/>
        </p:nvSpPr>
        <p:spPr bwMode="auto">
          <a:xfrm flipH="1">
            <a:off x="2971800" y="1752600"/>
            <a:ext cx="1295400" cy="2514600"/>
          </a:xfrm>
          <a:prstGeom prst="curvedDownArrow">
            <a:avLst>
              <a:gd name="adj1" fmla="val 20000"/>
              <a:gd name="adj2" fmla="val 40000"/>
              <a:gd name="adj3" fmla="val 64706"/>
            </a:avLst>
          </a:prstGeom>
          <a:gradFill rotWithShape="1">
            <a:gsLst>
              <a:gs pos="0">
                <a:srgbClr val="89779E"/>
              </a:gs>
              <a:gs pos="100000">
                <a:srgbClr val="050508"/>
              </a:gs>
            </a:gsLst>
            <a:lin ang="5400000" scaled="1"/>
          </a:gradFill>
          <a:ln w="9525">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8444" name="Rectangle 11"/>
          <p:cNvSpPr>
            <a:spLocks noChangeArrowheads="1"/>
          </p:cNvSpPr>
          <p:nvPr/>
        </p:nvSpPr>
        <p:spPr bwMode="auto">
          <a:xfrm flipH="1">
            <a:off x="3962400" y="3048000"/>
            <a:ext cx="1905000" cy="2362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8445" name="AutoShape 12"/>
          <p:cNvSpPr>
            <a:spLocks noChangeArrowheads="1"/>
          </p:cNvSpPr>
          <p:nvPr/>
        </p:nvSpPr>
        <p:spPr bwMode="auto">
          <a:xfrm>
            <a:off x="3733800" y="2438400"/>
            <a:ext cx="2286000" cy="838200"/>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8446" name="Text Box 13"/>
          <p:cNvSpPr txBox="1">
            <a:spLocks noChangeArrowheads="1"/>
          </p:cNvSpPr>
          <p:nvPr/>
        </p:nvSpPr>
        <p:spPr bwMode="auto">
          <a:xfrm>
            <a:off x="3810000" y="2514600"/>
            <a:ext cx="2133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a:spcBef>
                <a:spcPct val="50000"/>
              </a:spcBef>
              <a:spcAft>
                <a:spcPct val="0"/>
              </a:spcAft>
              <a:buClrTx/>
              <a:buSzTx/>
              <a:buFontTx/>
              <a:buNone/>
            </a:pPr>
            <a:r>
              <a:rPr lang="en-US" altLang="en-US" sz="1800" b="1" dirty="0"/>
              <a:t>Top investment managers</a:t>
            </a:r>
          </a:p>
        </p:txBody>
      </p:sp>
      <p:grpSp>
        <p:nvGrpSpPr>
          <p:cNvPr id="2" name="Group 19"/>
          <p:cNvGrpSpPr>
            <a:grpSpLocks/>
          </p:cNvGrpSpPr>
          <p:nvPr/>
        </p:nvGrpSpPr>
        <p:grpSpPr bwMode="auto">
          <a:xfrm>
            <a:off x="1295400" y="4267200"/>
            <a:ext cx="7162800" cy="1371600"/>
            <a:chOff x="816" y="2688"/>
            <a:chExt cx="4512" cy="864"/>
          </a:xfrm>
        </p:grpSpPr>
        <p:sp>
          <p:nvSpPr>
            <p:cNvPr id="18448" name="AutoShape 14"/>
            <p:cNvSpPr>
              <a:spLocks noChangeArrowheads="1"/>
            </p:cNvSpPr>
            <p:nvPr/>
          </p:nvSpPr>
          <p:spPr bwMode="auto">
            <a:xfrm>
              <a:off x="3168" y="2688"/>
              <a:ext cx="2160" cy="864"/>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8449" name="Text Box 15"/>
            <p:cNvSpPr txBox="1">
              <a:spLocks noChangeArrowheads="1"/>
            </p:cNvSpPr>
            <p:nvPr/>
          </p:nvSpPr>
          <p:spPr bwMode="auto">
            <a:xfrm>
              <a:off x="3168" y="2832"/>
              <a:ext cx="2160"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a:spcBef>
                  <a:spcPct val="50000"/>
                </a:spcBef>
                <a:spcAft>
                  <a:spcPct val="0"/>
                </a:spcAft>
                <a:buClrTx/>
                <a:buSzTx/>
                <a:buFontTx/>
                <a:buNone/>
              </a:pPr>
              <a:r>
                <a:rPr lang="en-US" altLang="en-US" sz="1800" dirty="0"/>
                <a:t>Series of pre-built portfolios        OR                                        build your own portfolio option</a:t>
              </a:r>
            </a:p>
          </p:txBody>
        </p:sp>
        <p:sp>
          <p:nvSpPr>
            <p:cNvPr id="18450" name="AutoShape 16"/>
            <p:cNvSpPr>
              <a:spLocks noChangeArrowheads="1"/>
            </p:cNvSpPr>
            <p:nvPr/>
          </p:nvSpPr>
          <p:spPr bwMode="auto">
            <a:xfrm>
              <a:off x="816" y="2688"/>
              <a:ext cx="2160" cy="864"/>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8451" name="Text Box 17"/>
            <p:cNvSpPr txBox="1">
              <a:spLocks noChangeArrowheads="1"/>
            </p:cNvSpPr>
            <p:nvPr/>
          </p:nvSpPr>
          <p:spPr bwMode="auto">
            <a:xfrm>
              <a:off x="816" y="2832"/>
              <a:ext cx="2160"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a:spcBef>
                  <a:spcPct val="50000"/>
                </a:spcBef>
                <a:spcAft>
                  <a:spcPct val="0"/>
                </a:spcAft>
                <a:buClrTx/>
                <a:buSzTx/>
                <a:buFontTx/>
                <a:buNone/>
              </a:pPr>
              <a:r>
                <a:rPr lang="en-US" altLang="en-US" sz="1800" dirty="0"/>
                <a:t>Many funds available exclusively through Sun Life Financial group plans</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ChangeArrowheads="1"/>
          </p:cNvSpPr>
          <p:nvPr/>
        </p:nvSpPr>
        <p:spPr bwMode="auto">
          <a:xfrm>
            <a:off x="990600" y="1524000"/>
            <a:ext cx="81534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9459"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9460" name="Rectangle 10"/>
          <p:cNvSpPr>
            <a:spLocks noChangeArrowheads="1"/>
          </p:cNvSpPr>
          <p:nvPr/>
        </p:nvSpPr>
        <p:spPr bwMode="auto">
          <a:xfrm>
            <a:off x="0" y="1524000"/>
            <a:ext cx="990600" cy="5334000"/>
          </a:xfrm>
          <a:prstGeom prst="rect">
            <a:avLst/>
          </a:prstGeom>
          <a:gradFill rotWithShape="1">
            <a:gsLst>
              <a:gs pos="0">
                <a:srgbClr val="F0C040"/>
              </a:gs>
              <a:gs pos="100000">
                <a:srgbClr val="FFE8A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30"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pic>
        <p:nvPicPr>
          <p:cNvPr id="19464" name="Picture 3"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5943600"/>
            <a:ext cx="21812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5" name="Rectangle 6"/>
          <p:cNvSpPr>
            <a:spLocks noGrp="1" noChangeArrowheads="1"/>
          </p:cNvSpPr>
          <p:nvPr>
            <p:ph type="title"/>
          </p:nvPr>
        </p:nvSpPr>
        <p:spPr>
          <a:xfrm>
            <a:off x="381000" y="0"/>
            <a:ext cx="7772400" cy="1243013"/>
          </a:xfrm>
        </p:spPr>
        <p:txBody>
          <a:bodyPr/>
          <a:lstStyle/>
          <a:p>
            <a:pPr eaLnBrk="1" hangingPunct="1"/>
            <a:r>
              <a:rPr lang="en-US" altLang="en-US" sz="3600" dirty="0">
                <a:solidFill>
                  <a:schemeClr val="bg1"/>
                </a:solidFill>
              </a:rPr>
              <a:t>Wide range of </a:t>
            </a:r>
            <a:r>
              <a:rPr lang="en-US" altLang="en-US" sz="3600" b="1" dirty="0">
                <a:solidFill>
                  <a:srgbClr val="4D4A86"/>
                </a:solidFill>
              </a:rPr>
              <a:t>investment options</a:t>
            </a:r>
          </a:p>
        </p:txBody>
      </p:sp>
      <p:grpSp>
        <p:nvGrpSpPr>
          <p:cNvPr id="2" name="Group 10"/>
          <p:cNvGrpSpPr>
            <a:grpSpLocks/>
          </p:cNvGrpSpPr>
          <p:nvPr/>
        </p:nvGrpSpPr>
        <p:grpSpPr bwMode="auto">
          <a:xfrm>
            <a:off x="5257800" y="2133600"/>
            <a:ext cx="2819400" cy="914400"/>
            <a:chOff x="672" y="1776"/>
            <a:chExt cx="1776" cy="576"/>
          </a:xfrm>
        </p:grpSpPr>
        <p:sp>
          <p:nvSpPr>
            <p:cNvPr id="19481" name="AutoShape 11"/>
            <p:cNvSpPr>
              <a:spLocks noChangeArrowheads="1"/>
            </p:cNvSpPr>
            <p:nvPr/>
          </p:nvSpPr>
          <p:spPr bwMode="auto">
            <a:xfrm>
              <a:off x="672" y="1776"/>
              <a:ext cx="1776" cy="576"/>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9482" name="Text Box 12"/>
            <p:cNvSpPr txBox="1">
              <a:spLocks noChangeArrowheads="1"/>
            </p:cNvSpPr>
            <p:nvPr/>
          </p:nvSpPr>
          <p:spPr bwMode="auto">
            <a:xfrm>
              <a:off x="672" y="1824"/>
              <a:ext cx="177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a:spcBef>
                  <a:spcPct val="50000"/>
                </a:spcBef>
                <a:spcAft>
                  <a:spcPct val="0"/>
                </a:spcAft>
                <a:buClrTx/>
                <a:buSzTx/>
                <a:buFontTx/>
                <a:buNone/>
              </a:pPr>
              <a:r>
                <a:rPr lang="en-US" altLang="en-US" sz="2000" b="1" dirty="0"/>
                <a:t>“Pre-built portfolio solutions”</a:t>
              </a:r>
            </a:p>
          </p:txBody>
        </p:sp>
      </p:grpSp>
      <p:grpSp>
        <p:nvGrpSpPr>
          <p:cNvPr id="3" name="Group 13"/>
          <p:cNvGrpSpPr>
            <a:grpSpLocks/>
          </p:cNvGrpSpPr>
          <p:nvPr/>
        </p:nvGrpSpPr>
        <p:grpSpPr bwMode="auto">
          <a:xfrm>
            <a:off x="1676400" y="2895600"/>
            <a:ext cx="2590800" cy="3644900"/>
            <a:chOff x="1056" y="1736"/>
            <a:chExt cx="1632" cy="2296"/>
          </a:xfrm>
        </p:grpSpPr>
        <p:sp>
          <p:nvSpPr>
            <p:cNvPr id="19477" name="AutoShape 14"/>
            <p:cNvSpPr>
              <a:spLocks noChangeArrowheads="1"/>
            </p:cNvSpPr>
            <p:nvPr/>
          </p:nvSpPr>
          <p:spPr bwMode="auto">
            <a:xfrm>
              <a:off x="1056" y="2256"/>
              <a:ext cx="1584" cy="1776"/>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9478" name="Text Box 15"/>
            <p:cNvSpPr txBox="1">
              <a:spLocks noChangeArrowheads="1"/>
            </p:cNvSpPr>
            <p:nvPr/>
          </p:nvSpPr>
          <p:spPr bwMode="auto">
            <a:xfrm>
              <a:off x="1152" y="2352"/>
              <a:ext cx="1536" cy="1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Char char="•"/>
              </a:pPr>
              <a:r>
                <a:rPr lang="en-US" altLang="en-US" sz="1800" dirty="0"/>
                <a:t> GDIA</a:t>
              </a:r>
            </a:p>
            <a:p>
              <a:pPr>
                <a:spcAft>
                  <a:spcPct val="0"/>
                </a:spcAft>
                <a:buClrTx/>
                <a:buSzTx/>
                <a:buFontTx/>
                <a:buChar char="•"/>
              </a:pPr>
              <a:r>
                <a:rPr lang="en-US" altLang="en-US" sz="1800" dirty="0"/>
                <a:t> Guaranteed Funds</a:t>
              </a:r>
            </a:p>
            <a:p>
              <a:pPr>
                <a:spcAft>
                  <a:spcPct val="0"/>
                </a:spcAft>
                <a:buClrTx/>
                <a:buSzTx/>
                <a:buFontTx/>
                <a:buNone/>
              </a:pPr>
              <a:r>
                <a:rPr lang="en-US" altLang="en-US" sz="1800" dirty="0"/>
                <a:t>(1, 3, 5 year)</a:t>
              </a:r>
            </a:p>
            <a:p>
              <a:pPr>
                <a:spcAft>
                  <a:spcPct val="0"/>
                </a:spcAft>
                <a:buClrTx/>
                <a:buSzTx/>
                <a:buFontTx/>
                <a:buChar char="•"/>
              </a:pPr>
              <a:r>
                <a:rPr lang="en-US" altLang="en-US" sz="1800" dirty="0"/>
                <a:t> Fixed Income</a:t>
              </a:r>
            </a:p>
            <a:p>
              <a:pPr>
                <a:spcAft>
                  <a:spcPct val="0"/>
                </a:spcAft>
                <a:buClrTx/>
                <a:buSzTx/>
                <a:buFontTx/>
                <a:buChar char="•"/>
              </a:pPr>
              <a:r>
                <a:rPr lang="en-US" altLang="en-US" sz="1800" dirty="0"/>
                <a:t> Canadian Equity</a:t>
              </a:r>
            </a:p>
            <a:p>
              <a:pPr>
                <a:spcAft>
                  <a:spcPct val="0"/>
                </a:spcAft>
                <a:buClrTx/>
                <a:buSzTx/>
                <a:buFontTx/>
                <a:buChar char="•"/>
              </a:pPr>
              <a:r>
                <a:rPr lang="en-US" altLang="en-US" sz="1800" dirty="0"/>
                <a:t> U.S. Equity</a:t>
              </a:r>
            </a:p>
            <a:p>
              <a:pPr>
                <a:spcAft>
                  <a:spcPct val="0"/>
                </a:spcAft>
                <a:buClrTx/>
                <a:buSzTx/>
                <a:buFontTx/>
                <a:buChar char="•"/>
              </a:pPr>
              <a:r>
                <a:rPr lang="en-US" altLang="en-US" sz="1800" dirty="0"/>
                <a:t> International Equity</a:t>
              </a:r>
            </a:p>
            <a:p>
              <a:pPr>
                <a:spcAft>
                  <a:spcPct val="0"/>
                </a:spcAft>
                <a:buClrTx/>
                <a:buSzTx/>
                <a:buFontTx/>
                <a:buChar char="•"/>
              </a:pPr>
              <a:r>
                <a:rPr lang="en-US" altLang="en-US" sz="1800" dirty="0"/>
                <a:t> Global Equity</a:t>
              </a:r>
            </a:p>
            <a:p>
              <a:pPr>
                <a:spcAft>
                  <a:spcPct val="0"/>
                </a:spcAft>
                <a:buClrTx/>
                <a:buSzTx/>
                <a:buFontTx/>
                <a:buChar char="•"/>
              </a:pPr>
              <a:r>
                <a:rPr lang="en-US" altLang="en-US" sz="1800" dirty="0"/>
                <a:t> Real Assets</a:t>
              </a:r>
            </a:p>
          </p:txBody>
        </p:sp>
        <p:sp>
          <p:nvSpPr>
            <p:cNvPr id="19479" name="AutoShape 16"/>
            <p:cNvSpPr>
              <a:spLocks noChangeArrowheads="1"/>
            </p:cNvSpPr>
            <p:nvPr/>
          </p:nvSpPr>
          <p:spPr bwMode="auto">
            <a:xfrm>
              <a:off x="1296" y="1736"/>
              <a:ext cx="192" cy="528"/>
            </a:xfrm>
            <a:prstGeom prst="downArrow">
              <a:avLst>
                <a:gd name="adj1" fmla="val 50000"/>
                <a:gd name="adj2" fmla="val 68750"/>
              </a:avLst>
            </a:prstGeom>
            <a:solidFill>
              <a:schemeClr val="tx1"/>
            </a:solidFill>
            <a:ln w="9525">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9480" name="AutoShape 17"/>
            <p:cNvSpPr>
              <a:spLocks noChangeArrowheads="1"/>
            </p:cNvSpPr>
            <p:nvPr/>
          </p:nvSpPr>
          <p:spPr bwMode="auto">
            <a:xfrm>
              <a:off x="2208" y="1736"/>
              <a:ext cx="192" cy="528"/>
            </a:xfrm>
            <a:prstGeom prst="downArrow">
              <a:avLst>
                <a:gd name="adj1" fmla="val 50000"/>
                <a:gd name="adj2" fmla="val 68750"/>
              </a:avLst>
            </a:prstGeom>
            <a:solidFill>
              <a:schemeClr val="tx1"/>
            </a:solidFill>
            <a:ln w="9525">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grpSp>
      <p:grpSp>
        <p:nvGrpSpPr>
          <p:cNvPr id="4" name="Group 18"/>
          <p:cNvGrpSpPr>
            <a:grpSpLocks/>
          </p:cNvGrpSpPr>
          <p:nvPr/>
        </p:nvGrpSpPr>
        <p:grpSpPr bwMode="auto">
          <a:xfrm>
            <a:off x="1295400" y="1828800"/>
            <a:ext cx="3276600" cy="1371600"/>
            <a:chOff x="2496" y="1104"/>
            <a:chExt cx="2064" cy="864"/>
          </a:xfrm>
        </p:grpSpPr>
        <p:sp>
          <p:nvSpPr>
            <p:cNvPr id="19475" name="AutoShape 19"/>
            <p:cNvSpPr>
              <a:spLocks noChangeArrowheads="1"/>
            </p:cNvSpPr>
            <p:nvPr/>
          </p:nvSpPr>
          <p:spPr bwMode="auto">
            <a:xfrm>
              <a:off x="2496" y="1104"/>
              <a:ext cx="2064" cy="864"/>
            </a:xfrm>
            <a:prstGeom prst="flowChartAlternateProcess">
              <a:avLst/>
            </a:prstGeom>
            <a:solidFill>
              <a:srgbClr val="FECD44"/>
            </a:solidFill>
            <a:ln w="19050">
              <a:solidFill>
                <a:schemeClr val="tx1"/>
              </a:solidFill>
              <a:miter lim="800000"/>
              <a:headEnd/>
              <a:tailEnd/>
            </a:ln>
          </p:spPr>
          <p:txBody>
            <a:bodyPr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eaLnBrk="1" hangingPunct="1">
                <a:lnSpc>
                  <a:spcPct val="90000"/>
                </a:lnSpc>
                <a:buFont typeface="Times" pitchFamily="18" charset="0"/>
                <a:buNone/>
              </a:pPr>
              <a:endParaRPr lang="en-US" altLang="en-US" sz="2000" dirty="0"/>
            </a:p>
            <a:p>
              <a:pPr algn="ctr" eaLnBrk="1" hangingPunct="1">
                <a:lnSpc>
                  <a:spcPct val="90000"/>
                </a:lnSpc>
                <a:buFont typeface="Times" pitchFamily="18" charset="0"/>
                <a:buNone/>
              </a:pPr>
              <a:endParaRPr lang="en-US" altLang="en-US" dirty="0"/>
            </a:p>
            <a:p>
              <a:pPr algn="ctr">
                <a:spcAft>
                  <a:spcPct val="0"/>
                </a:spcAft>
                <a:buClrTx/>
                <a:buSzTx/>
                <a:buFontTx/>
                <a:buNone/>
              </a:pPr>
              <a:endParaRPr lang="en-US" altLang="en-US" dirty="0"/>
            </a:p>
          </p:txBody>
        </p:sp>
        <p:sp>
          <p:nvSpPr>
            <p:cNvPr id="19476" name="Text Box 20"/>
            <p:cNvSpPr txBox="1">
              <a:spLocks noChangeArrowheads="1"/>
            </p:cNvSpPr>
            <p:nvPr/>
          </p:nvSpPr>
          <p:spPr bwMode="auto">
            <a:xfrm>
              <a:off x="2640" y="1104"/>
              <a:ext cx="1776"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a:spcBef>
                  <a:spcPct val="50000"/>
                </a:spcBef>
                <a:spcAft>
                  <a:spcPct val="0"/>
                </a:spcAft>
                <a:buClrTx/>
                <a:buSzTx/>
                <a:buFontTx/>
                <a:buNone/>
              </a:pPr>
              <a:r>
                <a:rPr lang="en-US" altLang="en-US" sz="2000" b="1" dirty="0"/>
                <a:t>Choose your own portfolio from the following asset categories:</a:t>
              </a:r>
            </a:p>
          </p:txBody>
        </p:sp>
      </p:grpSp>
      <p:grpSp>
        <p:nvGrpSpPr>
          <p:cNvPr id="5" name="Group 21"/>
          <p:cNvGrpSpPr>
            <a:grpSpLocks/>
          </p:cNvGrpSpPr>
          <p:nvPr/>
        </p:nvGrpSpPr>
        <p:grpSpPr bwMode="auto">
          <a:xfrm>
            <a:off x="4953000" y="3048000"/>
            <a:ext cx="3778250" cy="1485900"/>
            <a:chOff x="3120" y="1920"/>
            <a:chExt cx="2380" cy="936"/>
          </a:xfrm>
        </p:grpSpPr>
        <p:grpSp>
          <p:nvGrpSpPr>
            <p:cNvPr id="19470" name="Group 22"/>
            <p:cNvGrpSpPr>
              <a:grpSpLocks/>
            </p:cNvGrpSpPr>
            <p:nvPr/>
          </p:nvGrpSpPr>
          <p:grpSpPr bwMode="auto">
            <a:xfrm>
              <a:off x="3120" y="2493"/>
              <a:ext cx="2380" cy="363"/>
              <a:chOff x="1296" y="2592"/>
              <a:chExt cx="2281" cy="359"/>
            </a:xfrm>
          </p:grpSpPr>
          <p:sp>
            <p:nvSpPr>
              <p:cNvPr id="19473" name="AutoShape 23"/>
              <p:cNvSpPr>
                <a:spLocks noChangeArrowheads="1"/>
              </p:cNvSpPr>
              <p:nvPr/>
            </p:nvSpPr>
            <p:spPr bwMode="auto">
              <a:xfrm>
                <a:off x="1296" y="2592"/>
                <a:ext cx="2208" cy="359"/>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9474" name="Text Box 24"/>
              <p:cNvSpPr txBox="1">
                <a:spLocks noChangeArrowheads="1"/>
              </p:cNvSpPr>
              <p:nvPr/>
            </p:nvSpPr>
            <p:spPr bwMode="auto">
              <a:xfrm>
                <a:off x="1369" y="2667"/>
                <a:ext cx="220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Char char="•"/>
                </a:pPr>
                <a:r>
                  <a:rPr lang="en-US" altLang="en-US" sz="1800" dirty="0"/>
                  <a:t> Granite Target Date Funds</a:t>
                </a:r>
              </a:p>
            </p:txBody>
          </p:sp>
        </p:grpSp>
        <p:sp>
          <p:nvSpPr>
            <p:cNvPr id="19471" name="AutoShape 25"/>
            <p:cNvSpPr>
              <a:spLocks noChangeArrowheads="1"/>
            </p:cNvSpPr>
            <p:nvPr/>
          </p:nvSpPr>
          <p:spPr bwMode="auto">
            <a:xfrm>
              <a:off x="3696" y="1920"/>
              <a:ext cx="174" cy="566"/>
            </a:xfrm>
            <a:prstGeom prst="downArrow">
              <a:avLst>
                <a:gd name="adj1" fmla="val 50000"/>
                <a:gd name="adj2" fmla="val 81322"/>
              </a:avLst>
            </a:prstGeom>
            <a:solidFill>
              <a:schemeClr val="tx1"/>
            </a:solidFill>
            <a:ln w="9525">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9472" name="AutoShape 26"/>
            <p:cNvSpPr>
              <a:spLocks noChangeArrowheads="1"/>
            </p:cNvSpPr>
            <p:nvPr/>
          </p:nvSpPr>
          <p:spPr bwMode="auto">
            <a:xfrm>
              <a:off x="4656" y="1920"/>
              <a:ext cx="174" cy="566"/>
            </a:xfrm>
            <a:prstGeom prst="downArrow">
              <a:avLst>
                <a:gd name="adj1" fmla="val 50000"/>
                <a:gd name="adj2" fmla="val 81322"/>
              </a:avLst>
            </a:prstGeom>
            <a:solidFill>
              <a:schemeClr val="tx1"/>
            </a:solidFill>
            <a:ln w="9525">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accel="5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accel="5000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1+#ppt_w/2"/>
                                          </p:val>
                                        </p:tav>
                                        <p:tav tm="100000">
                                          <p:val>
                                            <p:strVal val="#ppt_x"/>
                                          </p:val>
                                        </p:tav>
                                      </p:tavLst>
                                    </p:anim>
                                    <p:anim calcmode="lin" valueType="num">
                                      <p:cBhvr additive="base">
                                        <p:cTn id="12"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ChangeArrowheads="1"/>
          </p:cNvSpPr>
          <p:nvPr/>
        </p:nvSpPr>
        <p:spPr bwMode="auto">
          <a:xfrm>
            <a:off x="990600" y="1524000"/>
            <a:ext cx="81534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pic>
        <p:nvPicPr>
          <p:cNvPr id="4099" name="Picture 8"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5868988"/>
            <a:ext cx="2333625"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4101" name="Rectangle 10"/>
          <p:cNvSpPr>
            <a:spLocks noChangeArrowheads="1"/>
          </p:cNvSpPr>
          <p:nvPr/>
        </p:nvSpPr>
        <p:spPr bwMode="auto">
          <a:xfrm>
            <a:off x="0" y="1524000"/>
            <a:ext cx="990600" cy="5334000"/>
          </a:xfrm>
          <a:prstGeom prst="rect">
            <a:avLst/>
          </a:prstGeom>
          <a:gradFill rotWithShape="1">
            <a:gsLst>
              <a:gs pos="0">
                <a:srgbClr val="F0C040"/>
              </a:gs>
              <a:gs pos="100000">
                <a:srgbClr val="FFE8A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5126"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sp>
        <p:nvSpPr>
          <p:cNvPr id="4105" name="Rectangle 2"/>
          <p:cNvSpPr>
            <a:spLocks noGrp="1" noChangeArrowheads="1"/>
          </p:cNvSpPr>
          <p:nvPr>
            <p:ph type="title"/>
          </p:nvPr>
        </p:nvSpPr>
        <p:spPr/>
        <p:txBody>
          <a:bodyPr/>
          <a:lstStyle/>
          <a:p>
            <a:pPr eaLnBrk="1" hangingPunct="1"/>
            <a:r>
              <a:rPr lang="en-US" altLang="en-US" sz="4000" b="1" dirty="0">
                <a:solidFill>
                  <a:schemeClr val="bg1"/>
                </a:solidFill>
              </a:rPr>
              <a:t>Agenda</a:t>
            </a:r>
          </a:p>
        </p:txBody>
      </p:sp>
      <p:sp>
        <p:nvSpPr>
          <p:cNvPr id="60419" name="Rectangle 3"/>
          <p:cNvSpPr>
            <a:spLocks noGrp="1" noChangeArrowheads="1"/>
          </p:cNvSpPr>
          <p:nvPr>
            <p:ph type="body" idx="1"/>
          </p:nvPr>
        </p:nvSpPr>
        <p:spPr>
          <a:xfrm>
            <a:off x="1371600" y="1828800"/>
            <a:ext cx="5943600" cy="3962400"/>
          </a:xfrm>
        </p:spPr>
        <p:txBody>
          <a:bodyPr/>
          <a:lstStyle/>
          <a:p>
            <a:pPr eaLnBrk="1" hangingPunct="1"/>
            <a:r>
              <a:rPr lang="en-US" altLang="en-US" dirty="0"/>
              <a:t>Why a Group Savings Plan</a:t>
            </a:r>
          </a:p>
          <a:p>
            <a:pPr eaLnBrk="1" hangingPunct="1"/>
            <a:r>
              <a:rPr lang="en-US" altLang="en-US" dirty="0"/>
              <a:t>Why Sun Life Financial</a:t>
            </a:r>
          </a:p>
          <a:p>
            <a:pPr eaLnBrk="1" hangingPunct="1"/>
            <a:r>
              <a:rPr lang="en-US" altLang="en-US" dirty="0"/>
              <a:t>Introduction to ‘my savings’</a:t>
            </a:r>
          </a:p>
          <a:p>
            <a:pPr eaLnBrk="1" hangingPunct="1"/>
            <a:r>
              <a:rPr lang="en-US" altLang="en-US" dirty="0"/>
              <a:t>Value to Plan Sponsor/Plan Member</a:t>
            </a:r>
          </a:p>
          <a:p>
            <a:pPr eaLnBrk="1" hangingPunct="1"/>
            <a:r>
              <a:rPr lang="en-US" altLang="en-US" dirty="0"/>
              <a:t>RRSP vs TFSA vs DPSP</a:t>
            </a:r>
          </a:p>
          <a:p>
            <a:pPr eaLnBrk="1" hangingPunct="1"/>
            <a:r>
              <a:rPr lang="en-US" altLang="en-US" dirty="0"/>
              <a:t>Funds</a:t>
            </a:r>
          </a:p>
          <a:p>
            <a:pPr eaLnBrk="1" hangingPunct="1"/>
            <a:r>
              <a:rPr lang="en-US" altLang="en-US" dirty="0"/>
              <a:t>Investment Options</a:t>
            </a:r>
          </a:p>
          <a:p>
            <a:pPr eaLnBrk="1" hangingPunct="1"/>
            <a:r>
              <a:rPr lang="en-US" altLang="en-US" dirty="0"/>
              <a:t>Wrap-up</a:t>
            </a:r>
          </a:p>
          <a:p>
            <a:pPr eaLnBrk="1" hangingPunct="1"/>
            <a:endParaRPr lang="en-US" altLang="en-US" dirty="0"/>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anim calcmode="lin" valueType="num">
                                      <p:cBhvr additive="base">
                                        <p:cTn id="11" dur="500" fill="hold"/>
                                        <p:tgtEl>
                                          <p:spTgt spid="6041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041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anim calcmode="lin" valueType="num">
                                      <p:cBhvr additive="base">
                                        <p:cTn id="15" dur="500" fill="hold"/>
                                        <p:tgtEl>
                                          <p:spTgt spid="6041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6041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anim calcmode="lin" valueType="num">
                                      <p:cBhvr additive="base">
                                        <p:cTn id="19" dur="500" fill="hold"/>
                                        <p:tgtEl>
                                          <p:spTgt spid="6041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0419">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60419">
                                            <p:txEl>
                                              <p:pRg st="4" end="4"/>
                                            </p:txEl>
                                          </p:spTgt>
                                        </p:tgtEl>
                                        <p:attrNameLst>
                                          <p:attrName>style.visibility</p:attrName>
                                        </p:attrNameLst>
                                      </p:cBhvr>
                                      <p:to>
                                        <p:strVal val="visible"/>
                                      </p:to>
                                    </p:set>
                                    <p:anim calcmode="lin" valueType="num">
                                      <p:cBhvr additive="base">
                                        <p:cTn id="23" dur="500" fill="hold"/>
                                        <p:tgtEl>
                                          <p:spTgt spid="60419">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0419">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60419">
                                            <p:txEl>
                                              <p:pRg st="5" end="5"/>
                                            </p:txEl>
                                          </p:spTgt>
                                        </p:tgtEl>
                                        <p:attrNameLst>
                                          <p:attrName>style.visibility</p:attrName>
                                        </p:attrNameLst>
                                      </p:cBhvr>
                                      <p:to>
                                        <p:strVal val="visible"/>
                                      </p:to>
                                    </p:set>
                                    <p:anim calcmode="lin" valueType="num">
                                      <p:cBhvr additive="base">
                                        <p:cTn id="27" dur="500" fill="hold"/>
                                        <p:tgtEl>
                                          <p:spTgt spid="60419">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60419">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60419">
                                            <p:txEl>
                                              <p:pRg st="6" end="6"/>
                                            </p:txEl>
                                          </p:spTgt>
                                        </p:tgtEl>
                                        <p:attrNameLst>
                                          <p:attrName>style.visibility</p:attrName>
                                        </p:attrNameLst>
                                      </p:cBhvr>
                                      <p:to>
                                        <p:strVal val="visible"/>
                                      </p:to>
                                    </p:set>
                                    <p:anim calcmode="lin" valueType="num">
                                      <p:cBhvr additive="base">
                                        <p:cTn id="31" dur="500" fill="hold"/>
                                        <p:tgtEl>
                                          <p:spTgt spid="60419">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0419">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60419">
                                            <p:txEl>
                                              <p:pRg st="7" end="7"/>
                                            </p:txEl>
                                          </p:spTgt>
                                        </p:tgtEl>
                                        <p:attrNameLst>
                                          <p:attrName>style.visibility</p:attrName>
                                        </p:attrNameLst>
                                      </p:cBhvr>
                                      <p:to>
                                        <p:strVal val="visible"/>
                                      </p:to>
                                    </p:set>
                                    <p:anim calcmode="lin" valueType="num">
                                      <p:cBhvr additive="base">
                                        <p:cTn id="35" dur="500" fill="hold"/>
                                        <p:tgtEl>
                                          <p:spTgt spid="60419">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6041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ChangeArrowheads="1"/>
          </p:cNvSpPr>
          <p:nvPr/>
        </p:nvSpPr>
        <p:spPr bwMode="auto">
          <a:xfrm>
            <a:off x="990600" y="1524000"/>
            <a:ext cx="81534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23555"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23556" name="Rectangle 10"/>
          <p:cNvSpPr>
            <a:spLocks noChangeArrowheads="1"/>
          </p:cNvSpPr>
          <p:nvPr/>
        </p:nvSpPr>
        <p:spPr bwMode="auto">
          <a:xfrm>
            <a:off x="0" y="1524000"/>
            <a:ext cx="990600" cy="5334000"/>
          </a:xfrm>
          <a:prstGeom prst="rect">
            <a:avLst/>
          </a:prstGeom>
          <a:gradFill rotWithShape="1">
            <a:gsLst>
              <a:gs pos="0">
                <a:srgbClr val="F0C040"/>
              </a:gs>
              <a:gs pos="100000">
                <a:srgbClr val="FFE8A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5"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sp>
        <p:nvSpPr>
          <p:cNvPr id="23560" name="Rectangle 2"/>
          <p:cNvSpPr>
            <a:spLocks noChangeArrowheads="1"/>
          </p:cNvSpPr>
          <p:nvPr/>
        </p:nvSpPr>
        <p:spPr bwMode="auto">
          <a:xfrm>
            <a:off x="0" y="1524000"/>
            <a:ext cx="91440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pic>
        <p:nvPicPr>
          <p:cNvPr id="23561" name="Picture 3"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5943600"/>
            <a:ext cx="21812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2" name="Rectangle 6"/>
          <p:cNvSpPr>
            <a:spLocks noGrp="1" noChangeArrowheads="1"/>
          </p:cNvSpPr>
          <p:nvPr>
            <p:ph type="title"/>
          </p:nvPr>
        </p:nvSpPr>
        <p:spPr>
          <a:xfrm>
            <a:off x="381000" y="0"/>
            <a:ext cx="7772400" cy="1243013"/>
          </a:xfrm>
        </p:spPr>
        <p:txBody>
          <a:bodyPr/>
          <a:lstStyle/>
          <a:p>
            <a:pPr eaLnBrk="1" hangingPunct="1"/>
            <a:r>
              <a:rPr lang="en-US" altLang="en-US" sz="4400" b="1" dirty="0">
                <a:solidFill>
                  <a:srgbClr val="4D4A86"/>
                </a:solidFill>
                <a:latin typeface="Agenda Tabular Medium" pitchFamily="2" charset="0"/>
              </a:rPr>
              <a:t>Granite</a:t>
            </a:r>
            <a:r>
              <a:rPr lang="en-US" altLang="en-US" sz="4000" dirty="0">
                <a:solidFill>
                  <a:schemeClr val="bg1"/>
                </a:solidFill>
              </a:rPr>
              <a:t> Funds™ – </a:t>
            </a:r>
            <a:r>
              <a:rPr lang="en-US" altLang="en-US" sz="4000" i="1" dirty="0">
                <a:solidFill>
                  <a:schemeClr val="bg1"/>
                </a:solidFill>
              </a:rPr>
              <a:t>Target Date</a:t>
            </a:r>
          </a:p>
        </p:txBody>
      </p:sp>
      <p:sp>
        <p:nvSpPr>
          <p:cNvPr id="131080" name="Rectangle 8"/>
          <p:cNvSpPr>
            <a:spLocks noGrp="1" noChangeArrowheads="1"/>
          </p:cNvSpPr>
          <p:nvPr>
            <p:ph type="body" idx="1"/>
          </p:nvPr>
        </p:nvSpPr>
        <p:spPr>
          <a:xfrm>
            <a:off x="4191000" y="1752600"/>
            <a:ext cx="4648200" cy="4419600"/>
          </a:xfrm>
          <a:noFill/>
        </p:spPr>
        <p:txBody>
          <a:bodyPr/>
          <a:lstStyle/>
          <a:p>
            <a:pPr marL="342900" indent="-342900" eaLnBrk="1" hangingPunct="1">
              <a:buFont typeface="Times" pitchFamily="18" charset="0"/>
              <a:buNone/>
            </a:pPr>
            <a:r>
              <a:rPr lang="en-US" altLang="en-US" b="1" dirty="0"/>
              <a:t>When does the member need the money?</a:t>
            </a:r>
            <a:r>
              <a:rPr lang="en-US" altLang="en-US" dirty="0"/>
              <a:t> </a:t>
            </a:r>
          </a:p>
          <a:p>
            <a:pPr marL="342900" indent="-342900" eaLnBrk="1" hangingPunct="1">
              <a:buClr>
                <a:schemeClr val="accent2"/>
              </a:buClr>
            </a:pPr>
            <a:r>
              <a:rPr lang="en-US" altLang="en-US" dirty="0"/>
              <a:t>Pre-built solutions – with an asset mix that changes over the life of the fund </a:t>
            </a:r>
          </a:p>
          <a:p>
            <a:pPr marL="342900" indent="-342900" eaLnBrk="1" hangingPunct="1">
              <a:buClr>
                <a:schemeClr val="accent2"/>
              </a:buClr>
            </a:pPr>
            <a:r>
              <a:rPr lang="en-US" altLang="en-US" dirty="0"/>
              <a:t>Multi-manager solution</a:t>
            </a:r>
          </a:p>
          <a:p>
            <a:pPr marL="342900" indent="-342900" eaLnBrk="1" hangingPunct="1">
              <a:buClr>
                <a:schemeClr val="accent2"/>
              </a:buClr>
            </a:pPr>
            <a:r>
              <a:rPr lang="en-US" altLang="en-US" dirty="0"/>
              <a:t>Fees</a:t>
            </a:r>
          </a:p>
          <a:p>
            <a:pPr marL="342900" indent="-342900" eaLnBrk="1" hangingPunct="1">
              <a:buClr>
                <a:schemeClr val="accent2"/>
              </a:buClr>
            </a:pPr>
            <a:r>
              <a:rPr lang="en-US" altLang="en-US" dirty="0"/>
              <a:t>Managers were selected who have:</a:t>
            </a:r>
          </a:p>
          <a:p>
            <a:pPr marL="800100" lvl="1" indent="-342900" eaLnBrk="1" hangingPunct="1">
              <a:buClr>
                <a:schemeClr val="accent2"/>
              </a:buClr>
              <a:buFont typeface="Wingdings" pitchFamily="2" charset="2"/>
              <a:buChar char="Ø"/>
            </a:pPr>
            <a:r>
              <a:rPr lang="en-US" altLang="en-US" sz="1600" dirty="0"/>
              <a:t>Superior long term performance</a:t>
            </a:r>
          </a:p>
          <a:p>
            <a:pPr marL="800100" lvl="1" indent="-342900" eaLnBrk="1" hangingPunct="1">
              <a:buClr>
                <a:schemeClr val="accent2"/>
              </a:buClr>
              <a:buFont typeface="Wingdings" pitchFamily="2" charset="2"/>
              <a:buChar char="Ø"/>
            </a:pPr>
            <a:r>
              <a:rPr lang="en-US" altLang="en-US" sz="1600" dirty="0"/>
              <a:t>Expertise in their asset classes or investment styles</a:t>
            </a:r>
          </a:p>
          <a:p>
            <a:pPr marL="800100" lvl="1" indent="-342900" eaLnBrk="1" hangingPunct="1"/>
            <a:endParaRPr lang="en-US" altLang="en-US" sz="1600" dirty="0"/>
          </a:p>
          <a:p>
            <a:pPr marL="342900" indent="-342900" eaLnBrk="1" hangingPunct="1"/>
            <a:endParaRPr lang="en-US" altLang="en-US" dirty="0"/>
          </a:p>
          <a:p>
            <a:pPr marL="342900" indent="-342900" eaLnBrk="1" hangingPunct="1">
              <a:lnSpc>
                <a:spcPct val="90000"/>
              </a:lnSpc>
            </a:pPr>
            <a:endParaRPr lang="en-US" altLang="en-US" sz="1600" dirty="0"/>
          </a:p>
        </p:txBody>
      </p:sp>
      <p:pic>
        <p:nvPicPr>
          <p:cNvPr id="23564" name="Picture 10" descr="granitetargetdatespons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00200"/>
            <a:ext cx="396875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5" name="Rectangle 11"/>
          <p:cNvSpPr>
            <a:spLocks noChangeArrowheads="1"/>
          </p:cNvSpPr>
          <p:nvPr/>
        </p:nvSpPr>
        <p:spPr bwMode="auto">
          <a:xfrm>
            <a:off x="0" y="1600200"/>
            <a:ext cx="3962400" cy="5257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accel="50000" fill="hold" grpId="0" nodeType="withEffect">
                                  <p:stCondLst>
                                    <p:cond delay="0"/>
                                  </p:stCondLst>
                                  <p:childTnLst>
                                    <p:set>
                                      <p:cBhvr>
                                        <p:cTn id="6" dur="1" fill="hold">
                                          <p:stCondLst>
                                            <p:cond delay="0"/>
                                          </p:stCondLst>
                                        </p:cTn>
                                        <p:tgtEl>
                                          <p:spTgt spid="131080">
                                            <p:txEl>
                                              <p:pRg st="0" end="0"/>
                                            </p:txEl>
                                          </p:spTgt>
                                        </p:tgtEl>
                                        <p:attrNameLst>
                                          <p:attrName>style.visibility</p:attrName>
                                        </p:attrNameLst>
                                      </p:cBhvr>
                                      <p:to>
                                        <p:strVal val="visible"/>
                                      </p:to>
                                    </p:set>
                                    <p:anim calcmode="lin" valueType="num">
                                      <p:cBhvr additive="base">
                                        <p:cTn id="7" dur="500" fill="hold"/>
                                        <p:tgtEl>
                                          <p:spTgt spid="13108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108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accel="50000" fill="hold" grpId="0" nodeType="clickEffect">
                                  <p:stCondLst>
                                    <p:cond delay="0"/>
                                  </p:stCondLst>
                                  <p:childTnLst>
                                    <p:set>
                                      <p:cBhvr>
                                        <p:cTn id="12" dur="1" fill="hold">
                                          <p:stCondLst>
                                            <p:cond delay="0"/>
                                          </p:stCondLst>
                                        </p:cTn>
                                        <p:tgtEl>
                                          <p:spTgt spid="131080">
                                            <p:txEl>
                                              <p:pRg st="1" end="1"/>
                                            </p:txEl>
                                          </p:spTgt>
                                        </p:tgtEl>
                                        <p:attrNameLst>
                                          <p:attrName>style.visibility</p:attrName>
                                        </p:attrNameLst>
                                      </p:cBhvr>
                                      <p:to>
                                        <p:strVal val="visible"/>
                                      </p:to>
                                    </p:set>
                                    <p:anim calcmode="lin" valueType="num">
                                      <p:cBhvr additive="base">
                                        <p:cTn id="13" dur="500" fill="hold"/>
                                        <p:tgtEl>
                                          <p:spTgt spid="131080">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108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accel="50000" fill="hold" grpId="0" nodeType="clickEffect">
                                  <p:stCondLst>
                                    <p:cond delay="0"/>
                                  </p:stCondLst>
                                  <p:childTnLst>
                                    <p:set>
                                      <p:cBhvr>
                                        <p:cTn id="18" dur="1" fill="hold">
                                          <p:stCondLst>
                                            <p:cond delay="0"/>
                                          </p:stCondLst>
                                        </p:cTn>
                                        <p:tgtEl>
                                          <p:spTgt spid="131080">
                                            <p:txEl>
                                              <p:pRg st="2" end="2"/>
                                            </p:txEl>
                                          </p:spTgt>
                                        </p:tgtEl>
                                        <p:attrNameLst>
                                          <p:attrName>style.visibility</p:attrName>
                                        </p:attrNameLst>
                                      </p:cBhvr>
                                      <p:to>
                                        <p:strVal val="visible"/>
                                      </p:to>
                                    </p:set>
                                    <p:anim calcmode="lin" valueType="num">
                                      <p:cBhvr additive="base">
                                        <p:cTn id="19" dur="500" fill="hold"/>
                                        <p:tgtEl>
                                          <p:spTgt spid="131080">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108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accel="50000" fill="hold" grpId="0" nodeType="clickEffect">
                                  <p:stCondLst>
                                    <p:cond delay="0"/>
                                  </p:stCondLst>
                                  <p:childTnLst>
                                    <p:set>
                                      <p:cBhvr>
                                        <p:cTn id="24" dur="1" fill="hold">
                                          <p:stCondLst>
                                            <p:cond delay="0"/>
                                          </p:stCondLst>
                                        </p:cTn>
                                        <p:tgtEl>
                                          <p:spTgt spid="131080">
                                            <p:txEl>
                                              <p:pRg st="3" end="3"/>
                                            </p:txEl>
                                          </p:spTgt>
                                        </p:tgtEl>
                                        <p:attrNameLst>
                                          <p:attrName>style.visibility</p:attrName>
                                        </p:attrNameLst>
                                      </p:cBhvr>
                                      <p:to>
                                        <p:strVal val="visible"/>
                                      </p:to>
                                    </p:set>
                                    <p:anim calcmode="lin" valueType="num">
                                      <p:cBhvr additive="base">
                                        <p:cTn id="25" dur="500" fill="hold"/>
                                        <p:tgtEl>
                                          <p:spTgt spid="131080">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108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accel="50000" fill="hold" grpId="0" nodeType="clickEffect">
                                  <p:stCondLst>
                                    <p:cond delay="0"/>
                                  </p:stCondLst>
                                  <p:childTnLst>
                                    <p:set>
                                      <p:cBhvr>
                                        <p:cTn id="30" dur="1" fill="hold">
                                          <p:stCondLst>
                                            <p:cond delay="0"/>
                                          </p:stCondLst>
                                        </p:cTn>
                                        <p:tgtEl>
                                          <p:spTgt spid="131080">
                                            <p:txEl>
                                              <p:pRg st="4" end="4"/>
                                            </p:txEl>
                                          </p:spTgt>
                                        </p:tgtEl>
                                        <p:attrNameLst>
                                          <p:attrName>style.visibility</p:attrName>
                                        </p:attrNameLst>
                                      </p:cBhvr>
                                      <p:to>
                                        <p:strVal val="visible"/>
                                      </p:to>
                                    </p:set>
                                    <p:anim calcmode="lin" valueType="num">
                                      <p:cBhvr additive="base">
                                        <p:cTn id="31" dur="500" fill="hold"/>
                                        <p:tgtEl>
                                          <p:spTgt spid="131080">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31080">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1080">
                                            <p:txEl>
                                              <p:pRg st="5" end="5"/>
                                            </p:txEl>
                                          </p:spTgt>
                                        </p:tgtEl>
                                        <p:attrNameLst>
                                          <p:attrName>style.visibility</p:attrName>
                                        </p:attrNameLst>
                                      </p:cBhvr>
                                      <p:to>
                                        <p:strVal val="visible"/>
                                      </p:to>
                                    </p:set>
                                    <p:anim calcmode="lin" valueType="num">
                                      <p:cBhvr additive="base">
                                        <p:cTn id="35" dur="500" fill="hold"/>
                                        <p:tgtEl>
                                          <p:spTgt spid="131080">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31080">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1080">
                                            <p:txEl>
                                              <p:pRg st="6" end="6"/>
                                            </p:txEl>
                                          </p:spTgt>
                                        </p:tgtEl>
                                        <p:attrNameLst>
                                          <p:attrName>style.visibility</p:attrName>
                                        </p:attrNameLst>
                                      </p:cBhvr>
                                      <p:to>
                                        <p:strVal val="visible"/>
                                      </p:to>
                                    </p:set>
                                    <p:anim calcmode="lin" valueType="num">
                                      <p:cBhvr additive="base">
                                        <p:cTn id="39" dur="500" fill="hold"/>
                                        <p:tgtEl>
                                          <p:spTgt spid="131080">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3108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8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24579" name="Rectangle 3"/>
          <p:cNvSpPr>
            <a:spLocks noChangeArrowheads="1"/>
          </p:cNvSpPr>
          <p:nvPr/>
        </p:nvSpPr>
        <p:spPr bwMode="black">
          <a:xfrm>
            <a:off x="0" y="2209800"/>
            <a:ext cx="9144000" cy="2667000"/>
          </a:xfrm>
          <a:prstGeom prst="rect">
            <a:avLst/>
          </a:prstGeom>
          <a:gradFill flip="none" rotWithShape="1">
            <a:gsLst>
              <a:gs pos="0">
                <a:srgbClr val="89779E"/>
              </a:gs>
              <a:gs pos="100000">
                <a:schemeClr val="accent6">
                  <a:lumMod val="75000"/>
                </a:schemeClr>
              </a:gs>
              <a:gs pos="100000">
                <a:srgbClr val="4D4A86">
                  <a:alpha val="79999"/>
                </a:srgbClr>
              </a:gs>
            </a:gsLst>
            <a:path path="circle">
              <a:fillToRect l="50000" t="50000" r="50000" b="50000"/>
            </a:path>
            <a:tileRect/>
          </a:gradFill>
          <a:ln w="0">
            <a:noFill/>
            <a:miter lim="800000"/>
            <a:headEnd/>
            <a:tailEnd/>
          </a:ln>
        </p:spPr>
        <p:txBody>
          <a:bodyPr wrap="none" anchor="ctr"/>
          <a:lstStyle/>
          <a:p>
            <a:pPr algn="ctr">
              <a:defRPr/>
            </a:pPr>
            <a:endParaRPr lang="en-US" dirty="0">
              <a:solidFill>
                <a:srgbClr val="720829"/>
              </a:solidFill>
              <a:ea typeface="ＭＳ Ｐゴシック" pitchFamily="1" charset="-128"/>
            </a:endParaRPr>
          </a:p>
        </p:txBody>
      </p:sp>
      <p:sp>
        <p:nvSpPr>
          <p:cNvPr id="133124" name="Rectangle 4"/>
          <p:cNvSpPr>
            <a:spLocks noChangeArrowheads="1"/>
          </p:cNvSpPr>
          <p:nvPr/>
        </p:nvSpPr>
        <p:spPr bwMode="auto">
          <a:xfrm>
            <a:off x="0" y="2514600"/>
            <a:ext cx="6248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eaLnBrk="1" hangingPunct="1">
              <a:lnSpc>
                <a:spcPct val="95000"/>
              </a:lnSpc>
              <a:buFont typeface="Times" pitchFamily="18" charset="0"/>
              <a:buNone/>
            </a:pPr>
            <a:r>
              <a:rPr lang="en-US" altLang="en-US" sz="4400" dirty="0">
                <a:solidFill>
                  <a:schemeClr val="bg1"/>
                </a:solidFill>
              </a:rPr>
              <a:t>	</a:t>
            </a:r>
            <a:r>
              <a:rPr lang="en-US" altLang="en-US" sz="3600" dirty="0">
                <a:solidFill>
                  <a:schemeClr val="bg1"/>
                </a:solidFill>
              </a:rPr>
              <a:t>Not everybody has the  same investment tolerance at the same stage of life…</a:t>
            </a:r>
          </a:p>
        </p:txBody>
      </p:sp>
      <p:sp>
        <p:nvSpPr>
          <p:cNvPr id="24583" name="Rectangle 5"/>
          <p:cNvSpPr>
            <a:spLocks noChangeArrowheads="1"/>
          </p:cNvSpPr>
          <p:nvPr/>
        </p:nvSpPr>
        <p:spPr bwMode="auto">
          <a:xfrm>
            <a:off x="609600" y="5943600"/>
            <a:ext cx="1905000" cy="685800"/>
          </a:xfrm>
          <a:prstGeom prst="rect">
            <a:avLst/>
          </a:prstGeom>
          <a:solidFill>
            <a:schemeClr val="bg1"/>
          </a:solidFill>
          <a:ln w="9525">
            <a:solidFill>
              <a:schemeClr val="bg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24584" name="Rectangle 6"/>
          <p:cNvSpPr>
            <a:spLocks noChangeArrowheads="1"/>
          </p:cNvSpPr>
          <p:nvPr/>
        </p:nvSpPr>
        <p:spPr bwMode="auto">
          <a:xfrm>
            <a:off x="0" y="4724400"/>
            <a:ext cx="9144000" cy="1219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a:spcAft>
                <a:spcPct val="0"/>
              </a:spcAft>
              <a:buClrTx/>
              <a:buSzTx/>
              <a:buFontTx/>
              <a:buNone/>
            </a:pPr>
            <a:endParaRPr lang="en-US" altLang="en-US" dirty="0"/>
          </a:p>
        </p:txBody>
      </p:sp>
      <p:pic>
        <p:nvPicPr>
          <p:cNvPr id="24585" name="Picture 7"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5867400"/>
            <a:ext cx="23622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6" name="Rectangle 8"/>
          <p:cNvSpPr>
            <a:spLocks noChangeArrowheads="1"/>
          </p:cNvSpPr>
          <p:nvPr/>
        </p:nvSpPr>
        <p:spPr bwMode="auto">
          <a:xfrm>
            <a:off x="0" y="1828800"/>
            <a:ext cx="9144000" cy="381000"/>
          </a:xfrm>
          <a:prstGeom prst="rect">
            <a:avLst/>
          </a:prstGeom>
          <a:gradFill rotWithShape="1">
            <a:gsLst>
              <a:gs pos="0">
                <a:srgbClr val="FEBE10"/>
              </a:gs>
              <a:gs pos="100000">
                <a:srgbClr val="FFEAB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24587" name="Rectangle 9"/>
          <p:cNvSpPr>
            <a:spLocks noChangeArrowheads="1"/>
          </p:cNvSpPr>
          <p:nvPr/>
        </p:nvSpPr>
        <p:spPr bwMode="auto">
          <a:xfrm>
            <a:off x="0" y="4724400"/>
            <a:ext cx="9144000" cy="381000"/>
          </a:xfrm>
          <a:prstGeom prst="rect">
            <a:avLst/>
          </a:prstGeom>
          <a:gradFill rotWithShape="1">
            <a:gsLst>
              <a:gs pos="0">
                <a:srgbClr val="FFE8AC"/>
              </a:gs>
              <a:gs pos="100000">
                <a:srgbClr val="FEBE1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24588" name="Line 10"/>
          <p:cNvSpPr>
            <a:spLocks noChangeShapeType="1"/>
          </p:cNvSpPr>
          <p:nvPr/>
        </p:nvSpPr>
        <p:spPr bwMode="auto">
          <a:xfrm>
            <a:off x="0" y="22098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dirty="0"/>
          </a:p>
        </p:txBody>
      </p:sp>
      <p:sp>
        <p:nvSpPr>
          <p:cNvPr id="24589" name="Line 11"/>
          <p:cNvSpPr>
            <a:spLocks noChangeShapeType="1"/>
          </p:cNvSpPr>
          <p:nvPr/>
        </p:nvSpPr>
        <p:spPr bwMode="auto">
          <a:xfrm>
            <a:off x="0" y="47244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dirty="0"/>
          </a:p>
        </p:txBody>
      </p:sp>
      <p:pic>
        <p:nvPicPr>
          <p:cNvPr id="24590" name="Picture 12" descr="hardha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2362200"/>
            <a:ext cx="22637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1" name="Rectangle 13"/>
          <p:cNvSpPr>
            <a:spLocks noChangeArrowheads="1"/>
          </p:cNvSpPr>
          <p:nvPr/>
        </p:nvSpPr>
        <p:spPr bwMode="auto">
          <a:xfrm>
            <a:off x="6172200" y="2362200"/>
            <a:ext cx="2257425" cy="2286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24592" name="Rectangle 6"/>
          <p:cNvSpPr>
            <a:spLocks noChangeArrowheads="1"/>
          </p:cNvSpPr>
          <p:nvPr/>
        </p:nvSpPr>
        <p:spPr bwMode="auto">
          <a:xfrm>
            <a:off x="0" y="1828800"/>
            <a:ext cx="9144000" cy="381000"/>
          </a:xfrm>
          <a:prstGeom prst="rect">
            <a:avLst/>
          </a:prstGeom>
          <a:gradFill rotWithShape="1">
            <a:gsLst>
              <a:gs pos="0">
                <a:srgbClr val="F0C040"/>
              </a:gs>
              <a:gs pos="100000">
                <a:srgbClr val="FFEAB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24593" name="Rectangle 6"/>
          <p:cNvSpPr>
            <a:spLocks noChangeArrowheads="1"/>
          </p:cNvSpPr>
          <p:nvPr/>
        </p:nvSpPr>
        <p:spPr bwMode="auto">
          <a:xfrm rot="10800000">
            <a:off x="0" y="4724400"/>
            <a:ext cx="9144000" cy="381000"/>
          </a:xfrm>
          <a:prstGeom prst="rect">
            <a:avLst/>
          </a:prstGeom>
          <a:gradFill rotWithShape="1">
            <a:gsLst>
              <a:gs pos="0">
                <a:srgbClr val="F0C040"/>
              </a:gs>
              <a:gs pos="100000">
                <a:srgbClr val="FFEAB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accel="50000" fill="hold" grpId="0" nodeType="withEffect">
                                  <p:stCondLst>
                                    <p:cond delay="0"/>
                                  </p:stCondLst>
                                  <p:childTnLst>
                                    <p:set>
                                      <p:cBhvr>
                                        <p:cTn id="6" dur="1" fill="hold">
                                          <p:stCondLst>
                                            <p:cond delay="0"/>
                                          </p:stCondLst>
                                        </p:cTn>
                                        <p:tgtEl>
                                          <p:spTgt spid="133124"/>
                                        </p:tgtEl>
                                        <p:attrNameLst>
                                          <p:attrName>style.visibility</p:attrName>
                                        </p:attrNameLst>
                                      </p:cBhvr>
                                      <p:to>
                                        <p:strVal val="visible"/>
                                      </p:to>
                                    </p:set>
                                    <p:anim calcmode="lin" valueType="num">
                                      <p:cBhvr additive="base">
                                        <p:cTn id="7" dur="500" fill="hold"/>
                                        <p:tgtEl>
                                          <p:spTgt spid="133124"/>
                                        </p:tgtEl>
                                        <p:attrNameLst>
                                          <p:attrName>ppt_x</p:attrName>
                                        </p:attrNameLst>
                                      </p:cBhvr>
                                      <p:tavLst>
                                        <p:tav tm="0">
                                          <p:val>
                                            <p:strVal val="0-#ppt_w/2"/>
                                          </p:val>
                                        </p:tav>
                                        <p:tav tm="100000">
                                          <p:val>
                                            <p:strVal val="#ppt_x"/>
                                          </p:val>
                                        </p:tav>
                                      </p:tavLst>
                                    </p:anim>
                                    <p:anim calcmode="lin" valueType="num">
                                      <p:cBhvr additive="base">
                                        <p:cTn id="8" dur="500" fill="hold"/>
                                        <p:tgtEl>
                                          <p:spTgt spid="1331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ChangeArrowheads="1"/>
          </p:cNvSpPr>
          <p:nvPr/>
        </p:nvSpPr>
        <p:spPr bwMode="auto">
          <a:xfrm>
            <a:off x="990600" y="1524000"/>
            <a:ext cx="81534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26627"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26628" name="Rectangle 10"/>
          <p:cNvSpPr>
            <a:spLocks noChangeArrowheads="1"/>
          </p:cNvSpPr>
          <p:nvPr/>
        </p:nvSpPr>
        <p:spPr bwMode="auto">
          <a:xfrm>
            <a:off x="0" y="1524000"/>
            <a:ext cx="990600" cy="5334000"/>
          </a:xfrm>
          <a:prstGeom prst="rect">
            <a:avLst/>
          </a:prstGeom>
          <a:gradFill rotWithShape="1">
            <a:gsLst>
              <a:gs pos="0">
                <a:srgbClr val="F0C040"/>
              </a:gs>
              <a:gs pos="100000">
                <a:srgbClr val="FFE8A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4"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pic>
        <p:nvPicPr>
          <p:cNvPr id="26632" name="Picture 3"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5943600"/>
            <a:ext cx="21812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3" name="Rectangle 6"/>
          <p:cNvSpPr>
            <a:spLocks noGrp="1" noChangeArrowheads="1"/>
          </p:cNvSpPr>
          <p:nvPr>
            <p:ph type="title"/>
          </p:nvPr>
        </p:nvSpPr>
        <p:spPr>
          <a:xfrm>
            <a:off x="381000" y="0"/>
            <a:ext cx="7772400" cy="1243013"/>
          </a:xfrm>
        </p:spPr>
        <p:txBody>
          <a:bodyPr/>
          <a:lstStyle/>
          <a:p>
            <a:pPr eaLnBrk="1" hangingPunct="1"/>
            <a:r>
              <a:rPr lang="en-US" altLang="en-US" sz="4000" b="1" dirty="0">
                <a:solidFill>
                  <a:srgbClr val="4D4A86"/>
                </a:solidFill>
              </a:rPr>
              <a:t>Diversification</a:t>
            </a:r>
          </a:p>
        </p:txBody>
      </p:sp>
      <p:sp>
        <p:nvSpPr>
          <p:cNvPr id="137225" name="Rectangle 9"/>
          <p:cNvSpPr>
            <a:spLocks noGrp="1" noChangeArrowheads="1"/>
          </p:cNvSpPr>
          <p:nvPr>
            <p:ph type="body" idx="1"/>
          </p:nvPr>
        </p:nvSpPr>
        <p:spPr>
          <a:xfrm>
            <a:off x="1371600" y="2286000"/>
            <a:ext cx="7086600" cy="2895600"/>
          </a:xfrm>
          <a:noFill/>
        </p:spPr>
        <p:txBody>
          <a:bodyPr/>
          <a:lstStyle/>
          <a:p>
            <a:pPr eaLnBrk="1" hangingPunct="1">
              <a:buFont typeface="Times" pitchFamily="18" charset="0"/>
              <a:buNone/>
            </a:pPr>
            <a:r>
              <a:rPr lang="en-US" altLang="en-US" sz="2000" dirty="0"/>
              <a:t>The </a:t>
            </a:r>
            <a:r>
              <a:rPr lang="en-US" altLang="en-US" sz="2000" i="1" dirty="0"/>
              <a:t>Granite</a:t>
            </a:r>
            <a:r>
              <a:rPr lang="en-US" altLang="en-US" sz="2000" dirty="0"/>
              <a:t> Funds are diversified by</a:t>
            </a:r>
            <a:r>
              <a:rPr lang="en-US" altLang="en-US" dirty="0"/>
              <a:t>:</a:t>
            </a:r>
          </a:p>
          <a:p>
            <a:pPr lvl="1" eaLnBrk="1" hangingPunct="1">
              <a:buClr>
                <a:schemeClr val="accent2"/>
              </a:buClr>
            </a:pPr>
            <a:r>
              <a:rPr lang="en-US" altLang="en-US" b="1" dirty="0"/>
              <a:t>Investment Style</a:t>
            </a:r>
            <a:r>
              <a:rPr lang="en-US" altLang="en-US" dirty="0"/>
              <a:t> – growth and value, active and passive fund managers</a:t>
            </a:r>
          </a:p>
          <a:p>
            <a:pPr lvl="1" eaLnBrk="1" hangingPunct="1">
              <a:buClr>
                <a:schemeClr val="accent2"/>
              </a:buClr>
            </a:pPr>
            <a:r>
              <a:rPr lang="en-US" altLang="en-US" b="1" dirty="0"/>
              <a:t>Asset class</a:t>
            </a:r>
            <a:r>
              <a:rPr lang="en-US" altLang="en-US" dirty="0"/>
              <a:t> – cash equivalents, fixed income and equities</a:t>
            </a:r>
          </a:p>
          <a:p>
            <a:pPr lvl="1" eaLnBrk="1" hangingPunct="1">
              <a:buClr>
                <a:schemeClr val="accent2"/>
              </a:buClr>
            </a:pPr>
            <a:r>
              <a:rPr lang="en-US" altLang="en-US" b="1" dirty="0"/>
              <a:t>Geographic region</a:t>
            </a:r>
            <a:r>
              <a:rPr lang="en-US" altLang="en-US" dirty="0"/>
              <a:t> – Canadian, U.S. and International equities</a:t>
            </a:r>
          </a:p>
          <a:p>
            <a:pPr lvl="1" eaLnBrk="1" hangingPunct="1">
              <a:buClr>
                <a:schemeClr val="accent2"/>
              </a:buClr>
            </a:pPr>
            <a:r>
              <a:rPr lang="en-US" altLang="en-US" b="1" dirty="0"/>
              <a:t>Currency</a:t>
            </a:r>
            <a:r>
              <a:rPr lang="en-US" altLang="en-US" dirty="0"/>
              <a:t> – limit exposure to U.S. currency risk</a:t>
            </a:r>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137225">
                                            <p:txEl>
                                              <p:pRg st="0" end="0"/>
                                            </p:txEl>
                                          </p:spTgt>
                                        </p:tgtEl>
                                        <p:attrNameLst>
                                          <p:attrName>style.visibility</p:attrName>
                                        </p:attrNameLst>
                                      </p:cBhvr>
                                      <p:to>
                                        <p:strVal val="visible"/>
                                      </p:to>
                                    </p:set>
                                    <p:anim calcmode="lin" valueType="num">
                                      <p:cBhvr additive="base">
                                        <p:cTn id="7" dur="500" fill="hold"/>
                                        <p:tgtEl>
                                          <p:spTgt spid="13722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722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7225">
                                            <p:txEl>
                                              <p:pRg st="1" end="1"/>
                                            </p:txEl>
                                          </p:spTgt>
                                        </p:tgtEl>
                                        <p:attrNameLst>
                                          <p:attrName>style.visibility</p:attrName>
                                        </p:attrNameLst>
                                      </p:cBhvr>
                                      <p:to>
                                        <p:strVal val="visible"/>
                                      </p:to>
                                    </p:set>
                                    <p:anim calcmode="lin" valueType="num">
                                      <p:cBhvr additive="base">
                                        <p:cTn id="13" dur="500" fill="hold"/>
                                        <p:tgtEl>
                                          <p:spTgt spid="13722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722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7225">
                                            <p:txEl>
                                              <p:pRg st="2" end="2"/>
                                            </p:txEl>
                                          </p:spTgt>
                                        </p:tgtEl>
                                        <p:attrNameLst>
                                          <p:attrName>style.visibility</p:attrName>
                                        </p:attrNameLst>
                                      </p:cBhvr>
                                      <p:to>
                                        <p:strVal val="visible"/>
                                      </p:to>
                                    </p:set>
                                    <p:anim calcmode="lin" valueType="num">
                                      <p:cBhvr additive="base">
                                        <p:cTn id="19" dur="500" fill="hold"/>
                                        <p:tgtEl>
                                          <p:spTgt spid="13722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722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37225">
                                            <p:txEl>
                                              <p:pRg st="3" end="3"/>
                                            </p:txEl>
                                          </p:spTgt>
                                        </p:tgtEl>
                                        <p:attrNameLst>
                                          <p:attrName>style.visibility</p:attrName>
                                        </p:attrNameLst>
                                      </p:cBhvr>
                                      <p:to>
                                        <p:strVal val="visible"/>
                                      </p:to>
                                    </p:set>
                                    <p:anim calcmode="lin" valueType="num">
                                      <p:cBhvr additive="base">
                                        <p:cTn id="25" dur="500" fill="hold"/>
                                        <p:tgtEl>
                                          <p:spTgt spid="13722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722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37225">
                                            <p:txEl>
                                              <p:pRg st="4" end="4"/>
                                            </p:txEl>
                                          </p:spTgt>
                                        </p:tgtEl>
                                        <p:attrNameLst>
                                          <p:attrName>style.visibility</p:attrName>
                                        </p:attrNameLst>
                                      </p:cBhvr>
                                      <p:to>
                                        <p:strVal val="visible"/>
                                      </p:to>
                                    </p:set>
                                    <p:anim calcmode="lin" valueType="num">
                                      <p:cBhvr additive="base">
                                        <p:cTn id="31" dur="500" fill="hold"/>
                                        <p:tgtEl>
                                          <p:spTgt spid="13722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3722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7620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24583" name="Rectangle 5"/>
          <p:cNvSpPr>
            <a:spLocks noChangeArrowheads="1"/>
          </p:cNvSpPr>
          <p:nvPr/>
        </p:nvSpPr>
        <p:spPr bwMode="auto">
          <a:xfrm>
            <a:off x="609600" y="5943600"/>
            <a:ext cx="1905000" cy="685800"/>
          </a:xfrm>
          <a:prstGeom prst="rect">
            <a:avLst/>
          </a:prstGeom>
          <a:solidFill>
            <a:schemeClr val="bg1"/>
          </a:solidFill>
          <a:ln w="9525">
            <a:solidFill>
              <a:schemeClr val="bg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pic>
        <p:nvPicPr>
          <p:cNvPr id="24585" name="Picture 7"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5977335"/>
            <a:ext cx="23622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1" name="Rectangle 13"/>
          <p:cNvSpPr>
            <a:spLocks noChangeArrowheads="1"/>
          </p:cNvSpPr>
          <p:nvPr/>
        </p:nvSpPr>
        <p:spPr bwMode="auto">
          <a:xfrm>
            <a:off x="6172200" y="2362200"/>
            <a:ext cx="2257425" cy="2286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6"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r>
              <a:rPr lang="en-US" altLang="en-US" b="1" dirty="0">
                <a:solidFill>
                  <a:srgbClr val="002060"/>
                </a:solidFill>
              </a:rPr>
              <a:t>          </a:t>
            </a:r>
            <a:r>
              <a:rPr lang="en-US" altLang="en-US" sz="4000" b="1" dirty="0">
                <a:solidFill>
                  <a:srgbClr val="002060"/>
                </a:solidFill>
              </a:rPr>
              <a:t>Setting </a:t>
            </a:r>
            <a:r>
              <a:rPr lang="en-US" altLang="en-US" sz="4000" dirty="0">
                <a:solidFill>
                  <a:schemeClr val="bg1"/>
                </a:solidFill>
              </a:rPr>
              <a:t>up a plan</a:t>
            </a:r>
            <a:endParaRPr lang="en-US" altLang="en-US" sz="4000" dirty="0"/>
          </a:p>
        </p:txBody>
      </p:sp>
      <p:pic>
        <p:nvPicPr>
          <p:cNvPr id="1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1" y="1524000"/>
            <a:ext cx="7620000" cy="21343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Rectangle 19"/>
          <p:cNvSpPr>
            <a:spLocks noChangeArrowheads="1"/>
          </p:cNvSpPr>
          <p:nvPr/>
        </p:nvSpPr>
        <p:spPr bwMode="auto">
          <a:xfrm>
            <a:off x="0" y="1524000"/>
            <a:ext cx="9144000" cy="419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pitchFamily="34"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pitchFamily="34"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pitchFamily="34"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pitchFamily="34"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pitchFamily="34" charset="0"/>
                <a:ea typeface="ＭＳ Ｐゴシック" pitchFamily="34" charset="-128"/>
              </a:defRPr>
            </a:lvl9pPr>
          </a:lstStyle>
          <a:p>
            <a:pPr>
              <a:spcAft>
                <a:spcPct val="0"/>
              </a:spcAft>
              <a:buClrTx/>
              <a:buSzTx/>
              <a:buFontTx/>
              <a:buNone/>
            </a:pPr>
            <a:endParaRPr lang="en-US" altLang="en-US" dirty="0"/>
          </a:p>
        </p:txBody>
      </p:sp>
      <p:sp>
        <p:nvSpPr>
          <p:cNvPr id="23" name="Content Placeholder 2"/>
          <p:cNvSpPr txBox="1">
            <a:spLocks/>
          </p:cNvSpPr>
          <p:nvPr/>
        </p:nvSpPr>
        <p:spPr>
          <a:xfrm>
            <a:off x="5662863" y="2009774"/>
            <a:ext cx="3086099" cy="2257425"/>
          </a:xfrm>
          <a:prstGeom prst="rect">
            <a:avLst/>
          </a:prstGeom>
        </p:spPr>
        <p:txBody>
          <a:bodyPr/>
          <a:lstStyle>
            <a:lvl1pPr marL="230188" indent="-230188" algn="l" rtl="0" eaLnBrk="0" fontAlgn="base" hangingPunct="0">
              <a:spcBef>
                <a:spcPct val="0"/>
              </a:spcBef>
              <a:spcAft>
                <a:spcPct val="60000"/>
              </a:spcAft>
              <a:buClr>
                <a:srgbClr val="614D7D"/>
              </a:buClr>
              <a:buSzPct val="75000"/>
              <a:buFont typeface="Times" pitchFamily="18" charset="0"/>
              <a:buChar char="•"/>
              <a:defRPr>
                <a:solidFill>
                  <a:schemeClr val="tx1"/>
                </a:solidFill>
                <a:latin typeface="+mn-lt"/>
                <a:ea typeface="+mn-ea"/>
                <a:cs typeface="+mn-cs"/>
              </a:defRPr>
            </a:lvl1pPr>
            <a:lvl2pPr marL="684213" indent="-227013" algn="l" rtl="0" eaLnBrk="0" fontAlgn="base" hangingPunct="0">
              <a:spcBef>
                <a:spcPct val="0"/>
              </a:spcBef>
              <a:spcAft>
                <a:spcPct val="60000"/>
              </a:spcAft>
              <a:buClr>
                <a:srgbClr val="82786F"/>
              </a:buClr>
              <a:buSzPct val="75000"/>
              <a:buFont typeface="Times" pitchFamily="18" charset="0"/>
              <a:buChar char="•"/>
              <a:defRPr>
                <a:solidFill>
                  <a:schemeClr val="tx1"/>
                </a:solidFill>
                <a:latin typeface="+mn-lt"/>
                <a:ea typeface="+mn-ea"/>
              </a:defRPr>
            </a:lvl2pPr>
            <a:lvl3pPr marL="1143000" indent="-228600" algn="l" rtl="0" eaLnBrk="0" fontAlgn="base" hangingPunct="0">
              <a:spcBef>
                <a:spcPct val="0"/>
              </a:spcBef>
              <a:spcAft>
                <a:spcPct val="60000"/>
              </a:spcAft>
              <a:buClr>
                <a:srgbClr val="82786F"/>
              </a:buClr>
              <a:buSzPct val="75000"/>
              <a:buFont typeface="Times" pitchFamily="18" charset="0"/>
              <a:buChar char="•"/>
              <a:defRPr>
                <a:solidFill>
                  <a:schemeClr val="tx1"/>
                </a:solidFill>
                <a:latin typeface="+mn-lt"/>
                <a:ea typeface="+mn-ea"/>
              </a:defRPr>
            </a:lvl3pPr>
            <a:lvl4pPr marL="1600200" indent="-228600" algn="l" rtl="0" eaLnBrk="0" fontAlgn="base" hangingPunct="0">
              <a:spcBef>
                <a:spcPct val="0"/>
              </a:spcBef>
              <a:spcAft>
                <a:spcPct val="60000"/>
              </a:spcAft>
              <a:buClr>
                <a:srgbClr val="82786F"/>
              </a:buClr>
              <a:buSzPct val="75000"/>
              <a:buFont typeface="Times" pitchFamily="18" charset="0"/>
              <a:buChar char="•"/>
              <a:defRPr>
                <a:solidFill>
                  <a:schemeClr val="tx1"/>
                </a:solidFill>
                <a:latin typeface="+mn-lt"/>
                <a:ea typeface="+mn-ea"/>
              </a:defRPr>
            </a:lvl4pPr>
            <a:lvl5pPr marL="2057400" indent="-228600" algn="l" rtl="0" eaLnBrk="0" fontAlgn="base" hangingPunct="0">
              <a:spcBef>
                <a:spcPct val="0"/>
              </a:spcBef>
              <a:spcAft>
                <a:spcPct val="60000"/>
              </a:spcAft>
              <a:buClr>
                <a:srgbClr val="82786F"/>
              </a:buClr>
              <a:buSzPct val="75000"/>
              <a:buFont typeface="Times" pitchFamily="18" charset="0"/>
              <a:buChar char="•"/>
              <a:defRPr>
                <a:solidFill>
                  <a:schemeClr val="tx1"/>
                </a:solidFill>
                <a:latin typeface="+mn-lt"/>
                <a:ea typeface="+mn-ea"/>
              </a:defRPr>
            </a:lvl5pPr>
            <a:lvl6pPr marL="2514600" indent="-228600" algn="l" rtl="0" fontAlgn="base">
              <a:spcBef>
                <a:spcPct val="0"/>
              </a:spcBef>
              <a:spcAft>
                <a:spcPct val="60000"/>
              </a:spcAft>
              <a:buClr>
                <a:srgbClr val="82786F"/>
              </a:buClr>
              <a:buSzPct val="75000"/>
              <a:buFont typeface="Times" pitchFamily="18" charset="0"/>
              <a:buChar char="•"/>
              <a:defRPr>
                <a:solidFill>
                  <a:schemeClr val="tx1"/>
                </a:solidFill>
                <a:latin typeface="+mn-lt"/>
                <a:ea typeface="+mn-ea"/>
              </a:defRPr>
            </a:lvl6pPr>
            <a:lvl7pPr marL="2971800" indent="-228600" algn="l" rtl="0" fontAlgn="base">
              <a:spcBef>
                <a:spcPct val="0"/>
              </a:spcBef>
              <a:spcAft>
                <a:spcPct val="60000"/>
              </a:spcAft>
              <a:buClr>
                <a:srgbClr val="82786F"/>
              </a:buClr>
              <a:buSzPct val="75000"/>
              <a:buFont typeface="Times" pitchFamily="18" charset="0"/>
              <a:buChar char="•"/>
              <a:defRPr>
                <a:solidFill>
                  <a:schemeClr val="tx1"/>
                </a:solidFill>
                <a:latin typeface="+mn-lt"/>
                <a:ea typeface="+mn-ea"/>
              </a:defRPr>
            </a:lvl7pPr>
            <a:lvl8pPr marL="3429000" indent="-228600" algn="l" rtl="0" fontAlgn="base">
              <a:spcBef>
                <a:spcPct val="0"/>
              </a:spcBef>
              <a:spcAft>
                <a:spcPct val="60000"/>
              </a:spcAft>
              <a:buClr>
                <a:srgbClr val="82786F"/>
              </a:buClr>
              <a:buSzPct val="75000"/>
              <a:buFont typeface="Times" pitchFamily="18" charset="0"/>
              <a:buChar char="•"/>
              <a:defRPr>
                <a:solidFill>
                  <a:schemeClr val="tx1"/>
                </a:solidFill>
                <a:latin typeface="+mn-lt"/>
                <a:ea typeface="+mn-ea"/>
              </a:defRPr>
            </a:lvl8pPr>
            <a:lvl9pPr marL="3886200" indent="-228600" algn="l" rtl="0" fontAlgn="base">
              <a:spcBef>
                <a:spcPct val="0"/>
              </a:spcBef>
              <a:spcAft>
                <a:spcPct val="60000"/>
              </a:spcAft>
              <a:buClr>
                <a:srgbClr val="82786F"/>
              </a:buClr>
              <a:buSzPct val="75000"/>
              <a:buFont typeface="Times" pitchFamily="18" charset="0"/>
              <a:buChar char="•"/>
              <a:defRPr>
                <a:solidFill>
                  <a:schemeClr val="tx1"/>
                </a:solidFill>
                <a:latin typeface="+mn-lt"/>
                <a:ea typeface="+mn-ea"/>
              </a:defRPr>
            </a:lvl9pPr>
          </a:lstStyle>
          <a:p>
            <a:r>
              <a:rPr lang="en-US" altLang="en-US" sz="1800" kern="0" dirty="0"/>
              <a:t>Visit the SunAdvantage microsite to access support and resources </a:t>
            </a:r>
            <a:r>
              <a:rPr lang="en-US" altLang="en-US" sz="1800" kern="0" dirty="0">
                <a:hlinkClick r:id="rId5"/>
              </a:rPr>
              <a:t>www.sunlife.ca/SunAdvantagemysavings</a:t>
            </a:r>
            <a:endParaRPr lang="en-US" altLang="en-US" sz="1800" kern="0" dirty="0"/>
          </a:p>
          <a:p>
            <a:r>
              <a:rPr lang="en-US" altLang="en-US" sz="1800" kern="0" dirty="0"/>
              <a:t>Plan set up documents: </a:t>
            </a:r>
          </a:p>
          <a:p>
            <a:pPr lvl="1"/>
            <a:r>
              <a:rPr lang="en-US" altLang="en-US" sz="1800" kern="0" dirty="0"/>
              <a:t>You can access contracts and applications (fillable PDFs)</a:t>
            </a:r>
          </a:p>
        </p:txBody>
      </p:sp>
      <p:sp>
        <p:nvSpPr>
          <p:cNvPr id="24"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pic>
        <p:nvPicPr>
          <p:cNvPr id="4" name="Image 3"/>
          <p:cNvPicPr>
            <a:picLocks noChangeAspect="1"/>
          </p:cNvPicPr>
          <p:nvPr/>
        </p:nvPicPr>
        <p:blipFill>
          <a:blip r:embed="rId6"/>
          <a:stretch>
            <a:fillRect/>
          </a:stretch>
        </p:blipFill>
        <p:spPr>
          <a:xfrm>
            <a:off x="419101" y="1752600"/>
            <a:ext cx="4824662" cy="4791434"/>
          </a:xfrm>
          <a:prstGeom prst="rect">
            <a:avLst/>
          </a:prstGeom>
          <a:ln w="19050">
            <a:solidFill>
              <a:srgbClr val="F0C040"/>
            </a:solidFill>
          </a:ln>
          <a:effectLst>
            <a:outerShdw blurRad="279400" dist="38100" dir="2700000" sx="101000" sy="101000" algn="tl" rotWithShape="0">
              <a:prstClr val="black">
                <a:alpha val="34000"/>
              </a:prstClr>
            </a:outerShdw>
          </a:effectLst>
        </p:spPr>
      </p:pic>
    </p:spTree>
    <p:extLst>
      <p:ext uri="{BB962C8B-B14F-4D97-AF65-F5344CB8AC3E}">
        <p14:creationId xmlns:p14="http://schemas.microsoft.com/office/powerpoint/2010/main" val="492278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7620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24583" name="Rectangle 5"/>
          <p:cNvSpPr>
            <a:spLocks noChangeArrowheads="1"/>
          </p:cNvSpPr>
          <p:nvPr/>
        </p:nvSpPr>
        <p:spPr bwMode="auto">
          <a:xfrm>
            <a:off x="609600" y="5943600"/>
            <a:ext cx="1905000" cy="685800"/>
          </a:xfrm>
          <a:prstGeom prst="rect">
            <a:avLst/>
          </a:prstGeom>
          <a:solidFill>
            <a:schemeClr val="bg1"/>
          </a:solidFill>
          <a:ln w="9525">
            <a:solidFill>
              <a:schemeClr val="bg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pic>
        <p:nvPicPr>
          <p:cNvPr id="24585" name="Picture 7"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5867400"/>
            <a:ext cx="23622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1" name="Rectangle 13"/>
          <p:cNvSpPr>
            <a:spLocks noChangeArrowheads="1"/>
          </p:cNvSpPr>
          <p:nvPr/>
        </p:nvSpPr>
        <p:spPr bwMode="auto">
          <a:xfrm>
            <a:off x="6172200" y="2362200"/>
            <a:ext cx="2257425" cy="2286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6"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r>
              <a:rPr lang="en-US" altLang="en-US" b="1" dirty="0">
                <a:solidFill>
                  <a:srgbClr val="002060"/>
                </a:solidFill>
              </a:rPr>
              <a:t>          </a:t>
            </a:r>
            <a:r>
              <a:rPr lang="en-US" altLang="en-US" sz="4000" b="1" dirty="0">
                <a:solidFill>
                  <a:srgbClr val="002060"/>
                </a:solidFill>
                <a:latin typeface="Agenda Tabular Medium" pitchFamily="2" charset="0"/>
              </a:rPr>
              <a:t>Documents </a:t>
            </a:r>
            <a:r>
              <a:rPr lang="en-US" altLang="en-US" sz="4000" dirty="0">
                <a:solidFill>
                  <a:srgbClr val="002060"/>
                </a:solidFill>
                <a:latin typeface="Agenda Tabular Medium" pitchFamily="2" charset="0"/>
              </a:rPr>
              <a:t>to set up a plan</a:t>
            </a:r>
            <a:endParaRPr lang="en-US" altLang="en-US" sz="4000" dirty="0"/>
          </a:p>
        </p:txBody>
      </p:sp>
      <p:pic>
        <p:nvPicPr>
          <p:cNvPr id="1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1" y="1524000"/>
            <a:ext cx="7620000" cy="21343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Rectangle 19"/>
          <p:cNvSpPr>
            <a:spLocks noChangeArrowheads="1"/>
          </p:cNvSpPr>
          <p:nvPr/>
        </p:nvSpPr>
        <p:spPr bwMode="auto">
          <a:xfrm>
            <a:off x="76201" y="1483360"/>
            <a:ext cx="9144000" cy="419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pitchFamily="34"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pitchFamily="34"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pitchFamily="34"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pitchFamily="34"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pitchFamily="34" charset="0"/>
                <a:ea typeface="ＭＳ Ｐゴシック" pitchFamily="34" charset="-128"/>
              </a:defRPr>
            </a:lvl9pPr>
          </a:lstStyle>
          <a:p>
            <a:pPr>
              <a:spcAft>
                <a:spcPct val="0"/>
              </a:spcAft>
              <a:buClrTx/>
              <a:buSzTx/>
              <a:buFontTx/>
              <a:buNone/>
            </a:pPr>
            <a:endParaRPr lang="en-US" altLang="en-US" dirty="0"/>
          </a:p>
        </p:txBody>
      </p:sp>
      <p:sp>
        <p:nvSpPr>
          <p:cNvPr id="24"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sp>
        <p:nvSpPr>
          <p:cNvPr id="13" name="Content Placeholder 2"/>
          <p:cNvSpPr txBox="1">
            <a:spLocks/>
          </p:cNvSpPr>
          <p:nvPr/>
        </p:nvSpPr>
        <p:spPr bwMode="auto">
          <a:xfrm>
            <a:off x="890588" y="1676400"/>
            <a:ext cx="77787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lgn="l" rtl="0" eaLnBrk="0" fontAlgn="base" hangingPunct="0">
              <a:spcBef>
                <a:spcPct val="0"/>
              </a:spcBef>
              <a:spcAft>
                <a:spcPct val="60000"/>
              </a:spcAft>
              <a:buClr>
                <a:srgbClr val="614D7D"/>
              </a:buClr>
              <a:buSzPct val="75000"/>
              <a:buFont typeface="Times" pitchFamily="18" charset="0"/>
              <a:buChar char="•"/>
              <a:defRPr>
                <a:solidFill>
                  <a:schemeClr val="tx1"/>
                </a:solidFill>
                <a:latin typeface="+mn-lt"/>
                <a:ea typeface="+mn-ea"/>
                <a:cs typeface="+mn-cs"/>
              </a:defRPr>
            </a:lvl1pPr>
            <a:lvl2pPr marL="684213" indent="-227013" algn="l" rtl="0" eaLnBrk="0" fontAlgn="base" hangingPunct="0">
              <a:spcBef>
                <a:spcPct val="0"/>
              </a:spcBef>
              <a:spcAft>
                <a:spcPct val="60000"/>
              </a:spcAft>
              <a:buClr>
                <a:srgbClr val="82786F"/>
              </a:buClr>
              <a:buSzPct val="75000"/>
              <a:buFont typeface="Times" pitchFamily="18" charset="0"/>
              <a:buChar char="•"/>
              <a:defRPr>
                <a:solidFill>
                  <a:schemeClr val="tx1"/>
                </a:solidFill>
                <a:latin typeface="+mn-lt"/>
                <a:ea typeface="+mn-ea"/>
              </a:defRPr>
            </a:lvl2pPr>
            <a:lvl3pPr marL="1143000" indent="-228600" algn="l" rtl="0" eaLnBrk="0" fontAlgn="base" hangingPunct="0">
              <a:spcBef>
                <a:spcPct val="0"/>
              </a:spcBef>
              <a:spcAft>
                <a:spcPct val="60000"/>
              </a:spcAft>
              <a:buClr>
                <a:srgbClr val="82786F"/>
              </a:buClr>
              <a:buSzPct val="75000"/>
              <a:buFont typeface="Times" pitchFamily="18" charset="0"/>
              <a:buChar char="•"/>
              <a:defRPr>
                <a:solidFill>
                  <a:schemeClr val="tx1"/>
                </a:solidFill>
                <a:latin typeface="+mn-lt"/>
                <a:ea typeface="+mn-ea"/>
              </a:defRPr>
            </a:lvl3pPr>
            <a:lvl4pPr marL="1600200" indent="-228600" algn="l" rtl="0" eaLnBrk="0" fontAlgn="base" hangingPunct="0">
              <a:spcBef>
                <a:spcPct val="0"/>
              </a:spcBef>
              <a:spcAft>
                <a:spcPct val="60000"/>
              </a:spcAft>
              <a:buClr>
                <a:srgbClr val="82786F"/>
              </a:buClr>
              <a:buSzPct val="75000"/>
              <a:buFont typeface="Times" pitchFamily="18" charset="0"/>
              <a:buChar char="•"/>
              <a:defRPr>
                <a:solidFill>
                  <a:schemeClr val="tx1"/>
                </a:solidFill>
                <a:latin typeface="+mn-lt"/>
                <a:ea typeface="+mn-ea"/>
              </a:defRPr>
            </a:lvl4pPr>
            <a:lvl5pPr marL="2057400" indent="-228600" algn="l" rtl="0" eaLnBrk="0" fontAlgn="base" hangingPunct="0">
              <a:spcBef>
                <a:spcPct val="0"/>
              </a:spcBef>
              <a:spcAft>
                <a:spcPct val="60000"/>
              </a:spcAft>
              <a:buClr>
                <a:srgbClr val="82786F"/>
              </a:buClr>
              <a:buSzPct val="75000"/>
              <a:buFont typeface="Times" pitchFamily="18" charset="0"/>
              <a:buChar char="•"/>
              <a:defRPr>
                <a:solidFill>
                  <a:schemeClr val="tx1"/>
                </a:solidFill>
                <a:latin typeface="+mn-lt"/>
                <a:ea typeface="+mn-ea"/>
              </a:defRPr>
            </a:lvl5pPr>
            <a:lvl6pPr marL="2514600" indent="-228600" algn="l" rtl="0" fontAlgn="base">
              <a:spcBef>
                <a:spcPct val="0"/>
              </a:spcBef>
              <a:spcAft>
                <a:spcPct val="60000"/>
              </a:spcAft>
              <a:buClr>
                <a:srgbClr val="82786F"/>
              </a:buClr>
              <a:buSzPct val="75000"/>
              <a:buFont typeface="Times" pitchFamily="18" charset="0"/>
              <a:buChar char="•"/>
              <a:defRPr>
                <a:solidFill>
                  <a:schemeClr val="tx1"/>
                </a:solidFill>
                <a:latin typeface="+mn-lt"/>
                <a:ea typeface="+mn-ea"/>
              </a:defRPr>
            </a:lvl6pPr>
            <a:lvl7pPr marL="2971800" indent="-228600" algn="l" rtl="0" fontAlgn="base">
              <a:spcBef>
                <a:spcPct val="0"/>
              </a:spcBef>
              <a:spcAft>
                <a:spcPct val="60000"/>
              </a:spcAft>
              <a:buClr>
                <a:srgbClr val="82786F"/>
              </a:buClr>
              <a:buSzPct val="75000"/>
              <a:buFont typeface="Times" pitchFamily="18" charset="0"/>
              <a:buChar char="•"/>
              <a:defRPr>
                <a:solidFill>
                  <a:schemeClr val="tx1"/>
                </a:solidFill>
                <a:latin typeface="+mn-lt"/>
                <a:ea typeface="+mn-ea"/>
              </a:defRPr>
            </a:lvl7pPr>
            <a:lvl8pPr marL="3429000" indent="-228600" algn="l" rtl="0" fontAlgn="base">
              <a:spcBef>
                <a:spcPct val="0"/>
              </a:spcBef>
              <a:spcAft>
                <a:spcPct val="60000"/>
              </a:spcAft>
              <a:buClr>
                <a:srgbClr val="82786F"/>
              </a:buClr>
              <a:buSzPct val="75000"/>
              <a:buFont typeface="Times" pitchFamily="18" charset="0"/>
              <a:buChar char="•"/>
              <a:defRPr>
                <a:solidFill>
                  <a:schemeClr val="tx1"/>
                </a:solidFill>
                <a:latin typeface="+mn-lt"/>
                <a:ea typeface="+mn-ea"/>
              </a:defRPr>
            </a:lvl8pPr>
            <a:lvl9pPr marL="3886200" indent="-228600" algn="l" rtl="0" fontAlgn="base">
              <a:spcBef>
                <a:spcPct val="0"/>
              </a:spcBef>
              <a:spcAft>
                <a:spcPct val="60000"/>
              </a:spcAft>
              <a:buClr>
                <a:srgbClr val="82786F"/>
              </a:buClr>
              <a:buSzPct val="75000"/>
              <a:buFont typeface="Times" pitchFamily="18" charset="0"/>
              <a:buChar char="•"/>
              <a:defRPr>
                <a:solidFill>
                  <a:schemeClr val="tx1"/>
                </a:solidFill>
                <a:latin typeface="+mn-lt"/>
                <a:ea typeface="+mn-ea"/>
              </a:defRPr>
            </a:lvl9pPr>
          </a:lstStyle>
          <a:p>
            <a:pPr>
              <a:defRPr/>
            </a:pPr>
            <a:r>
              <a:rPr lang="en-CA" sz="1800" b="0" dirty="0"/>
              <a:t>Review the applicable contract documents on the </a:t>
            </a:r>
            <a:r>
              <a:rPr lang="en-CA" sz="1800" dirty="0">
                <a:hlinkClick r:id="rId5"/>
              </a:rPr>
              <a:t>SunAdvantage my savings </a:t>
            </a:r>
            <a:r>
              <a:rPr lang="en-CA" sz="1800" b="0" dirty="0">
                <a:hlinkClick r:id="rId5"/>
              </a:rPr>
              <a:t>microsite</a:t>
            </a:r>
            <a:endParaRPr lang="en-CA" sz="1800" b="0" dirty="0"/>
          </a:p>
          <a:p>
            <a:pPr>
              <a:defRPr/>
            </a:pPr>
            <a:r>
              <a:rPr lang="en-CA" sz="1800" b="0" dirty="0"/>
              <a:t>Complete the following documents and submit to Sun Life</a:t>
            </a:r>
            <a:br>
              <a:rPr lang="en-CA" sz="1800" dirty="0"/>
            </a:br>
            <a:endParaRPr lang="en-US" sz="1800" b="0" kern="0" dirty="0"/>
          </a:p>
        </p:txBody>
      </p:sp>
      <p:graphicFrame>
        <p:nvGraphicFramePr>
          <p:cNvPr id="14" name="Content Placeholder 5"/>
          <p:cNvGraphicFramePr>
            <a:graphicFrameLocks/>
          </p:cNvGraphicFramePr>
          <p:nvPr>
            <p:extLst>
              <p:ext uri="{D42A27DB-BD31-4B8C-83A1-F6EECF244321}">
                <p14:modId xmlns:p14="http://schemas.microsoft.com/office/powerpoint/2010/main" val="522223078"/>
              </p:ext>
            </p:extLst>
          </p:nvPr>
        </p:nvGraphicFramePr>
        <p:xfrm>
          <a:off x="2514600" y="2971800"/>
          <a:ext cx="4191000" cy="3090813"/>
        </p:xfrm>
        <a:graphic>
          <a:graphicData uri="http://schemas.openxmlformats.org/drawingml/2006/table">
            <a:tbl>
              <a:tblPr firstRow="1" bandRow="1">
                <a:tableStyleId>{00A15C55-8517-42AA-B614-E9B94910E393}</a:tableStyleId>
              </a:tblPr>
              <a:tblGrid>
                <a:gridCol w="4191000">
                  <a:extLst>
                    <a:ext uri="{9D8B030D-6E8A-4147-A177-3AD203B41FA5}">
                      <a16:colId xmlns:a16="http://schemas.microsoft.com/office/drawing/2014/main" val="20000"/>
                    </a:ext>
                  </a:extLst>
                </a:gridCol>
              </a:tblGrid>
              <a:tr h="365873">
                <a:tc>
                  <a:txBody>
                    <a:bodyPr/>
                    <a:lstStyle/>
                    <a:p>
                      <a:pPr marL="0" indent="0" algn="ctr">
                        <a:buFont typeface="Arial" panose="020B0604020202020204" pitchFamily="34" charset="0"/>
                        <a:buNone/>
                      </a:pPr>
                      <a:r>
                        <a:rPr lang="en-US" sz="1800" dirty="0"/>
                        <a:t>RRSP/DPSP/TFSA</a:t>
                      </a:r>
                      <a:endParaRPr lang="en-CA" sz="1800" dirty="0"/>
                    </a:p>
                  </a:txBody>
                  <a:tcPr marT="45734" marB="45734">
                    <a:solidFill>
                      <a:srgbClr val="614D7D"/>
                    </a:solidFill>
                  </a:tcPr>
                </a:tc>
                <a:extLst>
                  <a:ext uri="{0D108BD9-81ED-4DB2-BD59-A6C34878D82A}">
                    <a16:rowId xmlns:a16="http://schemas.microsoft.com/office/drawing/2014/main" val="10000"/>
                  </a:ext>
                </a:extLst>
              </a:tr>
              <a:tr h="2091577">
                <a:tc>
                  <a:txBody>
                    <a:bodyPr/>
                    <a:lstStyle/>
                    <a:p>
                      <a:pPr algn="l">
                        <a:lnSpc>
                          <a:spcPct val="120000"/>
                        </a:lnSpc>
                        <a:spcAft>
                          <a:spcPct val="0"/>
                        </a:spcAft>
                        <a:buClrTx/>
                        <a:buSzTx/>
                        <a:buFontTx/>
                        <a:buChar char="•"/>
                      </a:pPr>
                      <a:r>
                        <a:rPr lang="en-US" altLang="en-US" sz="1600" dirty="0"/>
                        <a:t> Application</a:t>
                      </a:r>
                      <a:r>
                        <a:rPr lang="en-US" altLang="en-US" sz="1600" baseline="0" dirty="0"/>
                        <a:t> </a:t>
                      </a:r>
                      <a:r>
                        <a:rPr lang="en-US" altLang="en-US" sz="1600" dirty="0"/>
                        <a:t>form</a:t>
                      </a:r>
                    </a:p>
                    <a:p>
                      <a:pPr algn="l">
                        <a:lnSpc>
                          <a:spcPct val="120000"/>
                        </a:lnSpc>
                        <a:spcAft>
                          <a:spcPct val="0"/>
                        </a:spcAft>
                        <a:buClrTx/>
                        <a:buSzTx/>
                        <a:buFontTx/>
                        <a:buChar char="•"/>
                      </a:pPr>
                      <a:r>
                        <a:rPr lang="en-US" altLang="en-US" sz="1600" baseline="0" dirty="0"/>
                        <a:t> Resolution of the Board of Directors </a:t>
                      </a:r>
                      <a:r>
                        <a:rPr lang="en-US" altLang="en-US" sz="1600" i="1" baseline="0" dirty="0"/>
                        <a:t>or</a:t>
                      </a:r>
                      <a:r>
                        <a:rPr lang="en-US" altLang="en-US" sz="1600" baseline="0" dirty="0"/>
                        <a:t> </a:t>
                      </a:r>
                      <a:r>
                        <a:rPr lang="en-US" altLang="en-US" sz="1600" dirty="0"/>
                        <a:t>Letter</a:t>
                      </a:r>
                      <a:r>
                        <a:rPr lang="en-US" altLang="en-US" sz="1600" baseline="0" dirty="0"/>
                        <a:t> of undertaking (if no board of directors)</a:t>
                      </a:r>
                    </a:p>
                    <a:p>
                      <a:pPr algn="l">
                        <a:lnSpc>
                          <a:spcPct val="120000"/>
                        </a:lnSpc>
                        <a:spcAft>
                          <a:spcPct val="0"/>
                        </a:spcAft>
                        <a:buClrTx/>
                        <a:buSzTx/>
                        <a:buFontTx/>
                        <a:buChar char="•"/>
                      </a:pPr>
                      <a:r>
                        <a:rPr lang="en-US" altLang="en-US" sz="1600" baseline="0" dirty="0"/>
                        <a:t> T2214 CRA Application for registration as DPSP (For new DPSP registrations only)</a:t>
                      </a:r>
                    </a:p>
                    <a:p>
                      <a:pPr algn="l">
                        <a:lnSpc>
                          <a:spcPct val="120000"/>
                        </a:lnSpc>
                        <a:spcAft>
                          <a:spcPct val="0"/>
                        </a:spcAft>
                        <a:buClrTx/>
                        <a:buSzTx/>
                        <a:buFontTx/>
                        <a:buChar char="•"/>
                      </a:pPr>
                      <a:r>
                        <a:rPr lang="en-US" sz="1600" kern="1200" baseline="0" dirty="0">
                          <a:solidFill>
                            <a:schemeClr val="dk1"/>
                          </a:solidFill>
                          <a:latin typeface="+mn-lt"/>
                          <a:ea typeface="+mn-ea"/>
                          <a:cs typeface="+mn-cs"/>
                        </a:rPr>
                        <a:t>DPSP participating employer information form (For transferred DPSP only, if applicable)</a:t>
                      </a:r>
                      <a:endParaRPr lang="en-CA" sz="1600" kern="1200" dirty="0">
                        <a:solidFill>
                          <a:schemeClr val="dk1"/>
                        </a:solidFill>
                        <a:latin typeface="+mn-lt"/>
                        <a:ea typeface="+mn-ea"/>
                        <a:cs typeface="+mn-cs"/>
                      </a:endParaRPr>
                    </a:p>
                  </a:txBody>
                  <a:tcPr marT="45734" marB="45734">
                    <a:solidFill>
                      <a:schemeClr val="bg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42298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p:cNvSpPr>
            <a:spLocks noGrp="1" noChangeArrowheads="1"/>
          </p:cNvSpPr>
          <p:nvPr>
            <p:ph type="ctrTitle"/>
          </p:nvPr>
        </p:nvSpPr>
        <p:spPr bwMode="white">
          <a:xfrm>
            <a:off x="0" y="4114800"/>
            <a:ext cx="9144000" cy="1295400"/>
          </a:xfrm>
          <a:gradFill rotWithShape="1">
            <a:gsLst>
              <a:gs pos="0">
                <a:srgbClr val="F0C040"/>
              </a:gs>
              <a:gs pos="100000">
                <a:srgbClr val="FFEEC2"/>
              </a:gs>
            </a:gsLst>
            <a:lin ang="0" scaled="1"/>
          </a:gradFill>
        </p:spPr>
        <p:txBody>
          <a:bodyPr/>
          <a:lstStyle/>
          <a:p>
            <a:pPr eaLnBrk="1" hangingPunct="1"/>
            <a:r>
              <a:rPr lang="en-US" altLang="en-US" sz="4400" dirty="0"/>
              <a:t>Gain your competitive advantage…</a:t>
            </a:r>
          </a:p>
        </p:txBody>
      </p:sp>
      <p:pic>
        <p:nvPicPr>
          <p:cNvPr id="4" name="Picture 7"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295399"/>
            <a:ext cx="3658529"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6147" name="Rectangle 5"/>
          <p:cNvSpPr>
            <a:spLocks noChangeArrowheads="1"/>
          </p:cNvSpPr>
          <p:nvPr/>
        </p:nvSpPr>
        <p:spPr bwMode="black">
          <a:xfrm>
            <a:off x="0" y="2133600"/>
            <a:ext cx="9144000" cy="2667000"/>
          </a:xfrm>
          <a:prstGeom prst="rect">
            <a:avLst/>
          </a:prstGeom>
          <a:gradFill flip="none" rotWithShape="1">
            <a:gsLst>
              <a:gs pos="0">
                <a:srgbClr val="89779E"/>
              </a:gs>
              <a:gs pos="100000">
                <a:schemeClr val="accent6">
                  <a:lumMod val="75000"/>
                </a:schemeClr>
              </a:gs>
            </a:gsLst>
            <a:path path="circle">
              <a:fillToRect l="50000" t="50000" r="50000" b="50000"/>
            </a:path>
            <a:tileRect/>
          </a:gradFill>
          <a:ln w="0">
            <a:noFill/>
            <a:miter lim="800000"/>
            <a:headEnd/>
            <a:tailEnd/>
          </a:ln>
        </p:spPr>
        <p:txBody>
          <a:bodyPr wrap="none" anchor="ctr"/>
          <a:lstStyle/>
          <a:p>
            <a:pPr algn="ctr">
              <a:defRPr/>
            </a:pPr>
            <a:endParaRPr lang="en-US" dirty="0">
              <a:solidFill>
                <a:srgbClr val="720829"/>
              </a:solidFill>
              <a:ea typeface="ＭＳ Ｐゴシック" pitchFamily="1" charset="-128"/>
            </a:endParaRPr>
          </a:p>
        </p:txBody>
      </p:sp>
      <p:sp>
        <p:nvSpPr>
          <p:cNvPr id="5126" name="Rectangle 6"/>
          <p:cNvSpPr>
            <a:spLocks noChangeArrowheads="1"/>
          </p:cNvSpPr>
          <p:nvPr/>
        </p:nvSpPr>
        <p:spPr bwMode="auto">
          <a:xfrm>
            <a:off x="0" y="1828800"/>
            <a:ext cx="9144000" cy="381000"/>
          </a:xfrm>
          <a:prstGeom prst="rect">
            <a:avLst/>
          </a:prstGeom>
          <a:gradFill rotWithShape="1">
            <a:gsLst>
              <a:gs pos="0">
                <a:srgbClr val="F0C040"/>
              </a:gs>
              <a:gs pos="100000">
                <a:srgbClr val="FFEAB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92163" name="Rectangle 3"/>
          <p:cNvSpPr>
            <a:spLocks noChangeArrowheads="1"/>
          </p:cNvSpPr>
          <p:nvPr/>
        </p:nvSpPr>
        <p:spPr bwMode="auto">
          <a:xfrm>
            <a:off x="0" y="2667000"/>
            <a:ext cx="6096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eaLnBrk="1" hangingPunct="1">
              <a:buFont typeface="Times" pitchFamily="18" charset="0"/>
              <a:buNone/>
            </a:pPr>
            <a:r>
              <a:rPr lang="en-US" altLang="en-US" sz="3600" i="1" dirty="0">
                <a:solidFill>
                  <a:srgbClr val="EAAB00"/>
                </a:solidFill>
                <a:latin typeface="Agenda Tabular Light" pitchFamily="2" charset="0"/>
              </a:rPr>
              <a:t>	</a:t>
            </a:r>
            <a:r>
              <a:rPr lang="en-US" altLang="en-US" sz="4400" dirty="0">
                <a:solidFill>
                  <a:schemeClr val="bg1"/>
                </a:solidFill>
                <a:latin typeface="+mj-lt"/>
              </a:rPr>
              <a:t>Your team is your competitive advantage</a:t>
            </a:r>
          </a:p>
        </p:txBody>
      </p:sp>
      <p:pic>
        <p:nvPicPr>
          <p:cNvPr id="5128" name="Picture 11" descr="te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438400"/>
            <a:ext cx="2490788"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Rectangle 12"/>
          <p:cNvSpPr>
            <a:spLocks noChangeArrowheads="1"/>
          </p:cNvSpPr>
          <p:nvPr/>
        </p:nvSpPr>
        <p:spPr bwMode="auto">
          <a:xfrm>
            <a:off x="6096000" y="2438400"/>
            <a:ext cx="2495550" cy="2111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5130" name="Rectangle 6"/>
          <p:cNvSpPr>
            <a:spLocks noChangeArrowheads="1"/>
          </p:cNvSpPr>
          <p:nvPr/>
        </p:nvSpPr>
        <p:spPr bwMode="auto">
          <a:xfrm rot="10800000">
            <a:off x="0" y="4800600"/>
            <a:ext cx="9144000" cy="381000"/>
          </a:xfrm>
          <a:prstGeom prst="rect">
            <a:avLst/>
          </a:prstGeom>
          <a:gradFill rotWithShape="1">
            <a:gsLst>
              <a:gs pos="0">
                <a:srgbClr val="F0C040"/>
              </a:gs>
              <a:gs pos="100000">
                <a:srgbClr val="FFEAB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163"/>
                                        </p:tgtEl>
                                        <p:attrNameLst>
                                          <p:attrName>style.visibility</p:attrName>
                                        </p:attrNameLst>
                                      </p:cBhvr>
                                      <p:to>
                                        <p:strVal val="visible"/>
                                      </p:to>
                                    </p:set>
                                    <p:anim calcmode="lin" valueType="num">
                                      <p:cBhvr additive="base">
                                        <p:cTn id="7" dur="500" fill="hold"/>
                                        <p:tgtEl>
                                          <p:spTgt spid="92163"/>
                                        </p:tgtEl>
                                        <p:attrNameLst>
                                          <p:attrName>ppt_x</p:attrName>
                                        </p:attrNameLst>
                                      </p:cBhvr>
                                      <p:tavLst>
                                        <p:tav tm="0">
                                          <p:val>
                                            <p:strVal val="0-#ppt_w/2"/>
                                          </p:val>
                                        </p:tav>
                                        <p:tav tm="100000">
                                          <p:val>
                                            <p:strVal val="#ppt_x"/>
                                          </p:val>
                                        </p:tav>
                                      </p:tavLst>
                                    </p:anim>
                                    <p:anim calcmode="lin" valueType="num">
                                      <p:cBhvr additive="base">
                                        <p:cTn id="8" dur="500" fill="hold"/>
                                        <p:tgtEl>
                                          <p:spTgt spid="921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ChangeArrowheads="1"/>
          </p:cNvSpPr>
          <p:nvPr/>
        </p:nvSpPr>
        <p:spPr bwMode="auto">
          <a:xfrm>
            <a:off x="990600" y="1524000"/>
            <a:ext cx="81534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6147"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6148" name="Rectangle 10"/>
          <p:cNvSpPr>
            <a:spLocks noChangeArrowheads="1"/>
          </p:cNvSpPr>
          <p:nvPr/>
        </p:nvSpPr>
        <p:spPr bwMode="auto">
          <a:xfrm>
            <a:off x="0" y="1524000"/>
            <a:ext cx="990600" cy="5334000"/>
          </a:xfrm>
          <a:prstGeom prst="rect">
            <a:avLst/>
          </a:prstGeom>
          <a:gradFill rotWithShape="1">
            <a:gsLst>
              <a:gs pos="0">
                <a:srgbClr val="F0C040"/>
              </a:gs>
              <a:gs pos="100000">
                <a:srgbClr val="FFE8A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pic>
        <p:nvPicPr>
          <p:cNvPr id="6149" name="Picture 4"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5868988"/>
            <a:ext cx="2333625"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7"/>
          <p:cNvSpPr>
            <a:spLocks noGrp="1" noChangeArrowheads="1"/>
          </p:cNvSpPr>
          <p:nvPr>
            <p:ph type="title"/>
          </p:nvPr>
        </p:nvSpPr>
        <p:spPr>
          <a:xfrm>
            <a:off x="381000" y="0"/>
            <a:ext cx="8534400" cy="1243013"/>
          </a:xfrm>
        </p:spPr>
        <p:txBody>
          <a:bodyPr/>
          <a:lstStyle/>
          <a:p>
            <a:pPr eaLnBrk="1" hangingPunct="1"/>
            <a:r>
              <a:rPr lang="en-US" altLang="en-US" sz="4000" i="1" dirty="0">
                <a:solidFill>
                  <a:schemeClr val="bg1"/>
                </a:solidFill>
              </a:rPr>
              <a:t>Why</a:t>
            </a:r>
            <a:r>
              <a:rPr lang="en-US" altLang="en-US" sz="4000" b="1" dirty="0">
                <a:solidFill>
                  <a:schemeClr val="bg1"/>
                </a:solidFill>
              </a:rPr>
              <a:t> </a:t>
            </a:r>
            <a:r>
              <a:rPr lang="en-US" altLang="en-US" sz="4000" dirty="0">
                <a:solidFill>
                  <a:schemeClr val="bg1"/>
                </a:solidFill>
              </a:rPr>
              <a:t>offer a</a:t>
            </a:r>
            <a:r>
              <a:rPr lang="en-US" altLang="en-US" sz="4000" b="1" dirty="0">
                <a:solidFill>
                  <a:schemeClr val="bg1"/>
                </a:solidFill>
              </a:rPr>
              <a:t> </a:t>
            </a:r>
            <a:r>
              <a:rPr lang="en-US" altLang="en-US" sz="4000" b="1" dirty="0"/>
              <a:t>group savings plan</a:t>
            </a:r>
            <a:r>
              <a:rPr lang="en-US" altLang="en-US" sz="4000" b="1" dirty="0">
                <a:solidFill>
                  <a:schemeClr val="bg1"/>
                </a:solidFill>
              </a:rPr>
              <a:t>?</a:t>
            </a:r>
          </a:p>
        </p:txBody>
      </p:sp>
      <p:sp>
        <p:nvSpPr>
          <p:cNvPr id="98312" name="Rectangle 8"/>
          <p:cNvSpPr>
            <a:spLocks noGrp="1" noChangeArrowheads="1"/>
          </p:cNvSpPr>
          <p:nvPr>
            <p:ph type="body" idx="1"/>
          </p:nvPr>
        </p:nvSpPr>
        <p:spPr>
          <a:xfrm>
            <a:off x="1524000" y="2057400"/>
            <a:ext cx="6553200" cy="3429000"/>
          </a:xfrm>
        </p:spPr>
        <p:txBody>
          <a:bodyPr/>
          <a:lstStyle/>
          <a:p>
            <a:pPr eaLnBrk="1" hangingPunct="1">
              <a:buClr>
                <a:schemeClr val="accent2"/>
              </a:buClr>
            </a:pPr>
            <a:r>
              <a:rPr lang="en-US" altLang="en-US" sz="2100" b="1" dirty="0"/>
              <a:t>Everyone has a dream</a:t>
            </a:r>
            <a:endParaRPr lang="en-US" altLang="en-US" sz="2100" dirty="0"/>
          </a:p>
          <a:p>
            <a:pPr lvl="1" eaLnBrk="1" hangingPunct="1">
              <a:buClr>
                <a:schemeClr val="accent2"/>
              </a:buClr>
              <a:buFont typeface="Wingdings" pitchFamily="2" charset="2"/>
              <a:buChar char="Ø"/>
            </a:pPr>
            <a:r>
              <a:rPr lang="en-US" altLang="en-US" sz="2100" dirty="0"/>
              <a:t>A savings plan provides the means</a:t>
            </a:r>
          </a:p>
          <a:p>
            <a:pPr eaLnBrk="1" hangingPunct="1">
              <a:buClr>
                <a:schemeClr val="accent2"/>
              </a:buClr>
            </a:pPr>
            <a:r>
              <a:rPr lang="en-US" altLang="en-US" sz="2100" b="1" dirty="0"/>
              <a:t>Employee attraction and retention tool</a:t>
            </a:r>
          </a:p>
          <a:p>
            <a:pPr lvl="1" eaLnBrk="1" hangingPunct="1">
              <a:buClr>
                <a:schemeClr val="accent2"/>
              </a:buClr>
              <a:buFont typeface="Wingdings" pitchFamily="2" charset="2"/>
              <a:buChar char="Ø"/>
            </a:pPr>
            <a:r>
              <a:rPr lang="en-US" altLang="en-US" sz="2100" dirty="0"/>
              <a:t>Shows concern for employees’ future</a:t>
            </a:r>
          </a:p>
          <a:p>
            <a:pPr eaLnBrk="1" hangingPunct="1">
              <a:buClr>
                <a:schemeClr val="accent2"/>
              </a:buClr>
            </a:pPr>
            <a:r>
              <a:rPr lang="en-US" altLang="en-US" sz="2100" b="1" dirty="0"/>
              <a:t>No cost to sponsor</a:t>
            </a:r>
            <a:r>
              <a:rPr lang="en-US" altLang="en-US" sz="2100" dirty="0"/>
              <a:t> </a:t>
            </a:r>
          </a:p>
          <a:p>
            <a:pPr lvl="1" eaLnBrk="1" hangingPunct="1">
              <a:buClr>
                <a:schemeClr val="accent2"/>
              </a:buClr>
              <a:buFont typeface="Wingdings" pitchFamily="2" charset="2"/>
              <a:buChar char="Ø"/>
            </a:pPr>
            <a:r>
              <a:rPr lang="en-US" altLang="en-US" sz="2100" dirty="0"/>
              <a:t>Contribute at their convenience</a:t>
            </a:r>
          </a:p>
        </p:txBody>
      </p:sp>
      <p:sp>
        <p:nvSpPr>
          <p:cNvPr id="17"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accel="50000" fill="hold" grpId="0" nodeType="withEffect">
                                  <p:stCondLst>
                                    <p:cond delay="0"/>
                                  </p:stCondLst>
                                  <p:childTnLst>
                                    <p:set>
                                      <p:cBhvr>
                                        <p:cTn id="6" dur="1" fill="hold">
                                          <p:stCondLst>
                                            <p:cond delay="0"/>
                                          </p:stCondLst>
                                        </p:cTn>
                                        <p:tgtEl>
                                          <p:spTgt spid="98312">
                                            <p:txEl>
                                              <p:pRg st="0" end="0"/>
                                            </p:txEl>
                                          </p:spTgt>
                                        </p:tgtEl>
                                        <p:attrNameLst>
                                          <p:attrName>style.visibility</p:attrName>
                                        </p:attrNameLst>
                                      </p:cBhvr>
                                      <p:to>
                                        <p:strVal val="visible"/>
                                      </p:to>
                                    </p:set>
                                    <p:anim calcmode="lin" valueType="num">
                                      <p:cBhvr additive="base">
                                        <p:cTn id="7" dur="500" fill="hold"/>
                                        <p:tgtEl>
                                          <p:spTgt spid="9831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831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accel="50000" fill="hold" grpId="0" nodeType="withEffect">
                                  <p:stCondLst>
                                    <p:cond delay="0"/>
                                  </p:stCondLst>
                                  <p:childTnLst>
                                    <p:set>
                                      <p:cBhvr>
                                        <p:cTn id="10" dur="1" fill="hold">
                                          <p:stCondLst>
                                            <p:cond delay="0"/>
                                          </p:stCondLst>
                                        </p:cTn>
                                        <p:tgtEl>
                                          <p:spTgt spid="98312">
                                            <p:txEl>
                                              <p:pRg st="1" end="1"/>
                                            </p:txEl>
                                          </p:spTgt>
                                        </p:tgtEl>
                                        <p:attrNameLst>
                                          <p:attrName>style.visibility</p:attrName>
                                        </p:attrNameLst>
                                      </p:cBhvr>
                                      <p:to>
                                        <p:strVal val="visible"/>
                                      </p:to>
                                    </p:set>
                                    <p:anim calcmode="lin" valueType="num">
                                      <p:cBhvr additive="base">
                                        <p:cTn id="11" dur="500" fill="hold"/>
                                        <p:tgtEl>
                                          <p:spTgt spid="98312">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831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accel="50000" fill="hold" grpId="0" nodeType="clickEffect">
                                  <p:stCondLst>
                                    <p:cond delay="0"/>
                                  </p:stCondLst>
                                  <p:childTnLst>
                                    <p:set>
                                      <p:cBhvr>
                                        <p:cTn id="16" dur="1" fill="hold">
                                          <p:stCondLst>
                                            <p:cond delay="0"/>
                                          </p:stCondLst>
                                        </p:cTn>
                                        <p:tgtEl>
                                          <p:spTgt spid="98312">
                                            <p:txEl>
                                              <p:pRg st="2" end="2"/>
                                            </p:txEl>
                                          </p:spTgt>
                                        </p:tgtEl>
                                        <p:attrNameLst>
                                          <p:attrName>style.visibility</p:attrName>
                                        </p:attrNameLst>
                                      </p:cBhvr>
                                      <p:to>
                                        <p:strVal val="visible"/>
                                      </p:to>
                                    </p:set>
                                    <p:anim calcmode="lin" valueType="num">
                                      <p:cBhvr additive="base">
                                        <p:cTn id="17" dur="500" fill="hold"/>
                                        <p:tgtEl>
                                          <p:spTgt spid="98312">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98312">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accel="50000" fill="hold" grpId="0" nodeType="withEffect">
                                  <p:stCondLst>
                                    <p:cond delay="0"/>
                                  </p:stCondLst>
                                  <p:childTnLst>
                                    <p:set>
                                      <p:cBhvr>
                                        <p:cTn id="20" dur="1" fill="hold">
                                          <p:stCondLst>
                                            <p:cond delay="0"/>
                                          </p:stCondLst>
                                        </p:cTn>
                                        <p:tgtEl>
                                          <p:spTgt spid="98312">
                                            <p:txEl>
                                              <p:pRg st="3" end="3"/>
                                            </p:txEl>
                                          </p:spTgt>
                                        </p:tgtEl>
                                        <p:attrNameLst>
                                          <p:attrName>style.visibility</p:attrName>
                                        </p:attrNameLst>
                                      </p:cBhvr>
                                      <p:to>
                                        <p:strVal val="visible"/>
                                      </p:to>
                                    </p:set>
                                    <p:anim calcmode="lin" valueType="num">
                                      <p:cBhvr additive="base">
                                        <p:cTn id="21" dur="500" fill="hold"/>
                                        <p:tgtEl>
                                          <p:spTgt spid="98312">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9831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accel="50000" fill="hold" grpId="0" nodeType="clickEffect">
                                  <p:stCondLst>
                                    <p:cond delay="0"/>
                                  </p:stCondLst>
                                  <p:childTnLst>
                                    <p:set>
                                      <p:cBhvr>
                                        <p:cTn id="26" dur="1" fill="hold">
                                          <p:stCondLst>
                                            <p:cond delay="0"/>
                                          </p:stCondLst>
                                        </p:cTn>
                                        <p:tgtEl>
                                          <p:spTgt spid="98312">
                                            <p:txEl>
                                              <p:pRg st="4" end="4"/>
                                            </p:txEl>
                                          </p:spTgt>
                                        </p:tgtEl>
                                        <p:attrNameLst>
                                          <p:attrName>style.visibility</p:attrName>
                                        </p:attrNameLst>
                                      </p:cBhvr>
                                      <p:to>
                                        <p:strVal val="visible"/>
                                      </p:to>
                                    </p:set>
                                    <p:anim calcmode="lin" valueType="num">
                                      <p:cBhvr additive="base">
                                        <p:cTn id="27" dur="500" fill="hold"/>
                                        <p:tgtEl>
                                          <p:spTgt spid="98312">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98312">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accel="50000" fill="hold" grpId="0" nodeType="withEffect">
                                  <p:stCondLst>
                                    <p:cond delay="0"/>
                                  </p:stCondLst>
                                  <p:childTnLst>
                                    <p:set>
                                      <p:cBhvr>
                                        <p:cTn id="30" dur="1" fill="hold">
                                          <p:stCondLst>
                                            <p:cond delay="0"/>
                                          </p:stCondLst>
                                        </p:cTn>
                                        <p:tgtEl>
                                          <p:spTgt spid="98312">
                                            <p:txEl>
                                              <p:pRg st="5" end="5"/>
                                            </p:txEl>
                                          </p:spTgt>
                                        </p:tgtEl>
                                        <p:attrNameLst>
                                          <p:attrName>style.visibility</p:attrName>
                                        </p:attrNameLst>
                                      </p:cBhvr>
                                      <p:to>
                                        <p:strVal val="visible"/>
                                      </p:to>
                                    </p:set>
                                    <p:anim calcmode="lin" valueType="num">
                                      <p:cBhvr additive="base">
                                        <p:cTn id="31" dur="500" fill="hold"/>
                                        <p:tgtEl>
                                          <p:spTgt spid="98312">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831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990600" y="1524000"/>
            <a:ext cx="81534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7171"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7172" name="Rectangle 10"/>
          <p:cNvSpPr>
            <a:spLocks noChangeArrowheads="1"/>
          </p:cNvSpPr>
          <p:nvPr/>
        </p:nvSpPr>
        <p:spPr bwMode="auto">
          <a:xfrm>
            <a:off x="0" y="1524000"/>
            <a:ext cx="990600" cy="5334000"/>
          </a:xfrm>
          <a:prstGeom prst="rect">
            <a:avLst/>
          </a:prstGeom>
          <a:gradFill rotWithShape="1">
            <a:gsLst>
              <a:gs pos="0">
                <a:srgbClr val="F0C040"/>
              </a:gs>
              <a:gs pos="100000">
                <a:srgbClr val="FFE8A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8"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pic>
        <p:nvPicPr>
          <p:cNvPr id="7176" name="Picture 3"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5868988"/>
            <a:ext cx="2333625"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7" name="Rectangle 6"/>
          <p:cNvSpPr>
            <a:spLocks noGrp="1" noChangeArrowheads="1"/>
          </p:cNvSpPr>
          <p:nvPr>
            <p:ph type="title"/>
          </p:nvPr>
        </p:nvSpPr>
        <p:spPr>
          <a:xfrm>
            <a:off x="381000" y="0"/>
            <a:ext cx="7772400" cy="1243013"/>
          </a:xfrm>
        </p:spPr>
        <p:txBody>
          <a:bodyPr/>
          <a:lstStyle/>
          <a:p>
            <a:pPr eaLnBrk="1" hangingPunct="1"/>
            <a:r>
              <a:rPr lang="en-US" altLang="en-US" sz="4000" i="1" dirty="0">
                <a:solidFill>
                  <a:schemeClr val="bg1"/>
                </a:solidFill>
              </a:rPr>
              <a:t>Why</a:t>
            </a:r>
            <a:r>
              <a:rPr lang="en-US" altLang="en-US" sz="4000" b="1" dirty="0">
                <a:solidFill>
                  <a:schemeClr val="bg1"/>
                </a:solidFill>
              </a:rPr>
              <a:t> </a:t>
            </a:r>
            <a:r>
              <a:rPr lang="en-US" altLang="en-US" sz="4000" b="1" dirty="0">
                <a:solidFill>
                  <a:srgbClr val="4D4A86"/>
                </a:solidFill>
              </a:rPr>
              <a:t>Sun Life Financial</a:t>
            </a:r>
            <a:r>
              <a:rPr lang="en-US" altLang="en-US" sz="4000" b="1" dirty="0">
                <a:solidFill>
                  <a:schemeClr val="bg1"/>
                </a:solidFill>
              </a:rPr>
              <a:t>?</a:t>
            </a:r>
          </a:p>
        </p:txBody>
      </p:sp>
      <p:sp>
        <p:nvSpPr>
          <p:cNvPr id="100359" name="Rectangle 7"/>
          <p:cNvSpPr>
            <a:spLocks noGrp="1" noChangeArrowheads="1"/>
          </p:cNvSpPr>
          <p:nvPr>
            <p:ph type="body" idx="1"/>
          </p:nvPr>
        </p:nvSpPr>
        <p:spPr>
          <a:xfrm>
            <a:off x="1143000" y="1752600"/>
            <a:ext cx="7772400" cy="3886200"/>
          </a:xfrm>
        </p:spPr>
        <p:txBody>
          <a:bodyPr/>
          <a:lstStyle/>
          <a:p>
            <a:pPr eaLnBrk="1" hangingPunct="1">
              <a:buClr>
                <a:srgbClr val="720829"/>
              </a:buClr>
              <a:buFont typeface="Times" pitchFamily="18" charset="0"/>
              <a:buNone/>
            </a:pPr>
            <a:endParaRPr lang="en-US" altLang="en-US" sz="1700" dirty="0"/>
          </a:p>
          <a:p>
            <a:pPr eaLnBrk="1" hangingPunct="1">
              <a:buClr>
                <a:schemeClr val="accent2"/>
              </a:buClr>
            </a:pPr>
            <a:r>
              <a:rPr lang="en-US" altLang="en-US" sz="2100" dirty="0"/>
              <a:t>1</a:t>
            </a:r>
            <a:r>
              <a:rPr lang="en-US" altLang="en-US" sz="2100" baseline="30000" dirty="0"/>
              <a:t>st</a:t>
            </a:r>
            <a:r>
              <a:rPr lang="en-US" altLang="en-US" sz="2100" dirty="0"/>
              <a:t> in group retirement services </a:t>
            </a:r>
          </a:p>
          <a:p>
            <a:pPr eaLnBrk="1" hangingPunct="1">
              <a:buClr>
                <a:schemeClr val="accent2"/>
              </a:buClr>
            </a:pPr>
            <a:r>
              <a:rPr lang="en-US" altLang="en-US" sz="2100" dirty="0"/>
              <a:t>Organizational </a:t>
            </a:r>
            <a:r>
              <a:rPr lang="en-US" altLang="en-US" sz="2100" b="1" dirty="0"/>
              <a:t>principles</a:t>
            </a:r>
            <a:r>
              <a:rPr lang="en-US" altLang="en-US" sz="2100" dirty="0"/>
              <a:t> driving our business:</a:t>
            </a:r>
          </a:p>
          <a:p>
            <a:pPr lvl="1" eaLnBrk="1" hangingPunct="1">
              <a:buClr>
                <a:schemeClr val="accent2"/>
              </a:buClr>
              <a:buFont typeface="Wingdings" pitchFamily="2" charset="2"/>
              <a:buChar char="Ø"/>
            </a:pPr>
            <a:r>
              <a:rPr lang="en-US" altLang="en-US" sz="2100" dirty="0"/>
              <a:t>People</a:t>
            </a:r>
          </a:p>
          <a:p>
            <a:pPr lvl="1" eaLnBrk="1" hangingPunct="1">
              <a:buClr>
                <a:schemeClr val="accent2"/>
              </a:buClr>
              <a:buFont typeface="Wingdings" pitchFamily="2" charset="2"/>
              <a:buChar char="Ø"/>
            </a:pPr>
            <a:r>
              <a:rPr lang="en-US" altLang="en-US" sz="2100" dirty="0"/>
              <a:t>Partnership</a:t>
            </a:r>
          </a:p>
          <a:p>
            <a:pPr lvl="1" eaLnBrk="1" hangingPunct="1">
              <a:buClr>
                <a:schemeClr val="accent2"/>
              </a:buClr>
              <a:buFont typeface="Wingdings" pitchFamily="2" charset="2"/>
              <a:buChar char="Ø"/>
            </a:pPr>
            <a:r>
              <a:rPr lang="en-US" altLang="en-US" sz="2100" dirty="0"/>
              <a:t>Passion</a:t>
            </a:r>
          </a:p>
          <a:p>
            <a:pPr lvl="1" eaLnBrk="1" hangingPunct="1">
              <a:buClr>
                <a:schemeClr val="accent2"/>
              </a:buClr>
              <a:buFont typeface="Wingdings" pitchFamily="2" charset="2"/>
              <a:buChar char="Ø"/>
            </a:pPr>
            <a:r>
              <a:rPr lang="en-US" altLang="en-US" sz="2100" dirty="0"/>
              <a:t>Performance</a:t>
            </a:r>
          </a:p>
          <a:p>
            <a:pPr eaLnBrk="1" hangingPunct="1">
              <a:buClr>
                <a:srgbClr val="720829"/>
              </a:buClr>
            </a:pPr>
            <a:endParaRPr lang="en-US" altLang="en-US" sz="21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accel="50000" fill="hold" grpId="0" nodeType="withEffect">
                                  <p:stCondLst>
                                    <p:cond delay="0"/>
                                  </p:stCondLst>
                                  <p:childTnLst>
                                    <p:set>
                                      <p:cBhvr>
                                        <p:cTn id="6" dur="1" fill="hold">
                                          <p:stCondLst>
                                            <p:cond delay="0"/>
                                          </p:stCondLst>
                                        </p:cTn>
                                        <p:tgtEl>
                                          <p:spTgt spid="100359">
                                            <p:txEl>
                                              <p:pRg st="1" end="1"/>
                                            </p:txEl>
                                          </p:spTgt>
                                        </p:tgtEl>
                                        <p:attrNameLst>
                                          <p:attrName>style.visibility</p:attrName>
                                        </p:attrNameLst>
                                      </p:cBhvr>
                                      <p:to>
                                        <p:strVal val="visible"/>
                                      </p:to>
                                    </p:set>
                                    <p:anim calcmode="lin" valueType="num">
                                      <p:cBhvr additive="base">
                                        <p:cTn id="7" dur="500" fill="hold"/>
                                        <p:tgtEl>
                                          <p:spTgt spid="10035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03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accel="50000" fill="hold" grpId="0" nodeType="clickEffect">
                                  <p:stCondLst>
                                    <p:cond delay="0"/>
                                  </p:stCondLst>
                                  <p:childTnLst>
                                    <p:set>
                                      <p:cBhvr>
                                        <p:cTn id="12" dur="1" fill="hold">
                                          <p:stCondLst>
                                            <p:cond delay="0"/>
                                          </p:stCondLst>
                                        </p:cTn>
                                        <p:tgtEl>
                                          <p:spTgt spid="100359">
                                            <p:txEl>
                                              <p:pRg st="2" end="2"/>
                                            </p:txEl>
                                          </p:spTgt>
                                        </p:tgtEl>
                                        <p:attrNameLst>
                                          <p:attrName>style.visibility</p:attrName>
                                        </p:attrNameLst>
                                      </p:cBhvr>
                                      <p:to>
                                        <p:strVal val="visible"/>
                                      </p:to>
                                    </p:set>
                                    <p:anim calcmode="lin" valueType="num">
                                      <p:cBhvr additive="base">
                                        <p:cTn id="13" dur="500" fill="hold"/>
                                        <p:tgtEl>
                                          <p:spTgt spid="10035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0359">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0359">
                                            <p:txEl>
                                              <p:pRg st="3" end="3"/>
                                            </p:txEl>
                                          </p:spTgt>
                                        </p:tgtEl>
                                        <p:attrNameLst>
                                          <p:attrName>style.visibility</p:attrName>
                                        </p:attrNameLst>
                                      </p:cBhvr>
                                      <p:to>
                                        <p:strVal val="visible"/>
                                      </p:to>
                                    </p:set>
                                    <p:anim calcmode="lin" valueType="num">
                                      <p:cBhvr additive="base">
                                        <p:cTn id="17" dur="500" fill="hold"/>
                                        <p:tgtEl>
                                          <p:spTgt spid="10035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03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0359">
                                            <p:txEl>
                                              <p:pRg st="4" end="4"/>
                                            </p:txEl>
                                          </p:spTgt>
                                        </p:tgtEl>
                                        <p:attrNameLst>
                                          <p:attrName>style.visibility</p:attrName>
                                        </p:attrNameLst>
                                      </p:cBhvr>
                                      <p:to>
                                        <p:strVal val="visible"/>
                                      </p:to>
                                    </p:set>
                                    <p:anim calcmode="lin" valueType="num">
                                      <p:cBhvr additive="base">
                                        <p:cTn id="23" dur="500" fill="hold"/>
                                        <p:tgtEl>
                                          <p:spTgt spid="10035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03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0359">
                                            <p:txEl>
                                              <p:pRg st="5" end="5"/>
                                            </p:txEl>
                                          </p:spTgt>
                                        </p:tgtEl>
                                        <p:attrNameLst>
                                          <p:attrName>style.visibility</p:attrName>
                                        </p:attrNameLst>
                                      </p:cBhvr>
                                      <p:to>
                                        <p:strVal val="visible"/>
                                      </p:to>
                                    </p:set>
                                    <p:anim calcmode="lin" valueType="num">
                                      <p:cBhvr additive="base">
                                        <p:cTn id="29" dur="500" fill="hold"/>
                                        <p:tgtEl>
                                          <p:spTgt spid="100359">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03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0359">
                                            <p:txEl>
                                              <p:pRg st="6" end="6"/>
                                            </p:txEl>
                                          </p:spTgt>
                                        </p:tgtEl>
                                        <p:attrNameLst>
                                          <p:attrName>style.visibility</p:attrName>
                                        </p:attrNameLst>
                                      </p:cBhvr>
                                      <p:to>
                                        <p:strVal val="visible"/>
                                      </p:to>
                                    </p:set>
                                    <p:anim calcmode="lin" valueType="num">
                                      <p:cBhvr additive="base">
                                        <p:cTn id="35" dur="500" fill="hold"/>
                                        <p:tgtEl>
                                          <p:spTgt spid="100359">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035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9219" name="Rectangle 4"/>
          <p:cNvSpPr>
            <a:spLocks noChangeArrowheads="1"/>
          </p:cNvSpPr>
          <p:nvPr/>
        </p:nvSpPr>
        <p:spPr bwMode="black">
          <a:xfrm>
            <a:off x="0" y="2133600"/>
            <a:ext cx="9144000" cy="2667000"/>
          </a:xfrm>
          <a:prstGeom prst="rect">
            <a:avLst/>
          </a:prstGeom>
          <a:gradFill flip="none" rotWithShape="1">
            <a:gsLst>
              <a:gs pos="0">
                <a:srgbClr val="89779E"/>
              </a:gs>
              <a:gs pos="100000">
                <a:schemeClr val="accent6">
                  <a:lumMod val="75000"/>
                </a:schemeClr>
              </a:gs>
              <a:gs pos="100000">
                <a:srgbClr val="4D4A86">
                  <a:alpha val="79999"/>
                </a:srgbClr>
              </a:gs>
            </a:gsLst>
            <a:path path="circle">
              <a:fillToRect l="50000" t="50000" r="50000" b="50000"/>
            </a:path>
            <a:tileRect/>
          </a:gradFill>
          <a:ln w="0">
            <a:noFill/>
            <a:miter lim="800000"/>
            <a:headEnd/>
            <a:tailEnd/>
          </a:ln>
        </p:spPr>
        <p:txBody>
          <a:bodyPr wrap="none" anchor="ctr"/>
          <a:lstStyle/>
          <a:p>
            <a:pPr algn="ctr">
              <a:defRPr/>
            </a:pPr>
            <a:endParaRPr lang="en-US" dirty="0">
              <a:solidFill>
                <a:srgbClr val="720829"/>
              </a:solidFill>
              <a:ea typeface="ＭＳ Ｐゴシック" pitchFamily="1" charset="-128"/>
            </a:endParaRPr>
          </a:p>
        </p:txBody>
      </p:sp>
      <p:sp>
        <p:nvSpPr>
          <p:cNvPr id="8198" name="Rectangle 5"/>
          <p:cNvSpPr>
            <a:spLocks noChangeArrowheads="1"/>
          </p:cNvSpPr>
          <p:nvPr/>
        </p:nvSpPr>
        <p:spPr bwMode="auto">
          <a:xfrm>
            <a:off x="0" y="1828800"/>
            <a:ext cx="9144000" cy="381000"/>
          </a:xfrm>
          <a:prstGeom prst="rect">
            <a:avLst/>
          </a:prstGeom>
          <a:gradFill rotWithShape="1">
            <a:gsLst>
              <a:gs pos="0">
                <a:srgbClr val="FEBE10"/>
              </a:gs>
              <a:gs pos="100000">
                <a:srgbClr val="FFEAB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8199" name="Rectangle 6"/>
          <p:cNvSpPr>
            <a:spLocks noChangeArrowheads="1"/>
          </p:cNvSpPr>
          <p:nvPr/>
        </p:nvSpPr>
        <p:spPr bwMode="auto">
          <a:xfrm>
            <a:off x="0" y="4724400"/>
            <a:ext cx="9144000" cy="381000"/>
          </a:xfrm>
          <a:prstGeom prst="rect">
            <a:avLst/>
          </a:prstGeom>
          <a:gradFill rotWithShape="1">
            <a:gsLst>
              <a:gs pos="0">
                <a:srgbClr val="FFE8AC"/>
              </a:gs>
              <a:gs pos="100000">
                <a:srgbClr val="FEBE1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94215" name="Rectangle 7"/>
          <p:cNvSpPr>
            <a:spLocks noChangeArrowheads="1"/>
          </p:cNvSpPr>
          <p:nvPr/>
        </p:nvSpPr>
        <p:spPr bwMode="auto">
          <a:xfrm>
            <a:off x="0" y="2667000"/>
            <a:ext cx="6096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eaLnBrk="1" hangingPunct="1">
              <a:buFont typeface="Times" pitchFamily="18" charset="0"/>
              <a:buNone/>
            </a:pPr>
            <a:r>
              <a:rPr lang="en-US" altLang="en-US" sz="4400" dirty="0">
                <a:solidFill>
                  <a:schemeClr val="bg1"/>
                </a:solidFill>
                <a:latin typeface="+mj-lt"/>
              </a:rPr>
              <a:t>Experience means understanding</a:t>
            </a:r>
          </a:p>
        </p:txBody>
      </p:sp>
      <p:grpSp>
        <p:nvGrpSpPr>
          <p:cNvPr id="8201" name="Group 8"/>
          <p:cNvGrpSpPr>
            <a:grpSpLocks/>
          </p:cNvGrpSpPr>
          <p:nvPr/>
        </p:nvGrpSpPr>
        <p:grpSpPr bwMode="auto">
          <a:xfrm>
            <a:off x="6019800" y="2362200"/>
            <a:ext cx="2193925" cy="2257425"/>
            <a:chOff x="3792" y="1488"/>
            <a:chExt cx="1382" cy="1422"/>
          </a:xfrm>
        </p:grpSpPr>
        <p:pic>
          <p:nvPicPr>
            <p:cNvPr id="8204" name="Picture 9" descr="skyw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2" y="1488"/>
              <a:ext cx="1376" cy="1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5" name="Rectangle 10"/>
            <p:cNvSpPr>
              <a:spLocks noChangeArrowheads="1"/>
            </p:cNvSpPr>
            <p:nvPr/>
          </p:nvSpPr>
          <p:spPr bwMode="auto">
            <a:xfrm>
              <a:off x="3792" y="1488"/>
              <a:ext cx="1382" cy="142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grpSp>
      <p:sp>
        <p:nvSpPr>
          <p:cNvPr id="8202" name="Rectangle 6"/>
          <p:cNvSpPr>
            <a:spLocks noChangeArrowheads="1"/>
          </p:cNvSpPr>
          <p:nvPr/>
        </p:nvSpPr>
        <p:spPr bwMode="auto">
          <a:xfrm>
            <a:off x="0" y="1828800"/>
            <a:ext cx="9144000" cy="381000"/>
          </a:xfrm>
          <a:prstGeom prst="rect">
            <a:avLst/>
          </a:prstGeom>
          <a:gradFill rotWithShape="1">
            <a:gsLst>
              <a:gs pos="0">
                <a:srgbClr val="F0C040"/>
              </a:gs>
              <a:gs pos="100000">
                <a:srgbClr val="FFEAB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8203" name="Rectangle 6"/>
          <p:cNvSpPr>
            <a:spLocks noChangeArrowheads="1"/>
          </p:cNvSpPr>
          <p:nvPr/>
        </p:nvSpPr>
        <p:spPr bwMode="auto">
          <a:xfrm rot="10800000">
            <a:off x="0" y="4724400"/>
            <a:ext cx="9144000" cy="381000"/>
          </a:xfrm>
          <a:prstGeom prst="rect">
            <a:avLst/>
          </a:prstGeom>
          <a:gradFill rotWithShape="1">
            <a:gsLst>
              <a:gs pos="0">
                <a:srgbClr val="F0C040"/>
              </a:gs>
              <a:gs pos="100000">
                <a:srgbClr val="FFEAB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94215"/>
                                        </p:tgtEl>
                                        <p:attrNameLst>
                                          <p:attrName>style.visibility</p:attrName>
                                        </p:attrNameLst>
                                      </p:cBhvr>
                                      <p:to>
                                        <p:strVal val="visible"/>
                                      </p:to>
                                    </p:set>
                                    <p:anim calcmode="lin" valueType="num">
                                      <p:cBhvr additive="base">
                                        <p:cTn id="7" dur="500" fill="hold"/>
                                        <p:tgtEl>
                                          <p:spTgt spid="94215"/>
                                        </p:tgtEl>
                                        <p:attrNameLst>
                                          <p:attrName>ppt_x</p:attrName>
                                        </p:attrNameLst>
                                      </p:cBhvr>
                                      <p:tavLst>
                                        <p:tav tm="0">
                                          <p:val>
                                            <p:strVal val="0-#ppt_w/2"/>
                                          </p:val>
                                        </p:tav>
                                        <p:tav tm="100000">
                                          <p:val>
                                            <p:strVal val="#ppt_x"/>
                                          </p:val>
                                        </p:tav>
                                      </p:tavLst>
                                    </p:anim>
                                    <p:anim calcmode="lin" valueType="num">
                                      <p:cBhvr additive="base">
                                        <p:cTn id="8" dur="500" fill="hold"/>
                                        <p:tgtEl>
                                          <p:spTgt spid="942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ChangeArrowheads="1"/>
          </p:cNvSpPr>
          <p:nvPr/>
        </p:nvSpPr>
        <p:spPr bwMode="auto">
          <a:xfrm>
            <a:off x="990600" y="1524000"/>
            <a:ext cx="81534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9219"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9220" name="Rectangle 10"/>
          <p:cNvSpPr>
            <a:spLocks noChangeArrowheads="1"/>
          </p:cNvSpPr>
          <p:nvPr/>
        </p:nvSpPr>
        <p:spPr bwMode="auto">
          <a:xfrm>
            <a:off x="0" y="1524000"/>
            <a:ext cx="990600" cy="5334000"/>
          </a:xfrm>
          <a:prstGeom prst="rect">
            <a:avLst/>
          </a:prstGeom>
          <a:gradFill rotWithShape="1">
            <a:gsLst>
              <a:gs pos="0">
                <a:srgbClr val="F0C040"/>
              </a:gs>
              <a:gs pos="100000">
                <a:srgbClr val="FFE8A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4"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pic>
        <p:nvPicPr>
          <p:cNvPr id="9224" name="Picture 3"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5943600"/>
            <a:ext cx="21812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5" name="Rectangle 6"/>
          <p:cNvSpPr>
            <a:spLocks noGrp="1" noChangeArrowheads="1"/>
          </p:cNvSpPr>
          <p:nvPr>
            <p:ph type="title"/>
          </p:nvPr>
        </p:nvSpPr>
        <p:spPr>
          <a:xfrm>
            <a:off x="381000" y="0"/>
            <a:ext cx="7772400" cy="1243013"/>
          </a:xfrm>
        </p:spPr>
        <p:txBody>
          <a:bodyPr/>
          <a:lstStyle/>
          <a:p>
            <a:pPr eaLnBrk="1" hangingPunct="1"/>
            <a:r>
              <a:rPr lang="en-US" altLang="en-US" sz="4000" i="1" dirty="0">
                <a:solidFill>
                  <a:schemeClr val="bg1"/>
                </a:solidFill>
              </a:rPr>
              <a:t>Why</a:t>
            </a:r>
            <a:r>
              <a:rPr lang="en-US" altLang="en-US" sz="4000" dirty="0">
                <a:solidFill>
                  <a:schemeClr val="bg1"/>
                </a:solidFill>
              </a:rPr>
              <a:t> </a:t>
            </a:r>
            <a:r>
              <a:rPr lang="en-US" altLang="en-US" sz="4000" b="1" dirty="0">
                <a:solidFill>
                  <a:srgbClr val="4D4A86"/>
                </a:solidFill>
              </a:rPr>
              <a:t>my savings</a:t>
            </a:r>
            <a:r>
              <a:rPr lang="en-US" altLang="en-US" sz="4000" dirty="0">
                <a:solidFill>
                  <a:schemeClr val="bg1"/>
                </a:solidFill>
              </a:rPr>
              <a:t>?</a:t>
            </a:r>
          </a:p>
        </p:txBody>
      </p:sp>
      <p:sp>
        <p:nvSpPr>
          <p:cNvPr id="102408" name="Rectangle 8"/>
          <p:cNvSpPr>
            <a:spLocks noGrp="1" noChangeArrowheads="1"/>
          </p:cNvSpPr>
          <p:nvPr>
            <p:ph type="body" idx="1"/>
          </p:nvPr>
        </p:nvSpPr>
        <p:spPr>
          <a:xfrm>
            <a:off x="1143000" y="1752600"/>
            <a:ext cx="7772400" cy="3657600"/>
          </a:xfrm>
          <a:noFill/>
        </p:spPr>
        <p:txBody>
          <a:bodyPr/>
          <a:lstStyle/>
          <a:p>
            <a:pPr eaLnBrk="1" hangingPunct="1">
              <a:buClr>
                <a:schemeClr val="accent2"/>
              </a:buClr>
            </a:pPr>
            <a:r>
              <a:rPr lang="en-US" altLang="en-US" sz="2100" dirty="0"/>
              <a:t>No-cost, no-hassle administration – designed specifically for small businesses</a:t>
            </a:r>
          </a:p>
          <a:p>
            <a:pPr eaLnBrk="1" hangingPunct="1">
              <a:buClr>
                <a:schemeClr val="accent2"/>
              </a:buClr>
            </a:pPr>
            <a:r>
              <a:rPr lang="en-US" altLang="en-US" sz="2100" dirty="0"/>
              <a:t>Allows saving for any goal – with RRSP, DPSP and TFSA </a:t>
            </a:r>
          </a:p>
          <a:p>
            <a:pPr eaLnBrk="1" hangingPunct="1">
              <a:buClr>
                <a:srgbClr val="720829"/>
              </a:buClr>
            </a:pPr>
            <a:r>
              <a:rPr lang="en-US" altLang="en-US" sz="2100" dirty="0"/>
              <a:t>Two combinations of savings products available:</a:t>
            </a:r>
          </a:p>
          <a:p>
            <a:pPr lvl="1" eaLnBrk="1" hangingPunct="1">
              <a:buClr>
                <a:srgbClr val="720829"/>
              </a:buClr>
            </a:pPr>
            <a:r>
              <a:rPr lang="en-US" altLang="en-US" sz="2100" b="1" dirty="0"/>
              <a:t>Option 1: </a:t>
            </a:r>
            <a:r>
              <a:rPr lang="en-US" altLang="en-US" sz="2100" dirty="0"/>
              <a:t>RRSP, DPSP and TFSA </a:t>
            </a:r>
            <a:r>
              <a:rPr lang="en-US" altLang="en-US" sz="2100" i="1" dirty="0"/>
              <a:t>or</a:t>
            </a:r>
          </a:p>
          <a:p>
            <a:pPr lvl="1" eaLnBrk="1" hangingPunct="1">
              <a:buClr>
                <a:srgbClr val="720829"/>
              </a:buClr>
            </a:pPr>
            <a:r>
              <a:rPr lang="en-US" altLang="en-US" sz="2100" b="1" dirty="0"/>
              <a:t>Option 2: </a:t>
            </a:r>
            <a:r>
              <a:rPr lang="en-US" altLang="en-US" sz="2100" dirty="0"/>
              <a:t>RRSP and TFSA </a:t>
            </a:r>
          </a:p>
          <a:p>
            <a:pPr eaLnBrk="1" hangingPunct="1">
              <a:buClr>
                <a:schemeClr val="accent2"/>
              </a:buClr>
            </a:pPr>
            <a:r>
              <a:rPr lang="en-US" altLang="en-US" sz="2100" dirty="0"/>
              <a:t>Exceptional range of pre-selected investment options</a:t>
            </a:r>
          </a:p>
          <a:p>
            <a:pPr eaLnBrk="1" hangingPunct="1">
              <a:buClr>
                <a:schemeClr val="accent2"/>
              </a:buClr>
            </a:pPr>
            <a:r>
              <a:rPr lang="en-US" altLang="en-US" sz="2100" dirty="0"/>
              <a:t>Often lower than comparable retail fund management fees</a:t>
            </a:r>
          </a:p>
          <a:p>
            <a:pPr eaLnBrk="1" hangingPunct="1">
              <a:buClr>
                <a:schemeClr val="accent2"/>
              </a:buClr>
            </a:pPr>
            <a:r>
              <a:rPr lang="en-US" altLang="en-US" sz="2100" dirty="0"/>
              <a:t>One on one plan advisor support</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accel="50000" fill="hold" grpId="0" nodeType="withEffect">
                                  <p:stCondLst>
                                    <p:cond delay="0"/>
                                  </p:stCondLst>
                                  <p:childTnLst>
                                    <p:set>
                                      <p:cBhvr>
                                        <p:cTn id="6" dur="1" fill="hold">
                                          <p:stCondLst>
                                            <p:cond delay="0"/>
                                          </p:stCondLst>
                                        </p:cTn>
                                        <p:tgtEl>
                                          <p:spTgt spid="102408">
                                            <p:txEl>
                                              <p:pRg st="0" end="0"/>
                                            </p:txEl>
                                          </p:spTgt>
                                        </p:tgtEl>
                                        <p:attrNameLst>
                                          <p:attrName>style.visibility</p:attrName>
                                        </p:attrNameLst>
                                      </p:cBhvr>
                                      <p:to>
                                        <p:strVal val="visible"/>
                                      </p:to>
                                    </p:set>
                                    <p:anim calcmode="lin" valueType="num">
                                      <p:cBhvr additive="base">
                                        <p:cTn id="7" dur="500" fill="hold"/>
                                        <p:tgtEl>
                                          <p:spTgt spid="1024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accel="50000" fill="hold" grpId="0" nodeType="clickEffect">
                                  <p:stCondLst>
                                    <p:cond delay="0"/>
                                  </p:stCondLst>
                                  <p:childTnLst>
                                    <p:set>
                                      <p:cBhvr>
                                        <p:cTn id="12" dur="1" fill="hold">
                                          <p:stCondLst>
                                            <p:cond delay="0"/>
                                          </p:stCondLst>
                                        </p:cTn>
                                        <p:tgtEl>
                                          <p:spTgt spid="102408">
                                            <p:txEl>
                                              <p:pRg st="1" end="1"/>
                                            </p:txEl>
                                          </p:spTgt>
                                        </p:tgtEl>
                                        <p:attrNameLst>
                                          <p:attrName>style.visibility</p:attrName>
                                        </p:attrNameLst>
                                      </p:cBhvr>
                                      <p:to>
                                        <p:strVal val="visible"/>
                                      </p:to>
                                    </p:set>
                                    <p:anim calcmode="lin" valueType="num">
                                      <p:cBhvr additive="base">
                                        <p:cTn id="13" dur="500" fill="hold"/>
                                        <p:tgtEl>
                                          <p:spTgt spid="10240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accel="50000" fill="hold" grpId="0" nodeType="clickEffect">
                                  <p:stCondLst>
                                    <p:cond delay="0"/>
                                  </p:stCondLst>
                                  <p:childTnLst>
                                    <p:set>
                                      <p:cBhvr>
                                        <p:cTn id="18" dur="1" fill="hold">
                                          <p:stCondLst>
                                            <p:cond delay="0"/>
                                          </p:stCondLst>
                                        </p:cTn>
                                        <p:tgtEl>
                                          <p:spTgt spid="102408">
                                            <p:txEl>
                                              <p:pRg st="2" end="2"/>
                                            </p:txEl>
                                          </p:spTgt>
                                        </p:tgtEl>
                                        <p:attrNameLst>
                                          <p:attrName>style.visibility</p:attrName>
                                        </p:attrNameLst>
                                      </p:cBhvr>
                                      <p:to>
                                        <p:strVal val="visible"/>
                                      </p:to>
                                    </p:set>
                                    <p:anim calcmode="lin" valueType="num">
                                      <p:cBhvr additive="base">
                                        <p:cTn id="19" dur="500" fill="hold"/>
                                        <p:tgtEl>
                                          <p:spTgt spid="10240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08">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accel="50000" fill="hold" grpId="0" nodeType="withEffect">
                                  <p:stCondLst>
                                    <p:cond delay="0"/>
                                  </p:stCondLst>
                                  <p:childTnLst>
                                    <p:set>
                                      <p:cBhvr>
                                        <p:cTn id="22" dur="1" fill="hold">
                                          <p:stCondLst>
                                            <p:cond delay="0"/>
                                          </p:stCondLst>
                                        </p:cTn>
                                        <p:tgtEl>
                                          <p:spTgt spid="102408">
                                            <p:txEl>
                                              <p:pRg st="3" end="3"/>
                                            </p:txEl>
                                          </p:spTgt>
                                        </p:tgtEl>
                                        <p:attrNameLst>
                                          <p:attrName>style.visibility</p:attrName>
                                        </p:attrNameLst>
                                      </p:cBhvr>
                                      <p:to>
                                        <p:strVal val="visible"/>
                                      </p:to>
                                    </p:set>
                                    <p:anim calcmode="lin" valueType="num">
                                      <p:cBhvr additive="base">
                                        <p:cTn id="23" dur="500" fill="hold"/>
                                        <p:tgtEl>
                                          <p:spTgt spid="102408">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2408">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accel="50000" fill="hold" grpId="0" nodeType="withEffect">
                                  <p:stCondLst>
                                    <p:cond delay="0"/>
                                  </p:stCondLst>
                                  <p:childTnLst>
                                    <p:set>
                                      <p:cBhvr>
                                        <p:cTn id="26" dur="1" fill="hold">
                                          <p:stCondLst>
                                            <p:cond delay="0"/>
                                          </p:stCondLst>
                                        </p:cTn>
                                        <p:tgtEl>
                                          <p:spTgt spid="102408">
                                            <p:txEl>
                                              <p:pRg st="4" end="4"/>
                                            </p:txEl>
                                          </p:spTgt>
                                        </p:tgtEl>
                                        <p:attrNameLst>
                                          <p:attrName>style.visibility</p:attrName>
                                        </p:attrNameLst>
                                      </p:cBhvr>
                                      <p:to>
                                        <p:strVal val="visible"/>
                                      </p:to>
                                    </p:set>
                                    <p:anim calcmode="lin" valueType="num">
                                      <p:cBhvr additive="base">
                                        <p:cTn id="27" dur="500" fill="hold"/>
                                        <p:tgtEl>
                                          <p:spTgt spid="102408">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240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accel="50000" fill="hold" grpId="0" nodeType="clickEffect">
                                  <p:stCondLst>
                                    <p:cond delay="0"/>
                                  </p:stCondLst>
                                  <p:childTnLst>
                                    <p:set>
                                      <p:cBhvr>
                                        <p:cTn id="32" dur="1" fill="hold">
                                          <p:stCondLst>
                                            <p:cond delay="0"/>
                                          </p:stCondLst>
                                        </p:cTn>
                                        <p:tgtEl>
                                          <p:spTgt spid="102408">
                                            <p:txEl>
                                              <p:pRg st="5" end="5"/>
                                            </p:txEl>
                                          </p:spTgt>
                                        </p:tgtEl>
                                        <p:attrNameLst>
                                          <p:attrName>style.visibility</p:attrName>
                                        </p:attrNameLst>
                                      </p:cBhvr>
                                      <p:to>
                                        <p:strVal val="visible"/>
                                      </p:to>
                                    </p:set>
                                    <p:anim calcmode="lin" valueType="num">
                                      <p:cBhvr additive="base">
                                        <p:cTn id="33" dur="500" fill="hold"/>
                                        <p:tgtEl>
                                          <p:spTgt spid="102408">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0240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accel="50000" fill="hold" grpId="0" nodeType="clickEffect">
                                  <p:stCondLst>
                                    <p:cond delay="0"/>
                                  </p:stCondLst>
                                  <p:childTnLst>
                                    <p:set>
                                      <p:cBhvr>
                                        <p:cTn id="38" dur="1" fill="hold">
                                          <p:stCondLst>
                                            <p:cond delay="0"/>
                                          </p:stCondLst>
                                        </p:cTn>
                                        <p:tgtEl>
                                          <p:spTgt spid="102408">
                                            <p:txEl>
                                              <p:pRg st="6" end="6"/>
                                            </p:txEl>
                                          </p:spTgt>
                                        </p:tgtEl>
                                        <p:attrNameLst>
                                          <p:attrName>style.visibility</p:attrName>
                                        </p:attrNameLst>
                                      </p:cBhvr>
                                      <p:to>
                                        <p:strVal val="visible"/>
                                      </p:to>
                                    </p:set>
                                    <p:anim calcmode="lin" valueType="num">
                                      <p:cBhvr additive="base">
                                        <p:cTn id="39" dur="500" fill="hold"/>
                                        <p:tgtEl>
                                          <p:spTgt spid="102408">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0240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accel="50000" fill="hold" grpId="0" nodeType="clickEffect">
                                  <p:stCondLst>
                                    <p:cond delay="0"/>
                                  </p:stCondLst>
                                  <p:childTnLst>
                                    <p:set>
                                      <p:cBhvr>
                                        <p:cTn id="44" dur="1" fill="hold">
                                          <p:stCondLst>
                                            <p:cond delay="0"/>
                                          </p:stCondLst>
                                        </p:cTn>
                                        <p:tgtEl>
                                          <p:spTgt spid="102408">
                                            <p:txEl>
                                              <p:pRg st="7" end="7"/>
                                            </p:txEl>
                                          </p:spTgt>
                                        </p:tgtEl>
                                        <p:attrNameLst>
                                          <p:attrName>style.visibility</p:attrName>
                                        </p:attrNameLst>
                                      </p:cBhvr>
                                      <p:to>
                                        <p:strVal val="visible"/>
                                      </p:to>
                                    </p:set>
                                    <p:anim calcmode="lin" valueType="num">
                                      <p:cBhvr additive="base">
                                        <p:cTn id="45" dur="500" fill="hold"/>
                                        <p:tgtEl>
                                          <p:spTgt spid="102408">
                                            <p:txEl>
                                              <p:pRg st="7" end="7"/>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102408">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0" y="1524000"/>
            <a:ext cx="91440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1267"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1268" name="Rectangle 10"/>
          <p:cNvSpPr>
            <a:spLocks noChangeArrowheads="1"/>
          </p:cNvSpPr>
          <p:nvPr/>
        </p:nvSpPr>
        <p:spPr bwMode="auto">
          <a:xfrm>
            <a:off x="8153400" y="1524000"/>
            <a:ext cx="990600" cy="5334000"/>
          </a:xfrm>
          <a:prstGeom prst="rect">
            <a:avLst/>
          </a:prstGeom>
          <a:gradFill rotWithShape="1">
            <a:gsLst>
              <a:gs pos="0">
                <a:srgbClr val="F0C040"/>
              </a:gs>
              <a:gs pos="100000">
                <a:srgbClr val="FFE8A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6"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pic>
        <p:nvPicPr>
          <p:cNvPr id="11272" name="Picture 4"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5943600"/>
            <a:ext cx="21812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3" name="Rectangle 8"/>
          <p:cNvSpPr>
            <a:spLocks noGrp="1" noChangeArrowheads="1"/>
          </p:cNvSpPr>
          <p:nvPr>
            <p:ph type="title"/>
          </p:nvPr>
        </p:nvSpPr>
        <p:spPr>
          <a:xfrm>
            <a:off x="381000" y="0"/>
            <a:ext cx="8534400" cy="1243013"/>
          </a:xfrm>
        </p:spPr>
        <p:txBody>
          <a:bodyPr/>
          <a:lstStyle/>
          <a:p>
            <a:pPr eaLnBrk="1" hangingPunct="1"/>
            <a:r>
              <a:rPr lang="en-US" altLang="en-US" sz="4000" dirty="0">
                <a:solidFill>
                  <a:schemeClr val="bg1"/>
                </a:solidFill>
              </a:rPr>
              <a:t>Value to the </a:t>
            </a:r>
            <a:r>
              <a:rPr lang="en-US" altLang="en-US" sz="4400" b="1" dirty="0">
                <a:solidFill>
                  <a:srgbClr val="4D4A86"/>
                </a:solidFill>
                <a:latin typeface="Agenda Tabular Medium" pitchFamily="2" charset="0"/>
              </a:rPr>
              <a:t>plan sponsor</a:t>
            </a:r>
          </a:p>
        </p:txBody>
      </p:sp>
      <p:sp>
        <p:nvSpPr>
          <p:cNvPr id="106505" name="Rectangle 9"/>
          <p:cNvSpPr>
            <a:spLocks noGrp="1" noChangeArrowheads="1"/>
          </p:cNvSpPr>
          <p:nvPr>
            <p:ph type="body" idx="1"/>
          </p:nvPr>
        </p:nvSpPr>
        <p:spPr>
          <a:xfrm>
            <a:off x="228600" y="1981200"/>
            <a:ext cx="4572000" cy="3505200"/>
          </a:xfrm>
          <a:noFill/>
        </p:spPr>
        <p:txBody>
          <a:bodyPr/>
          <a:lstStyle/>
          <a:p>
            <a:pPr eaLnBrk="1" hangingPunct="1">
              <a:lnSpc>
                <a:spcPct val="90000"/>
              </a:lnSpc>
              <a:buClr>
                <a:schemeClr val="accent2"/>
              </a:buClr>
              <a:buFont typeface="Times" pitchFamily="18" charset="0"/>
              <a:buNone/>
            </a:pPr>
            <a:endParaRPr lang="en-US" altLang="en-US" dirty="0"/>
          </a:p>
          <a:p>
            <a:pPr eaLnBrk="1" hangingPunct="1">
              <a:lnSpc>
                <a:spcPct val="90000"/>
              </a:lnSpc>
              <a:buClr>
                <a:schemeClr val="accent2"/>
              </a:buClr>
            </a:pPr>
            <a:r>
              <a:rPr lang="en-US" altLang="en-US" dirty="0"/>
              <a:t>Your advisor encourages employees to participate in the plan through education sessions</a:t>
            </a:r>
          </a:p>
          <a:p>
            <a:pPr eaLnBrk="1" hangingPunct="1">
              <a:lnSpc>
                <a:spcPct val="90000"/>
              </a:lnSpc>
              <a:buClr>
                <a:schemeClr val="accent2"/>
              </a:buClr>
            </a:pPr>
            <a:r>
              <a:rPr lang="en-US" altLang="en-US" dirty="0"/>
              <a:t>You remit payroll contributions                                       	– </a:t>
            </a:r>
            <a:r>
              <a:rPr lang="en-US" altLang="en-US" i="1" dirty="0"/>
              <a:t>we take care of the rest</a:t>
            </a:r>
          </a:p>
          <a:p>
            <a:pPr eaLnBrk="1" hangingPunct="1">
              <a:lnSpc>
                <a:spcPct val="90000"/>
              </a:lnSpc>
              <a:buClr>
                <a:schemeClr val="accent2"/>
              </a:buClr>
            </a:pPr>
            <a:r>
              <a:rPr lang="en-US" altLang="en-US" dirty="0"/>
              <a:t>Ongoing support for members too:</a:t>
            </a:r>
          </a:p>
          <a:p>
            <a:pPr lvl="1" eaLnBrk="1" hangingPunct="1">
              <a:lnSpc>
                <a:spcPct val="90000"/>
              </a:lnSpc>
              <a:buClr>
                <a:schemeClr val="accent2"/>
              </a:buClr>
              <a:buFont typeface="Wingdings" pitchFamily="2" charset="2"/>
              <a:buChar char="Ø"/>
            </a:pPr>
            <a:r>
              <a:rPr lang="en-US" altLang="en-US" dirty="0"/>
              <a:t>Customer Care Centre</a:t>
            </a:r>
          </a:p>
          <a:p>
            <a:pPr lvl="1" eaLnBrk="1" hangingPunct="1">
              <a:lnSpc>
                <a:spcPct val="90000"/>
              </a:lnSpc>
              <a:buClr>
                <a:schemeClr val="accent2"/>
              </a:buClr>
              <a:buFont typeface="Wingdings" pitchFamily="2" charset="2"/>
              <a:buChar char="Ø"/>
            </a:pPr>
            <a:r>
              <a:rPr lang="en-US" altLang="en-US" dirty="0"/>
              <a:t>Plan member services website</a:t>
            </a:r>
          </a:p>
          <a:p>
            <a:pPr eaLnBrk="1" hangingPunct="1">
              <a:lnSpc>
                <a:spcPct val="90000"/>
              </a:lnSpc>
              <a:buClr>
                <a:schemeClr val="bg2"/>
              </a:buClr>
            </a:pPr>
            <a:endParaRPr lang="en-US" altLang="en-US" dirty="0"/>
          </a:p>
        </p:txBody>
      </p:sp>
      <p:pic>
        <p:nvPicPr>
          <p:cNvPr id="11275" name="Picture 10"/>
          <p:cNvPicPr>
            <a:picLocks noChangeAspect="1" noChangeArrowheads="1"/>
          </p:cNvPicPr>
          <p:nvPr/>
        </p:nvPicPr>
        <p:blipFill>
          <a:blip r:embed="rId4">
            <a:extLst>
              <a:ext uri="{28A0092B-C50C-407E-A947-70E740481C1C}">
                <a14:useLocalDpi xmlns:a14="http://schemas.microsoft.com/office/drawing/2010/main" val="0"/>
              </a:ext>
            </a:extLst>
          </a:blip>
          <a:srcRect l="30191" t="14922" r="26260" b="34758"/>
          <a:stretch>
            <a:fillRect/>
          </a:stretch>
        </p:blipFill>
        <p:spPr bwMode="auto">
          <a:xfrm>
            <a:off x="4800600" y="1981200"/>
            <a:ext cx="4114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6" name="Rectangle 11"/>
          <p:cNvSpPr>
            <a:spLocks noChangeArrowheads="1"/>
          </p:cNvSpPr>
          <p:nvPr/>
        </p:nvSpPr>
        <p:spPr bwMode="auto">
          <a:xfrm>
            <a:off x="4800600" y="1981200"/>
            <a:ext cx="4103688" cy="3881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accel="50000" fill="hold" grpId="0" nodeType="withEffect">
                                  <p:stCondLst>
                                    <p:cond delay="0"/>
                                  </p:stCondLst>
                                  <p:childTnLst>
                                    <p:set>
                                      <p:cBhvr>
                                        <p:cTn id="6" dur="1" fill="hold">
                                          <p:stCondLst>
                                            <p:cond delay="0"/>
                                          </p:stCondLst>
                                        </p:cTn>
                                        <p:tgtEl>
                                          <p:spTgt spid="106505">
                                            <p:txEl>
                                              <p:pRg st="1" end="1"/>
                                            </p:txEl>
                                          </p:spTgt>
                                        </p:tgtEl>
                                        <p:attrNameLst>
                                          <p:attrName>style.visibility</p:attrName>
                                        </p:attrNameLst>
                                      </p:cBhvr>
                                      <p:to>
                                        <p:strVal val="visible"/>
                                      </p:to>
                                    </p:set>
                                    <p:anim calcmode="lin" valueType="num">
                                      <p:cBhvr additive="base">
                                        <p:cTn id="7" dur="500" fill="hold"/>
                                        <p:tgtEl>
                                          <p:spTgt spid="10650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6505">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accel="50000" fill="hold" grpId="0" nodeType="withEffect">
                                  <p:stCondLst>
                                    <p:cond delay="0"/>
                                  </p:stCondLst>
                                  <p:childTnLst>
                                    <p:set>
                                      <p:cBhvr>
                                        <p:cTn id="10" dur="1" fill="hold">
                                          <p:stCondLst>
                                            <p:cond delay="0"/>
                                          </p:stCondLst>
                                        </p:cTn>
                                        <p:tgtEl>
                                          <p:spTgt spid="106505">
                                            <p:txEl>
                                              <p:pRg st="2" end="2"/>
                                            </p:txEl>
                                          </p:spTgt>
                                        </p:tgtEl>
                                        <p:attrNameLst>
                                          <p:attrName>style.visibility</p:attrName>
                                        </p:attrNameLst>
                                      </p:cBhvr>
                                      <p:to>
                                        <p:strVal val="visible"/>
                                      </p:to>
                                    </p:set>
                                    <p:anim calcmode="lin" valueType="num">
                                      <p:cBhvr additive="base">
                                        <p:cTn id="11" dur="500" fill="hold"/>
                                        <p:tgtEl>
                                          <p:spTgt spid="10650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650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accel="50000" fill="hold" grpId="0" nodeType="clickEffect">
                                  <p:stCondLst>
                                    <p:cond delay="0"/>
                                  </p:stCondLst>
                                  <p:childTnLst>
                                    <p:set>
                                      <p:cBhvr>
                                        <p:cTn id="16" dur="1" fill="hold">
                                          <p:stCondLst>
                                            <p:cond delay="0"/>
                                          </p:stCondLst>
                                        </p:cTn>
                                        <p:tgtEl>
                                          <p:spTgt spid="106505">
                                            <p:txEl>
                                              <p:pRg st="3" end="3"/>
                                            </p:txEl>
                                          </p:spTgt>
                                        </p:tgtEl>
                                        <p:attrNameLst>
                                          <p:attrName>style.visibility</p:attrName>
                                        </p:attrNameLst>
                                      </p:cBhvr>
                                      <p:to>
                                        <p:strVal val="visible"/>
                                      </p:to>
                                    </p:set>
                                    <p:anim calcmode="lin" valueType="num">
                                      <p:cBhvr additive="base">
                                        <p:cTn id="17" dur="500" fill="hold"/>
                                        <p:tgtEl>
                                          <p:spTgt spid="106505">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6505">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6505">
                                            <p:txEl>
                                              <p:pRg st="4" end="4"/>
                                            </p:txEl>
                                          </p:spTgt>
                                        </p:tgtEl>
                                        <p:attrNameLst>
                                          <p:attrName>style.visibility</p:attrName>
                                        </p:attrNameLst>
                                      </p:cBhvr>
                                      <p:to>
                                        <p:strVal val="visible"/>
                                      </p:to>
                                    </p:set>
                                    <p:anim calcmode="lin" valueType="num">
                                      <p:cBhvr additive="base">
                                        <p:cTn id="21" dur="500" fill="hold"/>
                                        <p:tgtEl>
                                          <p:spTgt spid="10650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6505">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6505">
                                            <p:txEl>
                                              <p:pRg st="5" end="5"/>
                                            </p:txEl>
                                          </p:spTgt>
                                        </p:tgtEl>
                                        <p:attrNameLst>
                                          <p:attrName>style.visibility</p:attrName>
                                        </p:attrNameLst>
                                      </p:cBhvr>
                                      <p:to>
                                        <p:strVal val="visible"/>
                                      </p:to>
                                    </p:set>
                                    <p:anim calcmode="lin" valueType="num">
                                      <p:cBhvr additive="base">
                                        <p:cTn id="25" dur="500" fill="hold"/>
                                        <p:tgtEl>
                                          <p:spTgt spid="10650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650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ChangeArrowheads="1"/>
          </p:cNvSpPr>
          <p:nvPr/>
        </p:nvSpPr>
        <p:spPr bwMode="auto">
          <a:xfrm>
            <a:off x="990600" y="1524000"/>
            <a:ext cx="81534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2291" name="Rectangle 9"/>
          <p:cNvSpPr>
            <a:spLocks noChangeArrowheads="1"/>
          </p:cNvSpPr>
          <p:nvPr/>
        </p:nvSpPr>
        <p:spPr bwMode="auto">
          <a:xfrm>
            <a:off x="0" y="0"/>
            <a:ext cx="9144000" cy="1371600"/>
          </a:xfrm>
          <a:prstGeom prst="rect">
            <a:avLst/>
          </a:prstGeom>
          <a:gradFill rotWithShape="1">
            <a:gsLst>
              <a:gs pos="0">
                <a:srgbClr val="F0C040"/>
              </a:gs>
              <a:gs pos="100000">
                <a:srgbClr val="FFE49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2292" name="Rectangle 10"/>
          <p:cNvSpPr>
            <a:spLocks noChangeArrowheads="1"/>
          </p:cNvSpPr>
          <p:nvPr/>
        </p:nvSpPr>
        <p:spPr bwMode="auto">
          <a:xfrm>
            <a:off x="0" y="1524000"/>
            <a:ext cx="990600" cy="5334000"/>
          </a:xfrm>
          <a:prstGeom prst="rect">
            <a:avLst/>
          </a:prstGeom>
          <a:gradFill rotWithShape="1">
            <a:gsLst>
              <a:gs pos="0">
                <a:srgbClr val="F0C040"/>
              </a:gs>
              <a:gs pos="100000">
                <a:srgbClr val="FFE8A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31" name="Rectangle 11"/>
          <p:cNvSpPr>
            <a:spLocks noChangeArrowheads="1"/>
          </p:cNvSpPr>
          <p:nvPr/>
        </p:nvSpPr>
        <p:spPr bwMode="auto">
          <a:xfrm>
            <a:off x="-18288" y="1371600"/>
            <a:ext cx="9162288" cy="228600"/>
          </a:xfrm>
          <a:prstGeom prst="rect">
            <a:avLst/>
          </a:prstGeom>
          <a:gradFill flip="none" rotWithShape="1">
            <a:gsLst>
              <a:gs pos="0">
                <a:srgbClr val="89779E"/>
              </a:gs>
              <a:gs pos="50000">
                <a:srgbClr val="4D4A86"/>
              </a:gs>
              <a:gs pos="100000">
                <a:srgbClr val="141322"/>
              </a:gs>
            </a:gsLst>
            <a:path path="circle">
              <a:fillToRect l="50000" t="50000" r="50000" b="50000"/>
            </a:path>
            <a:tileRect/>
          </a:gradFill>
          <a:ln w="9525">
            <a:noFill/>
            <a:miter lim="800000"/>
            <a:headEnd/>
            <a:tailEnd/>
          </a:ln>
        </p:spPr>
        <p:txBody>
          <a:bodyPr wrap="none" anchor="ctr"/>
          <a:lstStyle/>
          <a:p>
            <a:pPr>
              <a:defRPr/>
            </a:pPr>
            <a:endParaRPr lang="en-US" dirty="0">
              <a:ea typeface="ＭＳ Ｐゴシック" pitchFamily="1" charset="-128"/>
            </a:endParaRPr>
          </a:p>
        </p:txBody>
      </p:sp>
      <p:sp>
        <p:nvSpPr>
          <p:cNvPr id="12296" name="Rectangle 5"/>
          <p:cNvSpPr>
            <a:spLocks noGrp="1" noChangeArrowheads="1"/>
          </p:cNvSpPr>
          <p:nvPr>
            <p:ph type="title"/>
          </p:nvPr>
        </p:nvSpPr>
        <p:spPr/>
        <p:txBody>
          <a:bodyPr/>
          <a:lstStyle/>
          <a:p>
            <a:pPr eaLnBrk="1" hangingPunct="1"/>
            <a:r>
              <a:rPr lang="en-US" altLang="en-US" sz="4400" b="1" dirty="0">
                <a:solidFill>
                  <a:srgbClr val="4D4A86"/>
                </a:solidFill>
                <a:latin typeface="Agenda Tabular Medium" pitchFamily="2" charset="0"/>
              </a:rPr>
              <a:t>Sponsor</a:t>
            </a:r>
            <a:r>
              <a:rPr lang="en-US" altLang="en-US" sz="4000" dirty="0">
                <a:solidFill>
                  <a:schemeClr val="bg1"/>
                </a:solidFill>
              </a:rPr>
              <a:t> services</a:t>
            </a:r>
          </a:p>
        </p:txBody>
      </p:sp>
      <p:grpSp>
        <p:nvGrpSpPr>
          <p:cNvPr id="2" name="Group 7"/>
          <p:cNvGrpSpPr>
            <a:grpSpLocks/>
          </p:cNvGrpSpPr>
          <p:nvPr/>
        </p:nvGrpSpPr>
        <p:grpSpPr bwMode="auto">
          <a:xfrm>
            <a:off x="1371600" y="2438400"/>
            <a:ext cx="3048000" cy="533400"/>
            <a:chOff x="864" y="1536"/>
            <a:chExt cx="1920" cy="336"/>
          </a:xfrm>
        </p:grpSpPr>
        <p:sp>
          <p:nvSpPr>
            <p:cNvPr id="12314" name="AutoShape 8"/>
            <p:cNvSpPr>
              <a:spLocks noChangeArrowheads="1"/>
            </p:cNvSpPr>
            <p:nvPr/>
          </p:nvSpPr>
          <p:spPr bwMode="auto">
            <a:xfrm>
              <a:off x="864" y="1536"/>
              <a:ext cx="1858" cy="336"/>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2315" name="Text Box 9"/>
            <p:cNvSpPr txBox="1">
              <a:spLocks noChangeArrowheads="1"/>
            </p:cNvSpPr>
            <p:nvPr/>
          </p:nvSpPr>
          <p:spPr bwMode="auto">
            <a:xfrm>
              <a:off x="864" y="1584"/>
              <a:ext cx="19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Bef>
                  <a:spcPct val="50000"/>
                </a:spcBef>
                <a:spcAft>
                  <a:spcPct val="0"/>
                </a:spcAft>
                <a:buClrTx/>
                <a:buSzTx/>
                <a:buFontTx/>
                <a:buNone/>
              </a:pPr>
              <a:r>
                <a:rPr lang="en-US" altLang="en-US" sz="1800" b="1" dirty="0"/>
                <a:t>    Implementation time</a:t>
              </a:r>
            </a:p>
          </p:txBody>
        </p:sp>
      </p:grpSp>
      <p:grpSp>
        <p:nvGrpSpPr>
          <p:cNvPr id="3" name="Group 10"/>
          <p:cNvGrpSpPr>
            <a:grpSpLocks/>
          </p:cNvGrpSpPr>
          <p:nvPr/>
        </p:nvGrpSpPr>
        <p:grpSpPr bwMode="auto">
          <a:xfrm>
            <a:off x="2057400" y="2971800"/>
            <a:ext cx="3733800" cy="838200"/>
            <a:chOff x="1296" y="1872"/>
            <a:chExt cx="2352" cy="528"/>
          </a:xfrm>
        </p:grpSpPr>
        <p:sp>
          <p:nvSpPr>
            <p:cNvPr id="12310" name="AutoShape 11"/>
            <p:cNvSpPr>
              <a:spLocks noChangeArrowheads="1"/>
            </p:cNvSpPr>
            <p:nvPr/>
          </p:nvSpPr>
          <p:spPr bwMode="auto">
            <a:xfrm>
              <a:off x="1776" y="2064"/>
              <a:ext cx="1812" cy="336"/>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2311" name="Text Box 12"/>
            <p:cNvSpPr txBox="1">
              <a:spLocks noChangeArrowheads="1"/>
            </p:cNvSpPr>
            <p:nvPr/>
          </p:nvSpPr>
          <p:spPr bwMode="auto">
            <a:xfrm>
              <a:off x="1776" y="2112"/>
              <a:ext cx="18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Bef>
                  <a:spcPct val="50000"/>
                </a:spcBef>
                <a:spcAft>
                  <a:spcPct val="0"/>
                </a:spcAft>
                <a:buClrTx/>
                <a:buSzTx/>
                <a:buFontTx/>
                <a:buNone/>
              </a:pPr>
              <a:r>
                <a:rPr lang="en-US" altLang="en-US" sz="1800" b="1" dirty="0"/>
                <a:t>    Contribution method</a:t>
              </a:r>
            </a:p>
          </p:txBody>
        </p:sp>
        <p:sp>
          <p:nvSpPr>
            <p:cNvPr id="12312" name="Freeform 13"/>
            <p:cNvSpPr>
              <a:spLocks/>
            </p:cNvSpPr>
            <p:nvPr/>
          </p:nvSpPr>
          <p:spPr bwMode="auto">
            <a:xfrm>
              <a:off x="1312" y="2208"/>
              <a:ext cx="472" cy="1"/>
            </a:xfrm>
            <a:custGeom>
              <a:avLst/>
              <a:gdLst>
                <a:gd name="T0" fmla="*/ 0 w 472"/>
                <a:gd name="T1" fmla="*/ 0 h 1"/>
                <a:gd name="T2" fmla="*/ 472 w 472"/>
                <a:gd name="T3" fmla="*/ 1 h 1"/>
                <a:gd name="T4" fmla="*/ 0 60000 65536"/>
                <a:gd name="T5" fmla="*/ 0 60000 65536"/>
                <a:gd name="T6" fmla="*/ 0 w 472"/>
                <a:gd name="T7" fmla="*/ 0 h 1"/>
                <a:gd name="T8" fmla="*/ 472 w 472"/>
                <a:gd name="T9" fmla="*/ 1 h 1"/>
              </a:gdLst>
              <a:ahLst/>
              <a:cxnLst>
                <a:cxn ang="T4">
                  <a:pos x="T0" y="T1"/>
                </a:cxn>
                <a:cxn ang="T5">
                  <a:pos x="T2" y="T3"/>
                </a:cxn>
              </a:cxnLst>
              <a:rect l="T6" t="T7" r="T8" b="T9"/>
              <a:pathLst>
                <a:path w="472" h="1">
                  <a:moveTo>
                    <a:pt x="0" y="0"/>
                  </a:moveTo>
                  <a:lnTo>
                    <a:pt x="472" y="1"/>
                  </a:lnTo>
                </a:path>
              </a:pathLst>
            </a:custGeom>
            <a:noFill/>
            <a:ln w="57150">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2313" name="Freeform 14"/>
            <p:cNvSpPr>
              <a:spLocks/>
            </p:cNvSpPr>
            <p:nvPr/>
          </p:nvSpPr>
          <p:spPr bwMode="auto">
            <a:xfrm>
              <a:off x="1296" y="1872"/>
              <a:ext cx="1" cy="357"/>
            </a:xfrm>
            <a:custGeom>
              <a:avLst/>
              <a:gdLst>
                <a:gd name="T0" fmla="*/ 0 w 1"/>
                <a:gd name="T1" fmla="*/ 0 h 368"/>
                <a:gd name="T2" fmla="*/ 0 w 1"/>
                <a:gd name="T3" fmla="*/ 298 h 368"/>
                <a:gd name="T4" fmla="*/ 0 60000 65536"/>
                <a:gd name="T5" fmla="*/ 0 60000 65536"/>
                <a:gd name="T6" fmla="*/ 0 w 1"/>
                <a:gd name="T7" fmla="*/ 0 h 368"/>
                <a:gd name="T8" fmla="*/ 1 w 1"/>
                <a:gd name="T9" fmla="*/ 368 h 368"/>
              </a:gdLst>
              <a:ahLst/>
              <a:cxnLst>
                <a:cxn ang="T4">
                  <a:pos x="T0" y="T1"/>
                </a:cxn>
                <a:cxn ang="T5">
                  <a:pos x="T2" y="T3"/>
                </a:cxn>
              </a:cxnLst>
              <a:rect l="T6" t="T7" r="T8" b="T9"/>
              <a:pathLst>
                <a:path w="1" h="368">
                  <a:moveTo>
                    <a:pt x="0" y="0"/>
                  </a:moveTo>
                  <a:lnTo>
                    <a:pt x="0" y="368"/>
                  </a:lnTo>
                </a:path>
              </a:pathLst>
            </a:custGeom>
            <a:noFill/>
            <a:ln w="57150">
              <a:solidFill>
                <a:schemeClr val="tx1"/>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CA" dirty="0"/>
            </a:p>
          </p:txBody>
        </p:sp>
      </p:grpSp>
      <p:grpSp>
        <p:nvGrpSpPr>
          <p:cNvPr id="4" name="Group 15"/>
          <p:cNvGrpSpPr>
            <a:grpSpLocks/>
          </p:cNvGrpSpPr>
          <p:nvPr/>
        </p:nvGrpSpPr>
        <p:grpSpPr bwMode="auto">
          <a:xfrm>
            <a:off x="2057400" y="2971800"/>
            <a:ext cx="5029200" cy="1828800"/>
            <a:chOff x="1296" y="1872"/>
            <a:chExt cx="3168" cy="1152"/>
          </a:xfrm>
        </p:grpSpPr>
        <p:sp>
          <p:nvSpPr>
            <p:cNvPr id="12306" name="AutoShape 16"/>
            <p:cNvSpPr>
              <a:spLocks noChangeArrowheads="1"/>
            </p:cNvSpPr>
            <p:nvPr/>
          </p:nvSpPr>
          <p:spPr bwMode="auto">
            <a:xfrm>
              <a:off x="2544" y="2592"/>
              <a:ext cx="1858" cy="432"/>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2307" name="Text Box 17"/>
            <p:cNvSpPr txBox="1">
              <a:spLocks noChangeArrowheads="1"/>
            </p:cNvSpPr>
            <p:nvPr/>
          </p:nvSpPr>
          <p:spPr bwMode="auto">
            <a:xfrm>
              <a:off x="2496" y="2592"/>
              <a:ext cx="196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a:spcBef>
                  <a:spcPct val="50000"/>
                </a:spcBef>
                <a:spcAft>
                  <a:spcPct val="0"/>
                </a:spcAft>
                <a:buClrTx/>
                <a:buSzTx/>
                <a:buFontTx/>
                <a:buNone/>
              </a:pPr>
              <a:r>
                <a:rPr lang="en-US" altLang="en-US" sz="1800" b="1" dirty="0"/>
                <a:t>Plan sponsor     statements and reports</a:t>
              </a:r>
            </a:p>
          </p:txBody>
        </p:sp>
        <p:sp>
          <p:nvSpPr>
            <p:cNvPr id="12308" name="Freeform 18"/>
            <p:cNvSpPr>
              <a:spLocks/>
            </p:cNvSpPr>
            <p:nvPr/>
          </p:nvSpPr>
          <p:spPr bwMode="auto">
            <a:xfrm>
              <a:off x="1304" y="2784"/>
              <a:ext cx="1248" cy="1"/>
            </a:xfrm>
            <a:custGeom>
              <a:avLst/>
              <a:gdLst>
                <a:gd name="T0" fmla="*/ 0 w 1248"/>
                <a:gd name="T1" fmla="*/ 0 h 1"/>
                <a:gd name="T2" fmla="*/ 1248 w 1248"/>
                <a:gd name="T3" fmla="*/ 1 h 1"/>
                <a:gd name="T4" fmla="*/ 0 60000 65536"/>
                <a:gd name="T5" fmla="*/ 0 60000 65536"/>
                <a:gd name="T6" fmla="*/ 0 w 1248"/>
                <a:gd name="T7" fmla="*/ 0 h 1"/>
                <a:gd name="T8" fmla="*/ 1248 w 1248"/>
                <a:gd name="T9" fmla="*/ 1 h 1"/>
              </a:gdLst>
              <a:ahLst/>
              <a:cxnLst>
                <a:cxn ang="T4">
                  <a:pos x="T0" y="T1"/>
                </a:cxn>
                <a:cxn ang="T5">
                  <a:pos x="T2" y="T3"/>
                </a:cxn>
              </a:cxnLst>
              <a:rect l="T6" t="T7" r="T8" b="T9"/>
              <a:pathLst>
                <a:path w="1248" h="1">
                  <a:moveTo>
                    <a:pt x="0" y="0"/>
                  </a:moveTo>
                  <a:lnTo>
                    <a:pt x="1248" y="1"/>
                  </a:lnTo>
                </a:path>
              </a:pathLst>
            </a:custGeom>
            <a:noFill/>
            <a:ln w="57150">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2309" name="Freeform 19"/>
            <p:cNvSpPr>
              <a:spLocks/>
            </p:cNvSpPr>
            <p:nvPr/>
          </p:nvSpPr>
          <p:spPr bwMode="auto">
            <a:xfrm>
              <a:off x="1296" y="1872"/>
              <a:ext cx="1" cy="933"/>
            </a:xfrm>
            <a:custGeom>
              <a:avLst/>
              <a:gdLst>
                <a:gd name="T0" fmla="*/ 0 w 1"/>
                <a:gd name="T1" fmla="*/ 0 h 920"/>
                <a:gd name="T2" fmla="*/ 0 w 1"/>
                <a:gd name="T3" fmla="*/ 1015 h 920"/>
                <a:gd name="T4" fmla="*/ 0 60000 65536"/>
                <a:gd name="T5" fmla="*/ 0 60000 65536"/>
                <a:gd name="T6" fmla="*/ 0 w 1"/>
                <a:gd name="T7" fmla="*/ 0 h 920"/>
                <a:gd name="T8" fmla="*/ 1 w 1"/>
                <a:gd name="T9" fmla="*/ 920 h 920"/>
              </a:gdLst>
              <a:ahLst/>
              <a:cxnLst>
                <a:cxn ang="T4">
                  <a:pos x="T0" y="T1"/>
                </a:cxn>
                <a:cxn ang="T5">
                  <a:pos x="T2" y="T3"/>
                </a:cxn>
              </a:cxnLst>
              <a:rect l="T6" t="T7" r="T8" b="T9"/>
              <a:pathLst>
                <a:path w="1" h="920">
                  <a:moveTo>
                    <a:pt x="0" y="0"/>
                  </a:moveTo>
                  <a:lnTo>
                    <a:pt x="0" y="920"/>
                  </a:lnTo>
                </a:path>
              </a:pathLst>
            </a:custGeom>
            <a:noFill/>
            <a:ln w="57150">
              <a:solidFill>
                <a:schemeClr val="tx1"/>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CA" dirty="0"/>
            </a:p>
          </p:txBody>
        </p:sp>
      </p:grpSp>
      <p:grpSp>
        <p:nvGrpSpPr>
          <p:cNvPr id="5" name="Group 20"/>
          <p:cNvGrpSpPr>
            <a:grpSpLocks/>
          </p:cNvGrpSpPr>
          <p:nvPr/>
        </p:nvGrpSpPr>
        <p:grpSpPr bwMode="auto">
          <a:xfrm>
            <a:off x="2057400" y="2971800"/>
            <a:ext cx="6553200" cy="2667000"/>
            <a:chOff x="1296" y="1872"/>
            <a:chExt cx="4128" cy="1680"/>
          </a:xfrm>
        </p:grpSpPr>
        <p:sp>
          <p:nvSpPr>
            <p:cNvPr id="12302" name="Freeform 21"/>
            <p:cNvSpPr>
              <a:spLocks/>
            </p:cNvSpPr>
            <p:nvPr/>
          </p:nvSpPr>
          <p:spPr bwMode="auto">
            <a:xfrm>
              <a:off x="1296" y="3361"/>
              <a:ext cx="2216" cy="7"/>
            </a:xfrm>
            <a:custGeom>
              <a:avLst/>
              <a:gdLst>
                <a:gd name="T0" fmla="*/ 0 w 2216"/>
                <a:gd name="T1" fmla="*/ 7 h 7"/>
                <a:gd name="T2" fmla="*/ 2216 w 2216"/>
                <a:gd name="T3" fmla="*/ 0 h 7"/>
                <a:gd name="T4" fmla="*/ 0 60000 65536"/>
                <a:gd name="T5" fmla="*/ 0 60000 65536"/>
                <a:gd name="T6" fmla="*/ 0 w 2216"/>
                <a:gd name="T7" fmla="*/ 0 h 7"/>
                <a:gd name="T8" fmla="*/ 2216 w 2216"/>
                <a:gd name="T9" fmla="*/ 7 h 7"/>
              </a:gdLst>
              <a:ahLst/>
              <a:cxnLst>
                <a:cxn ang="T4">
                  <a:pos x="T0" y="T1"/>
                </a:cxn>
                <a:cxn ang="T5">
                  <a:pos x="T2" y="T3"/>
                </a:cxn>
              </a:cxnLst>
              <a:rect l="T6" t="T7" r="T8" b="T9"/>
              <a:pathLst>
                <a:path w="2216" h="7">
                  <a:moveTo>
                    <a:pt x="0" y="7"/>
                  </a:moveTo>
                  <a:lnTo>
                    <a:pt x="2216" y="0"/>
                  </a:lnTo>
                </a:path>
              </a:pathLst>
            </a:custGeom>
            <a:noFill/>
            <a:ln w="57150">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2303" name="AutoShape 22"/>
            <p:cNvSpPr>
              <a:spLocks noChangeArrowheads="1"/>
            </p:cNvSpPr>
            <p:nvPr/>
          </p:nvSpPr>
          <p:spPr bwMode="auto">
            <a:xfrm>
              <a:off x="3504" y="3216"/>
              <a:ext cx="1858" cy="336"/>
            </a:xfrm>
            <a:prstGeom prst="flowChartAlternateProcess">
              <a:avLst/>
            </a:prstGeom>
            <a:solidFill>
              <a:srgbClr val="FECD44"/>
            </a:solidFill>
            <a:ln w="19050">
              <a:solidFill>
                <a:schemeClr val="tx1"/>
              </a:solidFill>
              <a:miter lim="800000"/>
              <a:headEnd/>
              <a:tailEnd/>
            </a:ln>
          </p:spPr>
          <p:txBody>
            <a:bodyPr wrap="none" anchor="ct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spcAft>
                  <a:spcPct val="0"/>
                </a:spcAft>
                <a:buClrTx/>
                <a:buSzTx/>
                <a:buFontTx/>
                <a:buNone/>
              </a:pPr>
              <a:endParaRPr lang="en-US" altLang="en-US" dirty="0"/>
            </a:p>
          </p:txBody>
        </p:sp>
        <p:sp>
          <p:nvSpPr>
            <p:cNvPr id="12304" name="Text Box 23"/>
            <p:cNvSpPr txBox="1">
              <a:spLocks noChangeArrowheads="1"/>
            </p:cNvSpPr>
            <p:nvPr/>
          </p:nvSpPr>
          <p:spPr bwMode="auto">
            <a:xfrm>
              <a:off x="3504" y="3264"/>
              <a:ext cx="19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Aft>
                  <a:spcPct val="60000"/>
                </a:spcAft>
                <a:buClr>
                  <a:srgbClr val="614D7D"/>
                </a:buClr>
                <a:buSzPct val="75000"/>
                <a:buFont typeface="Times" pitchFamily="18" charset="0"/>
                <a:buChar char="•"/>
                <a:defRPr>
                  <a:solidFill>
                    <a:schemeClr val="tx1"/>
                  </a:solidFill>
                  <a:latin typeface="Arial" charset="0"/>
                  <a:ea typeface="ＭＳ Ｐゴシック" pitchFamily="34" charset="-128"/>
                </a:defRPr>
              </a:lvl1pPr>
              <a:lvl2pPr marL="742950" indent="-28575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2pPr>
              <a:lvl3pPr marL="11430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3pPr>
              <a:lvl4pPr marL="16002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4pPr>
              <a:lvl5pPr marL="2057400" indent="-228600">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5pPr>
              <a:lvl6pPr marL="25146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6pPr>
              <a:lvl7pPr marL="29718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7pPr>
              <a:lvl8pPr marL="34290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8pPr>
              <a:lvl9pPr marL="3886200" indent="-228600" eaLnBrk="0" fontAlgn="base" hangingPunct="0">
                <a:spcBef>
                  <a:spcPct val="0"/>
                </a:spcBef>
                <a:spcAft>
                  <a:spcPct val="60000"/>
                </a:spcAft>
                <a:buClr>
                  <a:srgbClr val="82786F"/>
                </a:buClr>
                <a:buSzPct val="75000"/>
                <a:buFont typeface="Times" pitchFamily="18" charset="0"/>
                <a:buChar char="•"/>
                <a:defRPr>
                  <a:solidFill>
                    <a:schemeClr val="tx1"/>
                  </a:solidFill>
                  <a:latin typeface="Arial" charset="0"/>
                  <a:ea typeface="ＭＳ Ｐゴシック" pitchFamily="34" charset="-128"/>
                </a:defRPr>
              </a:lvl9pPr>
            </a:lstStyle>
            <a:p>
              <a:pPr algn="ctr">
                <a:spcBef>
                  <a:spcPct val="50000"/>
                </a:spcBef>
                <a:spcAft>
                  <a:spcPct val="0"/>
                </a:spcAft>
                <a:buClrTx/>
                <a:buSzTx/>
                <a:buFontTx/>
                <a:buNone/>
              </a:pPr>
              <a:r>
                <a:rPr lang="en-US" altLang="en-US" sz="1800" b="1" dirty="0"/>
                <a:t>Administration</a:t>
              </a:r>
            </a:p>
          </p:txBody>
        </p:sp>
        <p:sp>
          <p:nvSpPr>
            <p:cNvPr id="12305" name="Freeform 24"/>
            <p:cNvSpPr>
              <a:spLocks/>
            </p:cNvSpPr>
            <p:nvPr/>
          </p:nvSpPr>
          <p:spPr bwMode="auto">
            <a:xfrm>
              <a:off x="1296" y="1872"/>
              <a:ext cx="1" cy="1509"/>
            </a:xfrm>
            <a:custGeom>
              <a:avLst/>
              <a:gdLst>
                <a:gd name="T0" fmla="*/ 0 w 1"/>
                <a:gd name="T1" fmla="*/ 0 h 1504"/>
                <a:gd name="T2" fmla="*/ 0 w 1"/>
                <a:gd name="T3" fmla="*/ 1539 h 1504"/>
                <a:gd name="T4" fmla="*/ 0 60000 65536"/>
                <a:gd name="T5" fmla="*/ 0 60000 65536"/>
                <a:gd name="T6" fmla="*/ 0 w 1"/>
                <a:gd name="T7" fmla="*/ 0 h 1504"/>
                <a:gd name="T8" fmla="*/ 1 w 1"/>
                <a:gd name="T9" fmla="*/ 1504 h 1504"/>
              </a:gdLst>
              <a:ahLst/>
              <a:cxnLst>
                <a:cxn ang="T4">
                  <a:pos x="T0" y="T1"/>
                </a:cxn>
                <a:cxn ang="T5">
                  <a:pos x="T2" y="T3"/>
                </a:cxn>
              </a:cxnLst>
              <a:rect l="T6" t="T7" r="T8" b="T9"/>
              <a:pathLst>
                <a:path w="1" h="1504">
                  <a:moveTo>
                    <a:pt x="0" y="0"/>
                  </a:moveTo>
                  <a:lnTo>
                    <a:pt x="0" y="1504"/>
                  </a:lnTo>
                </a:path>
              </a:pathLst>
            </a:custGeom>
            <a:noFill/>
            <a:ln w="57150">
              <a:solidFill>
                <a:schemeClr val="tx1"/>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CA" dirty="0"/>
            </a:p>
          </p:txBody>
        </p:sp>
      </p:grpSp>
      <p:pic>
        <p:nvPicPr>
          <p:cNvPr id="12301" name="Picture 26" descr="my_saving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5943600"/>
            <a:ext cx="21812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accel="5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fill="hold"/>
                                        <p:tgtEl>
                                          <p:spTgt spid="3"/>
                                        </p:tgtEl>
                                        <p:attrNameLst>
                                          <p:attrName>ppt_x</p:attrName>
                                        </p:attrNameLst>
                                      </p:cBhvr>
                                      <p:tavLst>
                                        <p:tav tm="0">
                                          <p:val>
                                            <p:strVal val="#ppt_x"/>
                                          </p:val>
                                        </p:tav>
                                        <p:tav tm="100000">
                                          <p:val>
                                            <p:strVal val="#ppt_x"/>
                                          </p:val>
                                        </p:tav>
                                      </p:tavLst>
                                    </p:anim>
                                    <p:anim calcmode="lin" valueType="num">
                                      <p:cBhvr additive="base">
                                        <p:cTn id="14"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1000" fill="hold"/>
                                        <p:tgtEl>
                                          <p:spTgt spid="4"/>
                                        </p:tgtEl>
                                        <p:attrNameLst>
                                          <p:attrName>ppt_x</p:attrName>
                                        </p:attrNameLst>
                                      </p:cBhvr>
                                      <p:tavLst>
                                        <p:tav tm="0">
                                          <p:val>
                                            <p:strVal val="#ppt_x"/>
                                          </p:val>
                                        </p:tav>
                                        <p:tav tm="100000">
                                          <p:val>
                                            <p:strVal val="#ppt_x"/>
                                          </p:val>
                                        </p:tav>
                                      </p:tavLst>
                                    </p:anim>
                                    <p:anim calcmode="lin" valueType="num">
                                      <p:cBhvr additive="base">
                                        <p:cTn id="20"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1000" fill="hold"/>
                                        <p:tgtEl>
                                          <p:spTgt spid="5"/>
                                        </p:tgtEl>
                                        <p:attrNameLst>
                                          <p:attrName>ppt_x</p:attrName>
                                        </p:attrNameLst>
                                      </p:cBhvr>
                                      <p:tavLst>
                                        <p:tav tm="0">
                                          <p:val>
                                            <p:strVal val="#ppt_x"/>
                                          </p:val>
                                        </p:tav>
                                        <p:tav tm="100000">
                                          <p:val>
                                            <p:strVal val="#ppt_x"/>
                                          </p:val>
                                        </p:tav>
                                      </p:tavLst>
                                    </p:anim>
                                    <p:anim calcmode="lin" valueType="num">
                                      <p:cBhvr additive="base">
                                        <p:cTn id="26"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6d8e0356-2faf-4263-8516-57eb0fbcfb29">ZYWCPNMYT2HE-3-31785</_dlc_DocId>
    <_dlc_DocIdUrl xmlns="6d8e0356-2faf-4263-8516-57eb0fbcfb29">
      <Url>http://sp.sunlifecorp.com/sites/GRSMC/_layouts/DocIdRedir.aspx?ID=ZYWCPNMYT2HE-3-31785</Url>
      <Description>ZYWCPNMYT2HE-3-31785</Description>
    </_dlc_DocIdUrl>
    <IconOverlay xmlns="http://schemas.microsoft.com/sharepoint/v4" xsi:nil="true"/>
    <AxSourceItemID xmlns="872ed57e-2bab-4f27-b176-268f0ad96515" xsi:nil="true"/>
    <AxSourceListID xmlns="872ed57e-2bab-4f27-b176-268f0ad9651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5A12C1C9010DB45B562D1D4C58661A2" ma:contentTypeVersion="11" ma:contentTypeDescription="Create a new document." ma:contentTypeScope="" ma:versionID="a3a863b99be74fb1618436330132b35d">
  <xsd:schema xmlns:xsd="http://www.w3.org/2001/XMLSchema" xmlns:xs="http://www.w3.org/2001/XMLSchema" xmlns:p="http://schemas.microsoft.com/office/2006/metadata/properties" xmlns:ns2="6d8e0356-2faf-4263-8516-57eb0fbcfb29" xmlns:ns3="872ed57e-2bab-4f27-b176-268f0ad96515" xmlns:ns4="http://schemas.microsoft.com/sharepoint/v4" targetNamespace="http://schemas.microsoft.com/office/2006/metadata/properties" ma:root="true" ma:fieldsID="8359756d3fdfb11a134f4cbaf5a0fd91" ns2:_="" ns3:_="" ns4:_="">
    <xsd:import namespace="6d8e0356-2faf-4263-8516-57eb0fbcfb29"/>
    <xsd:import namespace="872ed57e-2bab-4f27-b176-268f0ad96515"/>
    <xsd:import namespace="http://schemas.microsoft.com/sharepoint/v4"/>
    <xsd:element name="properties">
      <xsd:complexType>
        <xsd:sequence>
          <xsd:element name="documentManagement">
            <xsd:complexType>
              <xsd:all>
                <xsd:element ref="ns2:_dlc_DocIdUrl" minOccurs="0"/>
                <xsd:element ref="ns2:_dlc_DocIdPersistId" minOccurs="0"/>
                <xsd:element ref="ns3:AxSourceListID" minOccurs="0"/>
                <xsd:element ref="ns3:AxSourceItemID" minOccurs="0"/>
                <xsd:element ref="ns2:_dlc_Doc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8e0356-2faf-4263-8516-57eb0fbcfb29" elementFormDefault="qualified">
    <xsd:import namespace="http://schemas.microsoft.com/office/2006/documentManagement/types"/>
    <xsd:import namespace="http://schemas.microsoft.com/office/infopath/2007/PartnerControls"/>
    <xsd:element name="_dlc_DocIdUrl" ma:index="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ersist ID" ma:description="Keep ID on add." ma:hidden="true" ma:internalName="_dlc_DocIdPersistId" ma:readOnly="true">
      <xsd:simpleType>
        <xsd:restriction base="dms:Boolean"/>
      </xsd:simpleType>
    </xsd:element>
    <xsd:element name="_dlc_DocId" ma:index="12" nillable="true" ma:displayName="Document ID Value" ma:description="The value of the document ID assigned to this item." ma:internalName="_dlc_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2ed57e-2bab-4f27-b176-268f0ad96515" elementFormDefault="qualified">
    <xsd:import namespace="http://schemas.microsoft.com/office/2006/documentManagement/types"/>
    <xsd:import namespace="http://schemas.microsoft.com/office/infopath/2007/PartnerControls"/>
    <xsd:element name="AxSourceListID" ma:index="10" nillable="true" ma:displayName="AxSourceListID" ma:hidden="true" ma:internalName="AxSourceListID">
      <xsd:simpleType>
        <xsd:restriction base="dms:Unknown"/>
      </xsd:simpleType>
    </xsd:element>
    <xsd:element name="AxSourceItemID" ma:index="11" nillable="true" ma:displayName="AxSourceItemID" ma:hidden="true" ma:internalName="AxSourceItemID">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3"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959AD13-9510-400D-BD05-C2A18843296E}">
  <ds:schemaRefs>
    <ds:schemaRef ds:uri="http://schemas.openxmlformats.org/package/2006/metadata/core-properties"/>
    <ds:schemaRef ds:uri="http://purl.org/dc/dcmitype/"/>
    <ds:schemaRef ds:uri="http://schemas.microsoft.com/office/infopath/2007/PartnerControls"/>
    <ds:schemaRef ds:uri="6d8e0356-2faf-4263-8516-57eb0fbcfb29"/>
    <ds:schemaRef ds:uri="http://schemas.microsoft.com/office/2006/metadata/properties"/>
    <ds:schemaRef ds:uri="http://schemas.microsoft.com/office/2006/documentManagement/types"/>
    <ds:schemaRef ds:uri="872ed57e-2bab-4f27-b176-268f0ad96515"/>
    <ds:schemaRef ds:uri="http://schemas.microsoft.com/sharepoint/v4"/>
    <ds:schemaRef ds:uri="http://purl.org/dc/elements/1.1/"/>
    <ds:schemaRef ds:uri="http://www.w3.org/XML/1998/namespace"/>
    <ds:schemaRef ds:uri="http://purl.org/dc/terms/"/>
  </ds:schemaRefs>
</ds:datastoreItem>
</file>

<file path=customXml/itemProps2.xml><?xml version="1.0" encoding="utf-8"?>
<ds:datastoreItem xmlns:ds="http://schemas.openxmlformats.org/officeDocument/2006/customXml" ds:itemID="{236383E6-6460-4823-A49C-34F9CD4A94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8e0356-2faf-4263-8516-57eb0fbcfb29"/>
    <ds:schemaRef ds:uri="872ed57e-2bab-4f27-b176-268f0ad96515"/>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8D9DAF5-FBED-4B2F-880C-D2B66227C104}">
  <ds:schemaRefs>
    <ds:schemaRef ds:uri="http://schemas.microsoft.com/sharepoint/v3/contenttype/forms"/>
  </ds:schemaRefs>
</ds:datastoreItem>
</file>

<file path=customXml/itemProps4.xml><?xml version="1.0" encoding="utf-8"?>
<ds:datastoreItem xmlns:ds="http://schemas.openxmlformats.org/officeDocument/2006/customXml" ds:itemID="{C57FBB01-3B94-4E33-9A31-87AC35EDD191}">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7982</TotalTime>
  <Words>3695</Words>
  <Application>Microsoft Office PowerPoint</Application>
  <PresentationFormat>On-screen Show (4:3)</PresentationFormat>
  <Paragraphs>322</Paragraphs>
  <Slides>25</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Agenda Tabular Light</vt:lpstr>
      <vt:lpstr>Agenda Tabular Medium</vt:lpstr>
      <vt:lpstr>Arial</vt:lpstr>
      <vt:lpstr>Symbol</vt:lpstr>
      <vt:lpstr>Times</vt:lpstr>
      <vt:lpstr>Wingdings</vt:lpstr>
      <vt:lpstr>Blank Presentation</vt:lpstr>
      <vt:lpstr>Your  group plan  at work</vt:lpstr>
      <vt:lpstr>Agenda</vt:lpstr>
      <vt:lpstr>PowerPoint Presentation</vt:lpstr>
      <vt:lpstr>Why offer a group savings plan?</vt:lpstr>
      <vt:lpstr>Why Sun Life Financial?</vt:lpstr>
      <vt:lpstr>PowerPoint Presentation</vt:lpstr>
      <vt:lpstr>Why my savings?</vt:lpstr>
      <vt:lpstr>Value to the plan sponsor</vt:lpstr>
      <vt:lpstr>Sponsor services</vt:lpstr>
      <vt:lpstr>Value to the plan member</vt:lpstr>
      <vt:lpstr>Member services</vt:lpstr>
      <vt:lpstr>Features of three accounts</vt:lpstr>
      <vt:lpstr>RRSP and DPSP Features</vt:lpstr>
      <vt:lpstr>RRSP and DPSP Features</vt:lpstr>
      <vt:lpstr>RRSP and DPSP Features</vt:lpstr>
      <vt:lpstr>Low fees</vt:lpstr>
      <vt:lpstr>Low fees</vt:lpstr>
      <vt:lpstr>Wide range of investment options</vt:lpstr>
      <vt:lpstr>Wide range of investment options</vt:lpstr>
      <vt:lpstr>Granite Funds™ – Target Date</vt:lpstr>
      <vt:lpstr>PowerPoint Presentation</vt:lpstr>
      <vt:lpstr>Diversification</vt:lpstr>
      <vt:lpstr>PowerPoint Presentation</vt:lpstr>
      <vt:lpstr>PowerPoint Presentation</vt:lpstr>
      <vt:lpstr>Gain your competitive advantage…</vt:lpstr>
    </vt:vector>
  </TitlesOfParts>
  <Company>Zync05</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group plan at work.</dc:title>
  <dc:creator>Zync05</dc:creator>
  <cp:lastModifiedBy>Carolyn Tisdale</cp:lastModifiedBy>
  <cp:revision>156</cp:revision>
  <cp:lastPrinted>2009-09-23T16:39:27Z</cp:lastPrinted>
  <dcterms:created xsi:type="dcterms:W3CDTF">2009-09-23T16:22:57Z</dcterms:created>
  <dcterms:modified xsi:type="dcterms:W3CDTF">2021-12-15T17:28:03Z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258c112f-5436-43d9-a42b-e4e590644615</vt:lpwstr>
  </property>
  <property fmtid="{D5CDD505-2E9C-101B-9397-08002B2CF9AE}" pid="3" name="ContentTypeId">
    <vt:lpwstr>0x01010075A12C1C9010DB45B562D1D4C58661A2</vt:lpwstr>
  </property>
</Properties>
</file>