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1.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2.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3.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5.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6.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17.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1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9.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20.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1.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22.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23.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24.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25.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6.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7.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8.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notesSlides/notesSlide29.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831" r:id="rId6"/>
  </p:sldMasterIdLst>
  <p:notesMasterIdLst>
    <p:notesMasterId r:id="rId37"/>
  </p:notesMasterIdLst>
  <p:handoutMasterIdLst>
    <p:handoutMasterId r:id="rId38"/>
  </p:handoutMasterIdLst>
  <p:sldIdLst>
    <p:sldId id="385" r:id="rId7"/>
    <p:sldId id="386" r:id="rId8"/>
    <p:sldId id="387" r:id="rId9"/>
    <p:sldId id="291" r:id="rId10"/>
    <p:sldId id="389" r:id="rId11"/>
    <p:sldId id="262" r:id="rId12"/>
    <p:sldId id="391" r:id="rId13"/>
    <p:sldId id="393" r:id="rId14"/>
    <p:sldId id="350" r:id="rId15"/>
    <p:sldId id="394" r:id="rId16"/>
    <p:sldId id="266" r:id="rId17"/>
    <p:sldId id="367" r:id="rId18"/>
    <p:sldId id="347" r:id="rId19"/>
    <p:sldId id="397" r:id="rId20"/>
    <p:sldId id="398" r:id="rId21"/>
    <p:sldId id="399" r:id="rId22"/>
    <p:sldId id="275" r:id="rId23"/>
    <p:sldId id="294" r:id="rId24"/>
    <p:sldId id="277" r:id="rId25"/>
    <p:sldId id="400" r:id="rId26"/>
    <p:sldId id="364" r:id="rId27"/>
    <p:sldId id="362" r:id="rId28"/>
    <p:sldId id="401" r:id="rId29"/>
    <p:sldId id="365" r:id="rId30"/>
    <p:sldId id="382" r:id="rId31"/>
    <p:sldId id="383" r:id="rId32"/>
    <p:sldId id="372" r:id="rId33"/>
    <p:sldId id="384" r:id="rId34"/>
    <p:sldId id="374" r:id="rId35"/>
    <p:sldId id="402" r:id="rId36"/>
  </p:sldIdLst>
  <p:sldSz cx="9144000" cy="6858000" type="screen4x3"/>
  <p:notesSz cx="7315200" cy="96012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26">
          <p15:clr>
            <a:srgbClr val="A4A3A4"/>
          </p15:clr>
        </p15:guide>
        <p15:guide id="3" orient="horz" pos="683">
          <p15:clr>
            <a:srgbClr val="A4A3A4"/>
          </p15:clr>
        </p15:guide>
        <p15:guide id="4" orient="horz" pos="4107">
          <p15:clr>
            <a:srgbClr val="A4A3A4"/>
          </p15:clr>
        </p15:guide>
        <p15:guide id="5" pos="2880">
          <p15:clr>
            <a:srgbClr val="A4A3A4"/>
          </p15:clr>
        </p15:guide>
        <p15:guide id="6" pos="480">
          <p15:clr>
            <a:srgbClr val="A4A3A4"/>
          </p15:clr>
        </p15:guide>
        <p15:guide id="7" pos="555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079C15-54C2-75BA-373C-66A8F9C6AC32}" name="Martin Gervais" initials="MG" userId="S::Martin.Gervais@sunlife.com::64755c75-2824-4c8b-a729-31332cb6ca67" providerId="AD"/>
  <p188:author id="{F9125D97-DC8E-6AFB-1571-B4876989B544}" name="Paul L Brown" initials="PLB" userId="S::Paul.L.Brown@sunlife.com::8902a4b6-acc2-41c5-a98a-140fcd9693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AEA"/>
    <a:srgbClr val="DDDDDD"/>
    <a:srgbClr val="CCC8C4"/>
    <a:srgbClr val="B2B2B2"/>
    <a:srgbClr val="4B8DBE"/>
    <a:srgbClr val="FFC000"/>
    <a:srgbClr val="C00000"/>
    <a:srgbClr val="006600"/>
    <a:srgbClr val="443E86"/>
    <a:srgbClr val="003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D83D1-D5C3-4A64-9B20-15DC6725BC39}" v="21" dt="2023-05-18T18:49:24.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87" autoAdjust="0"/>
  </p:normalViewPr>
  <p:slideViewPr>
    <p:cSldViewPr>
      <p:cViewPr varScale="1">
        <p:scale>
          <a:sx n="44" d="100"/>
          <a:sy n="44" d="100"/>
        </p:scale>
        <p:origin x="1920" y="28"/>
      </p:cViewPr>
      <p:guideLst>
        <p:guide orient="horz" pos="2160"/>
        <p:guide orient="horz" pos="3926"/>
        <p:guide orient="horz" pos="683"/>
        <p:guide orient="horz" pos="4107"/>
        <p:guide pos="2880"/>
        <p:guide pos="480"/>
        <p:guide pos="5557"/>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82" d="100"/>
          <a:sy n="82" d="100"/>
        </p:scale>
        <p:origin x="3918" y="19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9.xml"/><Relationship Id="rId4"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later" userId="3108f9e6-46bb-406e-962f-36880693622a" providerId="ADAL" clId="{7B1D83D1-D5C3-4A64-9B20-15DC6725BC39}"/>
    <pc:docChg chg="undo custSel modSld">
      <pc:chgData name="Lisa Plater" userId="3108f9e6-46bb-406e-962f-36880693622a" providerId="ADAL" clId="{7B1D83D1-D5C3-4A64-9B20-15DC6725BC39}" dt="2023-05-18T18:49:25.006" v="35" actId="478"/>
      <pc:docMkLst>
        <pc:docMk/>
      </pc:docMkLst>
      <pc:sldChg chg="delSp mod delAnim">
        <pc:chgData name="Lisa Plater" userId="3108f9e6-46bb-406e-962f-36880693622a" providerId="ADAL" clId="{7B1D83D1-D5C3-4A64-9B20-15DC6725BC39}" dt="2023-05-18T18:47:33.353" v="5" actId="478"/>
        <pc:sldMkLst>
          <pc:docMk/>
          <pc:sldMk cId="2715670870" sldId="262"/>
        </pc:sldMkLst>
        <pc:picChg chg="del">
          <ac:chgData name="Lisa Plater" userId="3108f9e6-46bb-406e-962f-36880693622a" providerId="ADAL" clId="{7B1D83D1-D5C3-4A64-9B20-15DC6725BC39}" dt="2023-05-18T18:47:33.353" v="5" actId="478"/>
          <ac:picMkLst>
            <pc:docMk/>
            <pc:sldMk cId="2715670870" sldId="262"/>
            <ac:picMk id="2" creationId="{4CAF9DE3-DE0F-F29F-A0DC-29BBBA2E2A1D}"/>
          </ac:picMkLst>
        </pc:picChg>
      </pc:sldChg>
      <pc:sldChg chg="delSp mod delAnim">
        <pc:chgData name="Lisa Plater" userId="3108f9e6-46bb-406e-962f-36880693622a" providerId="ADAL" clId="{7B1D83D1-D5C3-4A64-9B20-15DC6725BC39}" dt="2023-05-18T18:47:53.048" v="10" actId="478"/>
        <pc:sldMkLst>
          <pc:docMk/>
          <pc:sldMk cId="465454298" sldId="266"/>
        </pc:sldMkLst>
        <pc:picChg chg="del">
          <ac:chgData name="Lisa Plater" userId="3108f9e6-46bb-406e-962f-36880693622a" providerId="ADAL" clId="{7B1D83D1-D5C3-4A64-9B20-15DC6725BC39}" dt="2023-05-18T18:47:53.048" v="10" actId="478"/>
          <ac:picMkLst>
            <pc:docMk/>
            <pc:sldMk cId="465454298" sldId="266"/>
            <ac:picMk id="32" creationId="{8233FF57-4BC8-211D-3D67-F67E8FE1BF21}"/>
          </ac:picMkLst>
        </pc:picChg>
      </pc:sldChg>
      <pc:sldChg chg="delSp mod delAnim">
        <pc:chgData name="Lisa Plater" userId="3108f9e6-46bb-406e-962f-36880693622a" providerId="ADAL" clId="{7B1D83D1-D5C3-4A64-9B20-15DC6725BC39}" dt="2023-05-18T18:48:31.624" v="21" actId="478"/>
        <pc:sldMkLst>
          <pc:docMk/>
          <pc:sldMk cId="714880120" sldId="275"/>
        </pc:sldMkLst>
        <pc:picChg chg="del">
          <ac:chgData name="Lisa Plater" userId="3108f9e6-46bb-406e-962f-36880693622a" providerId="ADAL" clId="{7B1D83D1-D5C3-4A64-9B20-15DC6725BC39}" dt="2023-05-18T18:48:31.624" v="21" actId="478"/>
          <ac:picMkLst>
            <pc:docMk/>
            <pc:sldMk cId="714880120" sldId="275"/>
            <ac:picMk id="20" creationId="{FB56C0C7-EEC8-98B4-A7A4-AC4C87135F1E}"/>
          </ac:picMkLst>
        </pc:picChg>
      </pc:sldChg>
      <pc:sldChg chg="delSp mod delAnim">
        <pc:chgData name="Lisa Plater" userId="3108f9e6-46bb-406e-962f-36880693622a" providerId="ADAL" clId="{7B1D83D1-D5C3-4A64-9B20-15DC6725BC39}" dt="2023-05-18T18:48:42.852" v="24" actId="478"/>
        <pc:sldMkLst>
          <pc:docMk/>
          <pc:sldMk cId="1334232746" sldId="277"/>
        </pc:sldMkLst>
        <pc:picChg chg="del">
          <ac:chgData name="Lisa Plater" userId="3108f9e6-46bb-406e-962f-36880693622a" providerId="ADAL" clId="{7B1D83D1-D5C3-4A64-9B20-15DC6725BC39}" dt="2023-05-18T18:48:42.852" v="24" actId="478"/>
          <ac:picMkLst>
            <pc:docMk/>
            <pc:sldMk cId="1334232746" sldId="277"/>
            <ac:picMk id="5" creationId="{69E039F3-CC21-1A94-23CD-54E09070DC60}"/>
          </ac:picMkLst>
        </pc:picChg>
      </pc:sldChg>
      <pc:sldChg chg="delSp mod delAnim">
        <pc:chgData name="Lisa Plater" userId="3108f9e6-46bb-406e-962f-36880693622a" providerId="ADAL" clId="{7B1D83D1-D5C3-4A64-9B20-15DC6725BC39}" dt="2023-05-18T18:47:24.831" v="3" actId="478"/>
        <pc:sldMkLst>
          <pc:docMk/>
          <pc:sldMk cId="4043022346" sldId="291"/>
        </pc:sldMkLst>
        <pc:picChg chg="del">
          <ac:chgData name="Lisa Plater" userId="3108f9e6-46bb-406e-962f-36880693622a" providerId="ADAL" clId="{7B1D83D1-D5C3-4A64-9B20-15DC6725BC39}" dt="2023-05-18T18:47:24.831" v="3" actId="478"/>
          <ac:picMkLst>
            <pc:docMk/>
            <pc:sldMk cId="4043022346" sldId="291"/>
            <ac:picMk id="7176" creationId="{AD1267D2-B51C-0B5C-DD3F-0A82E767E53A}"/>
          </ac:picMkLst>
        </pc:picChg>
      </pc:sldChg>
      <pc:sldChg chg="delSp mod delAnim">
        <pc:chgData name="Lisa Plater" userId="3108f9e6-46bb-406e-962f-36880693622a" providerId="ADAL" clId="{7B1D83D1-D5C3-4A64-9B20-15DC6725BC39}" dt="2023-05-18T18:48:35.109" v="22" actId="478"/>
        <pc:sldMkLst>
          <pc:docMk/>
          <pc:sldMk cId="3135958355" sldId="294"/>
        </pc:sldMkLst>
        <pc:picChg chg="del">
          <ac:chgData name="Lisa Plater" userId="3108f9e6-46bb-406e-962f-36880693622a" providerId="ADAL" clId="{7B1D83D1-D5C3-4A64-9B20-15DC6725BC39}" dt="2023-05-18T18:48:35.109" v="22" actId="478"/>
          <ac:picMkLst>
            <pc:docMk/>
            <pc:sldMk cId="3135958355" sldId="294"/>
            <ac:picMk id="2" creationId="{D61926D2-BA32-D85E-F81B-816E3AF5C112}"/>
          </ac:picMkLst>
        </pc:picChg>
      </pc:sldChg>
      <pc:sldChg chg="delSp mod delAnim">
        <pc:chgData name="Lisa Plater" userId="3108f9e6-46bb-406e-962f-36880693622a" providerId="ADAL" clId="{7B1D83D1-D5C3-4A64-9B20-15DC6725BC39}" dt="2023-05-18T18:48:01.537" v="12" actId="478"/>
        <pc:sldMkLst>
          <pc:docMk/>
          <pc:sldMk cId="0" sldId="347"/>
        </pc:sldMkLst>
        <pc:picChg chg="del">
          <ac:chgData name="Lisa Plater" userId="3108f9e6-46bb-406e-962f-36880693622a" providerId="ADAL" clId="{7B1D83D1-D5C3-4A64-9B20-15DC6725BC39}" dt="2023-05-18T18:48:01.537" v="12" actId="478"/>
          <ac:picMkLst>
            <pc:docMk/>
            <pc:sldMk cId="0" sldId="347"/>
            <ac:picMk id="19" creationId="{5BB1C389-3517-DDD7-27F6-ACA1C38EAE9F}"/>
          </ac:picMkLst>
        </pc:picChg>
      </pc:sldChg>
      <pc:sldChg chg="delSp mod delAnim">
        <pc:chgData name="Lisa Plater" userId="3108f9e6-46bb-406e-962f-36880693622a" providerId="ADAL" clId="{7B1D83D1-D5C3-4A64-9B20-15DC6725BC39}" dt="2023-05-18T18:47:46.370" v="8" actId="478"/>
        <pc:sldMkLst>
          <pc:docMk/>
          <pc:sldMk cId="0" sldId="350"/>
        </pc:sldMkLst>
        <pc:picChg chg="del">
          <ac:chgData name="Lisa Plater" userId="3108f9e6-46bb-406e-962f-36880693622a" providerId="ADAL" clId="{7B1D83D1-D5C3-4A64-9B20-15DC6725BC39}" dt="2023-05-18T18:47:46.370" v="8" actId="478"/>
          <ac:picMkLst>
            <pc:docMk/>
            <pc:sldMk cId="0" sldId="350"/>
            <ac:picMk id="2" creationId="{E94F1CBB-0116-FB6C-60BE-D8C00C531798}"/>
          </ac:picMkLst>
        </pc:picChg>
      </pc:sldChg>
      <pc:sldChg chg="delSp mod delAnim">
        <pc:chgData name="Lisa Plater" userId="3108f9e6-46bb-406e-962f-36880693622a" providerId="ADAL" clId="{7B1D83D1-D5C3-4A64-9B20-15DC6725BC39}" dt="2023-05-18T18:48:54.936" v="27" actId="478"/>
        <pc:sldMkLst>
          <pc:docMk/>
          <pc:sldMk cId="0" sldId="362"/>
        </pc:sldMkLst>
        <pc:picChg chg="del">
          <ac:chgData name="Lisa Plater" userId="3108f9e6-46bb-406e-962f-36880693622a" providerId="ADAL" clId="{7B1D83D1-D5C3-4A64-9B20-15DC6725BC39}" dt="2023-05-18T18:48:54.936" v="27" actId="478"/>
          <ac:picMkLst>
            <pc:docMk/>
            <pc:sldMk cId="0" sldId="362"/>
            <ac:picMk id="2" creationId="{297DC961-90AD-C803-51A1-14DCA3CEE154}"/>
          </ac:picMkLst>
        </pc:picChg>
      </pc:sldChg>
      <pc:sldChg chg="delSp mod delAnim">
        <pc:chgData name="Lisa Plater" userId="3108f9e6-46bb-406e-962f-36880693622a" providerId="ADAL" clId="{7B1D83D1-D5C3-4A64-9B20-15DC6725BC39}" dt="2023-05-18T18:48:49.770" v="26" actId="478"/>
        <pc:sldMkLst>
          <pc:docMk/>
          <pc:sldMk cId="0" sldId="364"/>
        </pc:sldMkLst>
        <pc:picChg chg="del">
          <ac:chgData name="Lisa Plater" userId="3108f9e6-46bb-406e-962f-36880693622a" providerId="ADAL" clId="{7B1D83D1-D5C3-4A64-9B20-15DC6725BC39}" dt="2023-05-18T18:48:49.770" v="26" actId="478"/>
          <ac:picMkLst>
            <pc:docMk/>
            <pc:sldMk cId="0" sldId="364"/>
            <ac:picMk id="2" creationId="{D6C9EA26-3688-A212-2CB5-BD5843BB777B}"/>
          </ac:picMkLst>
        </pc:picChg>
      </pc:sldChg>
      <pc:sldChg chg="delSp mod delAnim">
        <pc:chgData name="Lisa Plater" userId="3108f9e6-46bb-406e-962f-36880693622a" providerId="ADAL" clId="{7B1D83D1-D5C3-4A64-9B20-15DC6725BC39}" dt="2023-05-18T18:49:01.897" v="29" actId="478"/>
        <pc:sldMkLst>
          <pc:docMk/>
          <pc:sldMk cId="0" sldId="365"/>
        </pc:sldMkLst>
        <pc:picChg chg="del">
          <ac:chgData name="Lisa Plater" userId="3108f9e6-46bb-406e-962f-36880693622a" providerId="ADAL" clId="{7B1D83D1-D5C3-4A64-9B20-15DC6725BC39}" dt="2023-05-18T18:49:01.897" v="29" actId="478"/>
          <ac:picMkLst>
            <pc:docMk/>
            <pc:sldMk cId="0" sldId="365"/>
            <ac:picMk id="2" creationId="{42CD4261-E9D5-DB3B-C453-D1FFEECA59C0}"/>
          </ac:picMkLst>
        </pc:picChg>
      </pc:sldChg>
      <pc:sldChg chg="delSp mod delAnim">
        <pc:chgData name="Lisa Plater" userId="3108f9e6-46bb-406e-962f-36880693622a" providerId="ADAL" clId="{7B1D83D1-D5C3-4A64-9B20-15DC6725BC39}" dt="2023-05-18T18:47:56.133" v="11" actId="478"/>
        <pc:sldMkLst>
          <pc:docMk/>
          <pc:sldMk cId="0" sldId="367"/>
        </pc:sldMkLst>
        <pc:picChg chg="del">
          <ac:chgData name="Lisa Plater" userId="3108f9e6-46bb-406e-962f-36880693622a" providerId="ADAL" clId="{7B1D83D1-D5C3-4A64-9B20-15DC6725BC39}" dt="2023-05-18T18:47:56.133" v="11" actId="478"/>
          <ac:picMkLst>
            <pc:docMk/>
            <pc:sldMk cId="0" sldId="367"/>
            <ac:picMk id="29" creationId="{FB54AF24-8DB9-AC5F-5B77-57907B03D4F3}"/>
          </ac:picMkLst>
        </pc:picChg>
      </pc:sldChg>
      <pc:sldChg chg="delSp mod delAnim">
        <pc:chgData name="Lisa Plater" userId="3108f9e6-46bb-406e-962f-36880693622a" providerId="ADAL" clId="{7B1D83D1-D5C3-4A64-9B20-15DC6725BC39}" dt="2023-05-18T18:49:14.066" v="32" actId="478"/>
        <pc:sldMkLst>
          <pc:docMk/>
          <pc:sldMk cId="0" sldId="372"/>
        </pc:sldMkLst>
        <pc:picChg chg="del">
          <ac:chgData name="Lisa Plater" userId="3108f9e6-46bb-406e-962f-36880693622a" providerId="ADAL" clId="{7B1D83D1-D5C3-4A64-9B20-15DC6725BC39}" dt="2023-05-18T18:49:14.066" v="32" actId="478"/>
          <ac:picMkLst>
            <pc:docMk/>
            <pc:sldMk cId="0" sldId="372"/>
            <ac:picMk id="2" creationId="{59C53427-4409-93DA-FC3B-815807EA109F}"/>
          </ac:picMkLst>
        </pc:picChg>
      </pc:sldChg>
      <pc:sldChg chg="delSp mod delAnim">
        <pc:chgData name="Lisa Plater" userId="3108f9e6-46bb-406e-962f-36880693622a" providerId="ADAL" clId="{7B1D83D1-D5C3-4A64-9B20-15DC6725BC39}" dt="2023-05-18T18:49:21.670" v="34" actId="478"/>
        <pc:sldMkLst>
          <pc:docMk/>
          <pc:sldMk cId="0" sldId="374"/>
        </pc:sldMkLst>
        <pc:picChg chg="del">
          <ac:chgData name="Lisa Plater" userId="3108f9e6-46bb-406e-962f-36880693622a" providerId="ADAL" clId="{7B1D83D1-D5C3-4A64-9B20-15DC6725BC39}" dt="2023-05-18T18:49:21.670" v="34" actId="478"/>
          <ac:picMkLst>
            <pc:docMk/>
            <pc:sldMk cId="0" sldId="374"/>
            <ac:picMk id="2" creationId="{848400CF-0ACA-99E4-7A4D-241DFA429876}"/>
          </ac:picMkLst>
        </pc:picChg>
      </pc:sldChg>
      <pc:sldChg chg="delSp mod delAnim">
        <pc:chgData name="Lisa Plater" userId="3108f9e6-46bb-406e-962f-36880693622a" providerId="ADAL" clId="{7B1D83D1-D5C3-4A64-9B20-15DC6725BC39}" dt="2023-05-18T18:49:06.960" v="30" actId="478"/>
        <pc:sldMkLst>
          <pc:docMk/>
          <pc:sldMk cId="0" sldId="382"/>
        </pc:sldMkLst>
        <pc:picChg chg="del">
          <ac:chgData name="Lisa Plater" userId="3108f9e6-46bb-406e-962f-36880693622a" providerId="ADAL" clId="{7B1D83D1-D5C3-4A64-9B20-15DC6725BC39}" dt="2023-05-18T18:49:06.960" v="30" actId="478"/>
          <ac:picMkLst>
            <pc:docMk/>
            <pc:sldMk cId="0" sldId="382"/>
            <ac:picMk id="2" creationId="{F057DE13-0D38-1DEB-1EFB-C8BF1F18A2EA}"/>
          </ac:picMkLst>
        </pc:picChg>
      </pc:sldChg>
      <pc:sldChg chg="delSp mod delAnim">
        <pc:chgData name="Lisa Plater" userId="3108f9e6-46bb-406e-962f-36880693622a" providerId="ADAL" clId="{7B1D83D1-D5C3-4A64-9B20-15DC6725BC39}" dt="2023-05-18T18:49:10.329" v="31" actId="478"/>
        <pc:sldMkLst>
          <pc:docMk/>
          <pc:sldMk cId="0" sldId="383"/>
        </pc:sldMkLst>
        <pc:picChg chg="del">
          <ac:chgData name="Lisa Plater" userId="3108f9e6-46bb-406e-962f-36880693622a" providerId="ADAL" clId="{7B1D83D1-D5C3-4A64-9B20-15DC6725BC39}" dt="2023-05-18T18:49:10.329" v="31" actId="478"/>
          <ac:picMkLst>
            <pc:docMk/>
            <pc:sldMk cId="0" sldId="383"/>
            <ac:picMk id="2" creationId="{0FD33B65-2E4F-E352-6E10-D4D5C6C07756}"/>
          </ac:picMkLst>
        </pc:picChg>
      </pc:sldChg>
      <pc:sldChg chg="delSp mod delAnim">
        <pc:chgData name="Lisa Plater" userId="3108f9e6-46bb-406e-962f-36880693622a" providerId="ADAL" clId="{7B1D83D1-D5C3-4A64-9B20-15DC6725BC39}" dt="2023-05-18T18:49:18.630" v="33" actId="478"/>
        <pc:sldMkLst>
          <pc:docMk/>
          <pc:sldMk cId="0" sldId="384"/>
        </pc:sldMkLst>
        <pc:picChg chg="del">
          <ac:chgData name="Lisa Plater" userId="3108f9e6-46bb-406e-962f-36880693622a" providerId="ADAL" clId="{7B1D83D1-D5C3-4A64-9B20-15DC6725BC39}" dt="2023-05-18T18:49:18.630" v="33" actId="478"/>
          <ac:picMkLst>
            <pc:docMk/>
            <pc:sldMk cId="0" sldId="384"/>
            <ac:picMk id="2" creationId="{643CD761-130F-32D3-6566-9CB4ABDD7094}"/>
          </ac:picMkLst>
        </pc:picChg>
      </pc:sldChg>
      <pc:sldChg chg="delSp mod delAnim">
        <pc:chgData name="Lisa Plater" userId="3108f9e6-46bb-406e-962f-36880693622a" providerId="ADAL" clId="{7B1D83D1-D5C3-4A64-9B20-15DC6725BC39}" dt="2023-05-18T18:47:14.923" v="0" actId="478"/>
        <pc:sldMkLst>
          <pc:docMk/>
          <pc:sldMk cId="71564518" sldId="385"/>
        </pc:sldMkLst>
        <pc:picChg chg="del">
          <ac:chgData name="Lisa Plater" userId="3108f9e6-46bb-406e-962f-36880693622a" providerId="ADAL" clId="{7B1D83D1-D5C3-4A64-9B20-15DC6725BC39}" dt="2023-05-18T18:47:14.923" v="0" actId="478"/>
          <ac:picMkLst>
            <pc:docMk/>
            <pc:sldMk cId="71564518" sldId="385"/>
            <ac:picMk id="11" creationId="{8DA5E734-D719-4867-2A2A-AF0E7081A164}"/>
          </ac:picMkLst>
        </pc:picChg>
      </pc:sldChg>
      <pc:sldChg chg="delSp mod delAnim">
        <pc:chgData name="Lisa Plater" userId="3108f9e6-46bb-406e-962f-36880693622a" providerId="ADAL" clId="{7B1D83D1-D5C3-4A64-9B20-15DC6725BC39}" dt="2023-05-18T18:47:17.923" v="1" actId="478"/>
        <pc:sldMkLst>
          <pc:docMk/>
          <pc:sldMk cId="1120281233" sldId="386"/>
        </pc:sldMkLst>
        <pc:picChg chg="del">
          <ac:chgData name="Lisa Plater" userId="3108f9e6-46bb-406e-962f-36880693622a" providerId="ADAL" clId="{7B1D83D1-D5C3-4A64-9B20-15DC6725BC39}" dt="2023-05-18T18:47:17.923" v="1" actId="478"/>
          <ac:picMkLst>
            <pc:docMk/>
            <pc:sldMk cId="1120281233" sldId="386"/>
            <ac:picMk id="2" creationId="{CF2C9BC8-F676-903A-D5CD-3B8DED9B54E3}"/>
          </ac:picMkLst>
        </pc:picChg>
      </pc:sldChg>
      <pc:sldChg chg="delSp mod delAnim">
        <pc:chgData name="Lisa Plater" userId="3108f9e6-46bb-406e-962f-36880693622a" providerId="ADAL" clId="{7B1D83D1-D5C3-4A64-9B20-15DC6725BC39}" dt="2023-05-18T18:47:21.653" v="2" actId="478"/>
        <pc:sldMkLst>
          <pc:docMk/>
          <pc:sldMk cId="3208397253" sldId="387"/>
        </pc:sldMkLst>
        <pc:picChg chg="del">
          <ac:chgData name="Lisa Plater" userId="3108f9e6-46bb-406e-962f-36880693622a" providerId="ADAL" clId="{7B1D83D1-D5C3-4A64-9B20-15DC6725BC39}" dt="2023-05-18T18:47:21.653" v="2" actId="478"/>
          <ac:picMkLst>
            <pc:docMk/>
            <pc:sldMk cId="3208397253" sldId="387"/>
            <ac:picMk id="2" creationId="{F7F68B7C-3BCC-7CFE-DA11-04A524D7F674}"/>
          </ac:picMkLst>
        </pc:picChg>
      </pc:sldChg>
      <pc:sldChg chg="delSp mod delAnim">
        <pc:chgData name="Lisa Plater" userId="3108f9e6-46bb-406e-962f-36880693622a" providerId="ADAL" clId="{7B1D83D1-D5C3-4A64-9B20-15DC6725BC39}" dt="2023-05-18T18:47:30.219" v="4" actId="478"/>
        <pc:sldMkLst>
          <pc:docMk/>
          <pc:sldMk cId="3039726513" sldId="389"/>
        </pc:sldMkLst>
        <pc:picChg chg="del">
          <ac:chgData name="Lisa Plater" userId="3108f9e6-46bb-406e-962f-36880693622a" providerId="ADAL" clId="{7B1D83D1-D5C3-4A64-9B20-15DC6725BC39}" dt="2023-05-18T18:47:30.219" v="4" actId="478"/>
          <ac:picMkLst>
            <pc:docMk/>
            <pc:sldMk cId="3039726513" sldId="389"/>
            <ac:picMk id="2" creationId="{C7F2583D-265D-04D0-169C-C6E0FDA78227}"/>
          </ac:picMkLst>
        </pc:picChg>
      </pc:sldChg>
      <pc:sldChg chg="delSp mod delAnim">
        <pc:chgData name="Lisa Plater" userId="3108f9e6-46bb-406e-962f-36880693622a" providerId="ADAL" clId="{7B1D83D1-D5C3-4A64-9B20-15DC6725BC39}" dt="2023-05-18T18:47:36.658" v="6" actId="478"/>
        <pc:sldMkLst>
          <pc:docMk/>
          <pc:sldMk cId="1766484248" sldId="391"/>
        </pc:sldMkLst>
        <pc:picChg chg="del">
          <ac:chgData name="Lisa Plater" userId="3108f9e6-46bb-406e-962f-36880693622a" providerId="ADAL" clId="{7B1D83D1-D5C3-4A64-9B20-15DC6725BC39}" dt="2023-05-18T18:47:36.658" v="6" actId="478"/>
          <ac:picMkLst>
            <pc:docMk/>
            <pc:sldMk cId="1766484248" sldId="391"/>
            <ac:picMk id="8" creationId="{256F1740-2438-50CC-951B-B7882C30A125}"/>
          </ac:picMkLst>
        </pc:picChg>
      </pc:sldChg>
      <pc:sldChg chg="delSp mod delAnim">
        <pc:chgData name="Lisa Plater" userId="3108f9e6-46bb-406e-962f-36880693622a" providerId="ADAL" clId="{7B1D83D1-D5C3-4A64-9B20-15DC6725BC39}" dt="2023-05-18T18:47:40.298" v="7" actId="478"/>
        <pc:sldMkLst>
          <pc:docMk/>
          <pc:sldMk cId="688865254" sldId="393"/>
        </pc:sldMkLst>
        <pc:picChg chg="del">
          <ac:chgData name="Lisa Plater" userId="3108f9e6-46bb-406e-962f-36880693622a" providerId="ADAL" clId="{7B1D83D1-D5C3-4A64-9B20-15DC6725BC39}" dt="2023-05-18T18:47:40.298" v="7" actId="478"/>
          <ac:picMkLst>
            <pc:docMk/>
            <pc:sldMk cId="688865254" sldId="393"/>
            <ac:picMk id="11" creationId="{6E315F39-B5C8-810C-8B42-D2A0B2FAF0BD}"/>
          </ac:picMkLst>
        </pc:picChg>
      </pc:sldChg>
      <pc:sldChg chg="delSp mod delAnim">
        <pc:chgData name="Lisa Plater" userId="3108f9e6-46bb-406e-962f-36880693622a" providerId="ADAL" clId="{7B1D83D1-D5C3-4A64-9B20-15DC6725BC39}" dt="2023-05-18T18:47:49.977" v="9" actId="478"/>
        <pc:sldMkLst>
          <pc:docMk/>
          <pc:sldMk cId="2248990758" sldId="394"/>
        </pc:sldMkLst>
        <pc:picChg chg="del">
          <ac:chgData name="Lisa Plater" userId="3108f9e6-46bb-406e-962f-36880693622a" providerId="ADAL" clId="{7B1D83D1-D5C3-4A64-9B20-15DC6725BC39}" dt="2023-05-18T18:47:49.977" v="9" actId="478"/>
          <ac:picMkLst>
            <pc:docMk/>
            <pc:sldMk cId="2248990758" sldId="394"/>
            <ac:picMk id="15" creationId="{ED061422-52E4-388D-B5C8-3C73FB416184}"/>
          </ac:picMkLst>
        </pc:picChg>
      </pc:sldChg>
      <pc:sldChg chg="delSp mod delAnim">
        <pc:chgData name="Lisa Plater" userId="3108f9e6-46bb-406e-962f-36880693622a" providerId="ADAL" clId="{7B1D83D1-D5C3-4A64-9B20-15DC6725BC39}" dt="2023-05-18T18:48:04.488" v="13" actId="478"/>
        <pc:sldMkLst>
          <pc:docMk/>
          <pc:sldMk cId="2227541657" sldId="397"/>
        </pc:sldMkLst>
        <pc:picChg chg="del">
          <ac:chgData name="Lisa Plater" userId="3108f9e6-46bb-406e-962f-36880693622a" providerId="ADAL" clId="{7B1D83D1-D5C3-4A64-9B20-15DC6725BC39}" dt="2023-05-18T18:48:04.488" v="13" actId="478"/>
          <ac:picMkLst>
            <pc:docMk/>
            <pc:sldMk cId="2227541657" sldId="397"/>
            <ac:picMk id="2" creationId="{03788FEF-0352-FC43-AC40-85BA9ED1EB69}"/>
          </ac:picMkLst>
        </pc:picChg>
      </pc:sldChg>
      <pc:sldChg chg="addSp delSp mod delAnim">
        <pc:chgData name="Lisa Plater" userId="3108f9e6-46bb-406e-962f-36880693622a" providerId="ADAL" clId="{7B1D83D1-D5C3-4A64-9B20-15DC6725BC39}" dt="2023-05-18T18:48:12.089" v="16" actId="478"/>
        <pc:sldMkLst>
          <pc:docMk/>
          <pc:sldMk cId="3382785033" sldId="398"/>
        </pc:sldMkLst>
        <pc:grpChg chg="add del">
          <ac:chgData name="Lisa Plater" userId="3108f9e6-46bb-406e-962f-36880693622a" providerId="ADAL" clId="{7B1D83D1-D5C3-4A64-9B20-15DC6725BC39}" dt="2023-05-18T18:48:09.812" v="15" actId="478"/>
          <ac:grpSpMkLst>
            <pc:docMk/>
            <pc:sldMk cId="3382785033" sldId="398"/>
            <ac:grpSpMk id="11" creationId="{00000000-0000-0000-0000-000000000000}"/>
          </ac:grpSpMkLst>
        </pc:grpChg>
        <pc:picChg chg="del">
          <ac:chgData name="Lisa Plater" userId="3108f9e6-46bb-406e-962f-36880693622a" providerId="ADAL" clId="{7B1D83D1-D5C3-4A64-9B20-15DC6725BC39}" dt="2023-05-18T18:48:12.089" v="16" actId="478"/>
          <ac:picMkLst>
            <pc:docMk/>
            <pc:sldMk cId="3382785033" sldId="398"/>
            <ac:picMk id="2" creationId="{9EC322E4-7AA3-6525-4532-84970C6A2456}"/>
          </ac:picMkLst>
        </pc:picChg>
      </pc:sldChg>
      <pc:sldChg chg="addSp delSp modSp mod addAnim delAnim">
        <pc:chgData name="Lisa Plater" userId="3108f9e6-46bb-406e-962f-36880693622a" providerId="ADAL" clId="{7B1D83D1-D5C3-4A64-9B20-15DC6725BC39}" dt="2023-05-18T18:48:38.022" v="23" actId="478"/>
        <pc:sldMkLst>
          <pc:docMk/>
          <pc:sldMk cId="3270453980" sldId="399"/>
        </pc:sldMkLst>
        <pc:spChg chg="mod">
          <ac:chgData name="Lisa Plater" userId="3108f9e6-46bb-406e-962f-36880693622a" providerId="ADAL" clId="{7B1D83D1-D5C3-4A64-9B20-15DC6725BC39}" dt="2023-05-18T18:48:28.308" v="20"/>
          <ac:spMkLst>
            <pc:docMk/>
            <pc:sldMk cId="3270453980" sldId="399"/>
            <ac:spMk id="4" creationId="{BDB243BC-5D07-329C-CD19-87E141A35807}"/>
          </ac:spMkLst>
        </pc:spChg>
        <pc:grpChg chg="add del mod">
          <ac:chgData name="Lisa Plater" userId="3108f9e6-46bb-406e-962f-36880693622a" providerId="ADAL" clId="{7B1D83D1-D5C3-4A64-9B20-15DC6725BC39}" dt="2023-05-18T18:48:38.022" v="23" actId="478"/>
          <ac:grpSpMkLst>
            <pc:docMk/>
            <pc:sldMk cId="3270453980" sldId="399"/>
            <ac:grpSpMk id="3" creationId="{EF630F3D-EECE-53EA-1EDD-91EBFDBA8390}"/>
          </ac:grpSpMkLst>
        </pc:grpChg>
        <pc:picChg chg="add del">
          <ac:chgData name="Lisa Plater" userId="3108f9e6-46bb-406e-962f-36880693622a" providerId="ADAL" clId="{7B1D83D1-D5C3-4A64-9B20-15DC6725BC39}" dt="2023-05-18T18:48:21.637" v="19" actId="478"/>
          <ac:picMkLst>
            <pc:docMk/>
            <pc:sldMk cId="3270453980" sldId="399"/>
            <ac:picMk id="2" creationId="{A29D4639-8E0C-10F2-D6EF-9ECA640D60A1}"/>
          </ac:picMkLst>
        </pc:picChg>
        <pc:picChg chg="mod">
          <ac:chgData name="Lisa Plater" userId="3108f9e6-46bb-406e-962f-36880693622a" providerId="ADAL" clId="{7B1D83D1-D5C3-4A64-9B20-15DC6725BC39}" dt="2023-05-18T18:48:28.308" v="20"/>
          <ac:picMkLst>
            <pc:docMk/>
            <pc:sldMk cId="3270453980" sldId="399"/>
            <ac:picMk id="5" creationId="{C1B0866D-EB6F-26AC-777D-7A23C80D6D2B}"/>
          </ac:picMkLst>
        </pc:picChg>
      </pc:sldChg>
      <pc:sldChg chg="delSp mod delAnim">
        <pc:chgData name="Lisa Plater" userId="3108f9e6-46bb-406e-962f-36880693622a" providerId="ADAL" clId="{7B1D83D1-D5C3-4A64-9B20-15DC6725BC39}" dt="2023-05-18T18:48:46.279" v="25" actId="478"/>
        <pc:sldMkLst>
          <pc:docMk/>
          <pc:sldMk cId="1427362141" sldId="400"/>
        </pc:sldMkLst>
        <pc:picChg chg="del">
          <ac:chgData name="Lisa Plater" userId="3108f9e6-46bb-406e-962f-36880693622a" providerId="ADAL" clId="{7B1D83D1-D5C3-4A64-9B20-15DC6725BC39}" dt="2023-05-18T18:48:46.279" v="25" actId="478"/>
          <ac:picMkLst>
            <pc:docMk/>
            <pc:sldMk cId="1427362141" sldId="400"/>
            <ac:picMk id="2" creationId="{067E97B4-0890-337F-17FF-FC7FD5C66A00}"/>
          </ac:picMkLst>
        </pc:picChg>
      </pc:sldChg>
      <pc:sldChg chg="delSp mod delAnim">
        <pc:chgData name="Lisa Plater" userId="3108f9e6-46bb-406e-962f-36880693622a" providerId="ADAL" clId="{7B1D83D1-D5C3-4A64-9B20-15DC6725BC39}" dt="2023-05-18T18:48:58.146" v="28" actId="478"/>
        <pc:sldMkLst>
          <pc:docMk/>
          <pc:sldMk cId="3416184854" sldId="401"/>
        </pc:sldMkLst>
        <pc:picChg chg="del">
          <ac:chgData name="Lisa Plater" userId="3108f9e6-46bb-406e-962f-36880693622a" providerId="ADAL" clId="{7B1D83D1-D5C3-4A64-9B20-15DC6725BC39}" dt="2023-05-18T18:48:58.146" v="28" actId="478"/>
          <ac:picMkLst>
            <pc:docMk/>
            <pc:sldMk cId="3416184854" sldId="401"/>
            <ac:picMk id="2" creationId="{17642C81-C765-F536-E191-FFDA1DF43AB5}"/>
          </ac:picMkLst>
        </pc:picChg>
      </pc:sldChg>
      <pc:sldChg chg="delSp mod delAnim">
        <pc:chgData name="Lisa Plater" userId="3108f9e6-46bb-406e-962f-36880693622a" providerId="ADAL" clId="{7B1D83D1-D5C3-4A64-9B20-15DC6725BC39}" dt="2023-05-18T18:49:25.006" v="35" actId="478"/>
        <pc:sldMkLst>
          <pc:docMk/>
          <pc:sldMk cId="616352295" sldId="402"/>
        </pc:sldMkLst>
        <pc:picChg chg="del">
          <ac:chgData name="Lisa Plater" userId="3108f9e6-46bb-406e-962f-36880693622a" providerId="ADAL" clId="{7B1D83D1-D5C3-4A64-9B20-15DC6725BC39}" dt="2023-05-18T18:49:25.006" v="35" actId="478"/>
          <ac:picMkLst>
            <pc:docMk/>
            <pc:sldMk cId="616352295" sldId="402"/>
            <ac:picMk id="3" creationId="{3E3F6867-185D-BB26-23D0-3F53DF79F9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eaLnBrk="0" hangingPunct="0">
              <a:spcAft>
                <a:spcPct val="0"/>
              </a:spcAft>
              <a:buClrTx/>
              <a:buSzTx/>
              <a:buFontTx/>
              <a:buNone/>
              <a:defRPr sz="1200">
                <a:latin typeface="Arial" charset="0"/>
                <a:ea typeface="ＭＳ Ｐゴシック" pitchFamily="1" charset="-128"/>
              </a:defRPr>
            </a:lvl1pPr>
          </a:lstStyle>
          <a:p>
            <a:pPr>
              <a:defRPr/>
            </a:pPr>
            <a:endParaRPr lang="en-US"/>
          </a:p>
        </p:txBody>
      </p:sp>
      <p:sp>
        <p:nvSpPr>
          <p:cNvPr id="183299"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eaLnBrk="0" hangingPunct="0">
              <a:spcAft>
                <a:spcPct val="0"/>
              </a:spcAft>
              <a:buClrTx/>
              <a:buSzTx/>
              <a:buFontTx/>
              <a:buNone/>
              <a:defRPr sz="1200">
                <a:latin typeface="Arial" charset="0"/>
                <a:ea typeface="ＭＳ Ｐゴシック" pitchFamily="1" charset="-128"/>
              </a:defRPr>
            </a:lvl1pPr>
          </a:lstStyle>
          <a:p>
            <a:pPr>
              <a:defRPr/>
            </a:pPr>
            <a:endParaRPr lang="en-US"/>
          </a:p>
        </p:txBody>
      </p:sp>
      <p:sp>
        <p:nvSpPr>
          <p:cNvPr id="183300" name="Rectangle 4"/>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eaLnBrk="0" hangingPunct="0">
              <a:spcAft>
                <a:spcPct val="0"/>
              </a:spcAft>
              <a:buClrTx/>
              <a:buSzTx/>
              <a:buFontTx/>
              <a:buNone/>
              <a:defRPr sz="1200">
                <a:latin typeface="Arial" charset="0"/>
                <a:ea typeface="ＭＳ Ｐゴシック" pitchFamily="1" charset="-128"/>
              </a:defRPr>
            </a:lvl1pPr>
          </a:lstStyle>
          <a:p>
            <a:pPr>
              <a:defRPr/>
            </a:pPr>
            <a:endParaRPr lang="en-US"/>
          </a:p>
        </p:txBody>
      </p:sp>
      <p:sp>
        <p:nvSpPr>
          <p:cNvPr id="183301" name="Rectangle 5"/>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eaLnBrk="0" hangingPunct="0">
              <a:spcAft>
                <a:spcPct val="0"/>
              </a:spcAft>
              <a:buClrTx/>
              <a:buSzTx/>
              <a:buFontTx/>
              <a:buNone/>
              <a:defRPr sz="1200">
                <a:latin typeface="Arial" charset="0"/>
                <a:ea typeface="ＭＳ Ｐゴシック" pitchFamily="1" charset="-128"/>
              </a:defRPr>
            </a:lvl1pPr>
          </a:lstStyle>
          <a:p>
            <a:pPr>
              <a:defRPr/>
            </a:pPr>
            <a:fld id="{110D324E-9E73-4E41-8C88-EBA30017BAF3}" type="slidenum">
              <a:rPr lang="en-US"/>
              <a:pPr>
                <a:defRPr/>
              </a:pPr>
              <a:t>‹#›</a:t>
            </a:fld>
            <a:endParaRPr lang="fr-CA"/>
          </a:p>
        </p:txBody>
      </p:sp>
    </p:spTree>
    <p:extLst>
      <p:ext uri="{BB962C8B-B14F-4D97-AF65-F5344CB8AC3E}">
        <p14:creationId xmlns:p14="http://schemas.microsoft.com/office/powerpoint/2010/main" val="2809231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966621" eaLnBrk="0" hangingPunct="0">
              <a:spcAft>
                <a:spcPct val="0"/>
              </a:spcAft>
              <a:buClrTx/>
              <a:buSzTx/>
              <a:buFontTx/>
              <a:buNone/>
              <a:defRPr sz="1200">
                <a:latin typeface="Arial" charset="0"/>
                <a:ea typeface="ＭＳ Ｐゴシック" pitchFamily="1" charset="-128"/>
              </a:defRPr>
            </a:lvl1pPr>
          </a:lstStyle>
          <a:p>
            <a:pPr>
              <a:defRPr/>
            </a:pPr>
            <a:endParaRPr lang="en-US"/>
          </a:p>
        </p:txBody>
      </p:sp>
      <p:sp>
        <p:nvSpPr>
          <p:cNvPr id="8195" name="Rectangle 3"/>
          <p:cNvSpPr>
            <a:spLocks noGrp="1" noChangeArrowheads="1"/>
          </p:cNvSpPr>
          <p:nvPr>
            <p:ph type="dt" idx="1"/>
          </p:nvPr>
        </p:nvSpPr>
        <p:spPr bwMode="auto">
          <a:xfrm>
            <a:off x="4144618"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966621" eaLnBrk="0" hangingPunct="0">
              <a:spcAft>
                <a:spcPct val="0"/>
              </a:spcAft>
              <a:buClrTx/>
              <a:buSzTx/>
              <a:buFontTx/>
              <a:buNone/>
              <a:defRPr sz="1200">
                <a:latin typeface="Arial" charset="0"/>
                <a:ea typeface="ＭＳ Ｐゴシック" pitchFamily="1" charset="-128"/>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120813"/>
            <a:ext cx="3170583" cy="480387"/>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966621" eaLnBrk="0" hangingPunct="0">
              <a:spcAft>
                <a:spcPct val="0"/>
              </a:spcAft>
              <a:buClrTx/>
              <a:buSzTx/>
              <a:buFontTx/>
              <a:buNone/>
              <a:defRPr sz="1200">
                <a:latin typeface="Arial" charset="0"/>
                <a:ea typeface="ＭＳ Ｐゴシック" pitchFamily="1" charset="-128"/>
              </a:defRPr>
            </a:lvl1pPr>
          </a:lstStyle>
          <a:p>
            <a:pPr>
              <a:defRPr/>
            </a:pPr>
            <a:endParaRPr lang="en-US"/>
          </a:p>
        </p:txBody>
      </p:sp>
      <p:sp>
        <p:nvSpPr>
          <p:cNvPr id="8199" name="Rectangle 7"/>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966621" eaLnBrk="0" hangingPunct="0">
              <a:spcAft>
                <a:spcPct val="0"/>
              </a:spcAft>
              <a:buClrTx/>
              <a:buSzTx/>
              <a:buFontTx/>
              <a:buNone/>
              <a:defRPr sz="1200">
                <a:latin typeface="Arial" charset="0"/>
                <a:ea typeface="ＭＳ Ｐゴシック" pitchFamily="1" charset="-128"/>
              </a:defRPr>
            </a:lvl1pPr>
          </a:lstStyle>
          <a:p>
            <a:pPr>
              <a:defRPr/>
            </a:pPr>
            <a:fld id="{20011A3E-C514-4D04-A956-B0808D4B3A17}" type="slidenum">
              <a:rPr lang="en-US"/>
              <a:pPr>
                <a:defRPr/>
              </a:pPr>
              <a:t>‹#›</a:t>
            </a:fld>
            <a:endParaRPr lang="fr-CA"/>
          </a:p>
        </p:txBody>
      </p:sp>
    </p:spTree>
    <p:extLst>
      <p:ext uri="{BB962C8B-B14F-4D97-AF65-F5344CB8AC3E}">
        <p14:creationId xmlns:p14="http://schemas.microsoft.com/office/powerpoint/2010/main" val="2468532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CAA1840-41A4-4322-A15C-021E1BEB1AFC}" type="slidenum">
              <a:rPr lang="en-US" smtClean="0">
                <a:ea typeface="Arial" charset="0"/>
              </a:rPr>
              <a:pPr/>
              <a:t>1</a:t>
            </a:fld>
            <a:endParaRPr lang="en-US" dirty="0">
              <a:ea typeface="Arial" charset="0"/>
            </a:endParaRPr>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latin typeface="+mn-lt"/>
              </a:rPr>
              <a:t>Bienvenue et merci de prendre le temps de vous renseigner sur le</a:t>
            </a:r>
            <a:r>
              <a:rPr lang="fr-CA" altLang="en-US" baseline="0" dirty="0">
                <a:latin typeface="+mn-lt"/>
              </a:rPr>
              <a:t>s nouveaux</a:t>
            </a:r>
            <a:r>
              <a:rPr lang="fr-CA" altLang="en-US" dirty="0">
                <a:latin typeface="+mn-lt"/>
              </a:rPr>
              <a:t> REER et compte d'épargne libre d'impôt (CELI) collectifs qui sont maintenant offerts par l'entremise de votre employeur et de la Sun Life.  Il s'agit de produits très utiles, et nous vous encourageons à en tirer pleinement parti. Les règles particulières se rapportant à ce régime vous seront fournies par votre employeur. Cette présentation durera environ 30 minutes. Elle vous expliquera ce que vous devez savoir à propos du régime et comment vous inscrire.</a:t>
            </a:r>
          </a:p>
          <a:p>
            <a:r>
              <a:rPr lang="fr-CA" altLang="en-US" dirty="0">
                <a:latin typeface="+mn-lt"/>
              </a:rPr>
              <a:t> </a:t>
            </a:r>
          </a:p>
          <a:p>
            <a:r>
              <a:rPr lang="fr-CA" altLang="en-US" dirty="0">
                <a:latin typeface="+mn-lt"/>
              </a:rPr>
              <a:t>Vous pouvez à tout moment passer à la section de la présentation qui vous intéresse. Pour ce faire, il suffit de cliquer sur la diapo que vous souhaitez visionner à droite de l'écran.</a:t>
            </a:r>
          </a:p>
          <a:p>
            <a:pPr eaLnBrk="1" hangingPunct="1">
              <a:buFontTx/>
              <a:buNone/>
            </a:pPr>
            <a:endParaRPr lang="fr-CA" noProof="0" dirty="0">
              <a:latin typeface="+mn-lt"/>
              <a:ea typeface="Arial" charset="0"/>
            </a:endParaRPr>
          </a:p>
          <a:p>
            <a:pPr eaLnBrk="1" hangingPunct="1"/>
            <a:endParaRPr lang="fr-CA" noProof="0" dirty="0">
              <a:latin typeface="+mn-lt"/>
              <a:ea typeface="Arial" charset="0"/>
            </a:endParaRPr>
          </a:p>
          <a:p>
            <a:pPr eaLnBrk="1" hangingPunct="1"/>
            <a:endParaRPr lang="fr-CA" noProof="0" dirty="0">
              <a:latin typeface="+mn-lt"/>
              <a:ea typeface="Arial" charset="0"/>
            </a:endParaRPr>
          </a:p>
        </p:txBody>
      </p:sp>
    </p:spTree>
    <p:extLst>
      <p:ext uri="{BB962C8B-B14F-4D97-AF65-F5344CB8AC3E}">
        <p14:creationId xmlns:p14="http://schemas.microsoft.com/office/powerpoint/2010/main" val="79013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63581EF-8AC3-4E88-9D0A-F7DA563C3245}" type="slidenum">
              <a:rPr lang="en-US" smtClean="0">
                <a:ea typeface="Arial" charset="0"/>
              </a:rPr>
              <a:pPr/>
              <a:t>10</a:t>
            </a:fld>
            <a:endParaRPr lang="en-US" dirty="0">
              <a:ea typeface="Arial" charset="0"/>
            </a:endParaRPr>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xfrm>
            <a:off x="954158" y="4485807"/>
            <a:ext cx="5363817"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a:latin typeface="+mn-lt"/>
                <a:cs typeface="Arial" panose="020B0604020202020204" pitchFamily="34" charset="0"/>
              </a:rPr>
              <a:t>En tant que participant à un régime collectif, vous avez accès à différentes options de placement. Dans cette section, nous allons les étudier de plus près.</a:t>
            </a:r>
          </a:p>
          <a:p>
            <a:pPr eaLnBrk="1" hangingPunct="1"/>
            <a:endParaRPr lang="fr-CA" dirty="0">
              <a:latin typeface="+mn-lt"/>
              <a:ea typeface="Arial" charset="0"/>
            </a:endParaRPr>
          </a:p>
          <a:p>
            <a:pPr eaLnBrk="1" hangingPunct="1"/>
            <a:endParaRPr lang="fr-CA" dirty="0">
              <a:latin typeface="+mn-lt"/>
              <a:ea typeface="Arial" charset="0"/>
            </a:endParaRPr>
          </a:p>
          <a:p>
            <a:pPr eaLnBrk="1" hangingPunct="1"/>
            <a:endParaRPr lang="en-US" dirty="0">
              <a:latin typeface="+mn-lt"/>
              <a:ea typeface="Arial" charset="0"/>
            </a:endParaRPr>
          </a:p>
        </p:txBody>
      </p:sp>
    </p:spTree>
    <p:extLst>
      <p:ext uri="{BB962C8B-B14F-4D97-AF65-F5344CB8AC3E}">
        <p14:creationId xmlns:p14="http://schemas.microsoft.com/office/powerpoint/2010/main" val="11248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E880F6FB-8983-4D1A-85DB-9E2A0CD5E439}" type="slidenum">
              <a:rPr lang="en-US" smtClean="0">
                <a:ea typeface="Arial" charset="0"/>
              </a:rPr>
              <a:pPr/>
              <a:t>11</a:t>
            </a:fld>
            <a:endParaRPr lang="en-US" dirty="0">
              <a:ea typeface="Arial" charset="0"/>
            </a:endParaRPr>
          </a:p>
        </p:txBody>
      </p:sp>
      <p:sp>
        <p:nvSpPr>
          <p:cNvPr id="47107" name="Rectangle 2"/>
          <p:cNvSpPr>
            <a:spLocks noGrp="1" noRot="1" noChangeAspect="1" noChangeArrowheads="1" noTextEdit="1"/>
          </p:cNvSpPr>
          <p:nvPr>
            <p:ph type="sldImg"/>
          </p:nvPr>
        </p:nvSpPr>
        <p:spPr/>
      </p:sp>
      <p:sp>
        <p:nvSpPr>
          <p:cNvPr id="47108" name="Rectangle 3"/>
          <p:cNvSpPr>
            <a:spLocks noGrp="1" noChangeArrowheads="1"/>
          </p:cNvSpPr>
          <p:nvPr>
            <p:ph type="body" idx="1"/>
          </p:nvPr>
        </p:nvSpPr>
        <p:spPr>
          <a:xfrm>
            <a:off x="731520" y="4400550"/>
            <a:ext cx="5852160" cy="5120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sz="1000" dirty="0">
                <a:latin typeface="Arial" panose="020B0604020202020204" pitchFamily="34" charset="0"/>
                <a:cs typeface="Arial" panose="020B0604020202020204" pitchFamily="34" charset="0"/>
              </a:rPr>
              <a:t>Le risque de placement est souvent défini comme le degré de volatilité des rendements d’un placement. Puisque certaines catégories d’actif peuvent dégager des rendements très variés d’une année à l’autre, d’un jour à l’autre ou même d’heure en heure, vous devez pouvoir tolérer la volatilité de vos placements. Plus le risque est grand, plus le potentiel de rendement est élevé – c’est un principe fondamental en matière de placement. Le diagramme montre la relation entre le risque et le rendement des placements. Jetons un coup d’œil aux différentes catégories d’actif, en commençant par les fonds garantis. </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Ces fonds ne constituent pas de bons placements à long terme, car ils produisent un rendement plutôt faible. À long terme, leur rendement pourrait ne pas vous protéger contre les effets de l’inflation. </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Passons maintenant aux fonds d’obligations. La valeur des fonds d’obligations varie plus que celle des fonds garantis, ce qui explique leur degré de risque plus élevé. Les obligations comportent deux types de risques. Le premier est le risque de crédit ou risque d’insolvabilité. Comme une obligation est un prêt, il y a toujours un risque que l’émetteur de l’obligation ne puisse pas vous rembourser. Le deuxième type de risque associé aux obligations est le risque de taux d’intérêt. Il y a une relation inverse entre les taux d’intérêt et le prix des obligations; plus précisément, lorsque les taux d’intérêt augmentent, le prix des obligations diminue. En revanche, lorsque les taux d’intérêt diminuent, le prix des obligations augmente. </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La valeur des fonds équilibrés fluctue, et ceux-ci comportent habituellement un degré de risque supérieur à celui des fonds d’obligations, mais inférieur à celui des fonds d’actions. Le potentiel de rendement de ces fonds est plus élevé que celui des fonds d’obligations, mais il est plus bas que celui des fonds d’actions.</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Les actions sont généralement reconnues comme étant l’option de placement la plus volatile, car elles sont soumises au risque de marché. Quand on parle du «risque de marché», on fait référence au fait qu’on ne sait pas ce qui se produira sur les marchés; des événements comme l’éclatement de la bulle technologique en 2000, les attentats du 11 septembre 2001 ou la crise du crédit en 2008 sont de bons exemples du risque de marché. Bien que la valeur des actions fluctue plus que celle des autres options de placement, les actions offrent le meilleur potentiel de croissance à long terme.</a:t>
            </a:r>
          </a:p>
          <a:p>
            <a:pPr eaLnBrk="1" hangingPunct="1"/>
            <a:endParaRPr lang="fr-CA" sz="1100" dirty="0">
              <a:ea typeface="Arial" charset="0"/>
            </a:endParaRPr>
          </a:p>
          <a:p>
            <a:pPr eaLnBrk="1" hangingPunct="1"/>
            <a:endParaRPr lang="fr-CA" sz="1100" dirty="0">
              <a:ea typeface="Arial" charset="0"/>
            </a:endParaRPr>
          </a:p>
        </p:txBody>
      </p:sp>
    </p:spTree>
    <p:extLst>
      <p:ext uri="{BB962C8B-B14F-4D97-AF65-F5344CB8AC3E}">
        <p14:creationId xmlns:p14="http://schemas.microsoft.com/office/powerpoint/2010/main" val="82032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75693" y="4561227"/>
            <a:ext cx="5363817" cy="4646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latin typeface="+mn-lt"/>
              </a:rPr>
              <a:t>Lorsque vous adhérez au régime la première fois, vos cotisations sont affectées automatiquement à un Fonds Granite axé sur une date d’échéance (dans le cas du REER) et à un fonds d'obligations (dans le cas du CELI).  Par la suite, vous pouvez à tout moment modifier vos placements si vous le souhaitez.  </a:t>
            </a:r>
          </a:p>
          <a:p>
            <a:endParaRPr lang="fr-CA" altLang="en-US" dirty="0">
              <a:latin typeface="+mn-lt"/>
            </a:endParaRPr>
          </a:p>
          <a:p>
            <a:r>
              <a:rPr lang="fr-CA" altLang="en-US" dirty="0">
                <a:latin typeface="+mn-lt"/>
              </a:rPr>
              <a:t>Vous pouvez décider de composer votre propre portefeuille en choisissant des fonds à partir d'un ensemble de placements ou d’opter pour un portefeuille préétabli.  Vous pouvez modifier votre sélection à tout moment en communiquant avec la Sun Life.</a:t>
            </a:r>
          </a:p>
          <a:p>
            <a:endParaRPr lang="fr-CA" altLang="en-US" dirty="0">
              <a:latin typeface="+mn-lt"/>
            </a:endParaRPr>
          </a:p>
          <a:p>
            <a:r>
              <a:rPr lang="fr-CA" dirty="0">
                <a:latin typeface="+mn-lt"/>
                <a:cs typeface="Arial" panose="020B0604020202020204" pitchFamily="34" charset="0"/>
              </a:rPr>
              <a:t>Dans le cas des options «portefeuille préétabli», on vous propose un fonds unique conçu pour offrir une solution de placement «clé en main». Par exemple, les Fonds Granite axés sur une date d’échéance </a:t>
            </a:r>
            <a:r>
              <a:rPr lang="fr-CA" altLang="en-US" dirty="0">
                <a:latin typeface="+mn-lt"/>
              </a:rPr>
              <a:t>sont structurés de manière à ce que leur échéance coïncide avec un événement important de la vie (comme le départ à la retraite); la composition de leur actif est rajustée automatiquement au fur et à mesure que vous approchez de votre objectif. </a:t>
            </a:r>
          </a:p>
        </p:txBody>
      </p:sp>
      <p:sp>
        <p:nvSpPr>
          <p:cNvPr id="471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AABBC4DE-D4F6-430A-B3F5-8E4AF53F9781}" type="slidenum">
              <a:rPr lang="fr-CA" altLang="en-US" smtClean="0"/>
              <a:pPr/>
              <a:t>12</a:t>
            </a:fld>
            <a:endParaRPr lang="fr-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75693" y="4561226"/>
            <a:ext cx="5363817" cy="4803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mn-lt"/>
              </a:rPr>
              <a:t>Les Fonds Granite axés sur une date d'échéance sont conçus pour évoluer en fonction des différentes étapes de la vie et du nombre d'années avant la retraite. Pour commencer, vos cotisations destinées au REER seront affectées à un Fonds Granite Sun Life. </a:t>
            </a:r>
            <a:r>
              <a:rPr lang="fr-CA" b="0" i="0" dirty="0">
                <a:solidFill>
                  <a:srgbClr val="333333"/>
                </a:solidFill>
                <a:effectLst/>
                <a:latin typeface="+mn-lt"/>
              </a:rPr>
              <a:t>Vos cotisations seront investies dans le fonds axé sur la date d'échéance qui précède tout juste votre 65</a:t>
            </a:r>
            <a:r>
              <a:rPr lang="fr-CA" b="0" i="0" baseline="30000" dirty="0">
                <a:solidFill>
                  <a:srgbClr val="333333"/>
                </a:solidFill>
                <a:effectLst/>
                <a:latin typeface="+mn-lt"/>
              </a:rPr>
              <a:t>e</a:t>
            </a:r>
            <a:r>
              <a:rPr lang="fr-CA" b="0" i="0" dirty="0">
                <a:solidFill>
                  <a:srgbClr val="333333"/>
                </a:solidFill>
                <a:effectLst/>
                <a:latin typeface="+mn-lt"/>
              </a:rPr>
              <a:t> anniversaire de naissance. </a:t>
            </a:r>
          </a:p>
          <a:p>
            <a:pPr eaLnBrk="1" hangingPunct="1"/>
            <a:endParaRPr lang="fr-CA" altLang="en-US" b="0" i="0" dirty="0">
              <a:solidFill>
                <a:srgbClr val="333333"/>
              </a:solidFill>
              <a:effectLst/>
              <a:latin typeface="+mn-lt"/>
            </a:endParaRPr>
          </a:p>
          <a:p>
            <a:pPr eaLnBrk="1" hangingPunct="1"/>
            <a:r>
              <a:rPr lang="fr-CA" b="0" i="0" dirty="0">
                <a:solidFill>
                  <a:srgbClr val="333333"/>
                </a:solidFill>
                <a:effectLst/>
                <a:latin typeface="+mn-lt"/>
              </a:rPr>
              <a:t>Les Fonds Granite axés sur une date d'échéance offrent une combinaison de différents gestionnaires de fonds </a:t>
            </a:r>
            <a:r>
              <a:rPr lang="fr-CA" altLang="en-US" dirty="0">
                <a:latin typeface="+mn-lt"/>
              </a:rPr>
              <a:t>:</a:t>
            </a:r>
          </a:p>
          <a:p>
            <a:pPr eaLnBrk="1" hangingPunct="1">
              <a:buFontTx/>
              <a:buChar char="•"/>
            </a:pPr>
            <a:r>
              <a:rPr lang="fr-CA" altLang="en-US" dirty="0">
                <a:latin typeface="+mn-lt"/>
              </a:rPr>
              <a:t> qui affichent un rendement supérieur à long terme; </a:t>
            </a:r>
          </a:p>
          <a:p>
            <a:pPr eaLnBrk="1" hangingPunct="1">
              <a:buFontTx/>
              <a:buChar char="•"/>
            </a:pPr>
            <a:r>
              <a:rPr lang="fr-CA" altLang="en-US" dirty="0">
                <a:latin typeface="+mn-lt"/>
              </a:rPr>
              <a:t> ont des compétences reconnues en ce qui touche leur catégorie d'actif ou leur style de placement. </a:t>
            </a:r>
          </a:p>
          <a:p>
            <a:pPr eaLnBrk="1" hangingPunct="1"/>
            <a:endParaRPr lang="fr-CA" altLang="en-US" dirty="0">
              <a:latin typeface="+mn-lt"/>
            </a:endParaRPr>
          </a:p>
          <a:p>
            <a:pPr eaLnBrk="1" hangingPunct="1"/>
            <a:r>
              <a:rPr lang="fr-CA" altLang="en-US" dirty="0">
                <a:latin typeface="+mn-lt"/>
              </a:rPr>
              <a:t>Les fonds sont constitués en fonction d’une date d'échéance précise – le départ à la retraite, par exemple – et la répartition de leur actif varie automatiquement avec le temps. À mesure que la date d’échéance du fonds approche, la répartition de l’actif est modifiée. Plus précisément, la proportion de titres à risque élevé (tels que les actions) diminue et la proportion de titres à faible risque (comme les titres à revenu fixe) augmente à mesure que l'échéance du fonds s'approche.</a:t>
            </a:r>
          </a:p>
          <a:p>
            <a:pPr eaLnBrk="1" hangingPunct="1"/>
            <a:endParaRPr lang="fr-CA" altLang="en-US" dirty="0">
              <a:latin typeface="+mn-lt"/>
            </a:endParaRPr>
          </a:p>
          <a:p>
            <a:pPr eaLnBrk="1" hangingPunct="1"/>
            <a:r>
              <a:rPr lang="fr-CA" altLang="en-US" dirty="0">
                <a:latin typeface="+mn-lt"/>
              </a:rPr>
              <a:t>Par exemple</a:t>
            </a:r>
            <a:r>
              <a:rPr lang="fr-CA" altLang="en-US" baseline="0" dirty="0">
                <a:latin typeface="+mn-lt"/>
              </a:rPr>
              <a:t> :</a:t>
            </a:r>
          </a:p>
          <a:p>
            <a:pPr defTabSz="948507" eaLnBrk="1" hangingPunct="1">
              <a:defRPr/>
            </a:pPr>
            <a:r>
              <a:rPr lang="fr-CA" altLang="en-US" baseline="0" dirty="0">
                <a:latin typeface="+mn-lt"/>
              </a:rPr>
              <a:t>Si vous êtes un participant qui prévoyez prendre votre retraite en 2038, vous pourriez investir dans le Fonds Granite 2035 axé sur une date d’échéance. Ce fonds </a:t>
            </a:r>
            <a:r>
              <a:rPr lang="fr-CA" b="0" i="0" dirty="0">
                <a:solidFill>
                  <a:srgbClr val="333333"/>
                </a:solidFill>
                <a:effectLst/>
                <a:latin typeface="+mn-lt"/>
              </a:rPr>
              <a:t>vient à échéance tout juste avant la date prévue de votre départ à la retraite.</a:t>
            </a:r>
            <a:endParaRPr lang="fr-CA" altLang="en-US" dirty="0">
              <a:latin typeface="+mn-lt"/>
            </a:endParaRPr>
          </a:p>
        </p:txBody>
      </p:sp>
      <p:sp>
        <p:nvSpPr>
          <p:cNvPr id="501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52163B1D-5B18-4924-8096-C597DB062CD3}" type="slidenum">
              <a:rPr lang="fr-CA" altLang="en-US" smtClean="0"/>
              <a:pPr/>
              <a:t>13</a:t>
            </a:fld>
            <a:endParaRPr lang="fr-CA"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8331725-3603-460D-BFB1-533B44C54A9A}" type="slidenum">
              <a:rPr lang="en-US" smtClean="0">
                <a:ea typeface="Arial" charset="0"/>
              </a:rPr>
              <a:pPr/>
              <a:t>14</a:t>
            </a:fld>
            <a:endParaRPr lang="en-US" dirty="0">
              <a:ea typeface="Arial" charset="0"/>
            </a:endParaRPr>
          </a:p>
        </p:txBody>
      </p:sp>
      <p:sp>
        <p:nvSpPr>
          <p:cNvPr id="53251"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dirty="0">
                <a:latin typeface="+mn-lt"/>
                <a:cs typeface="Arial" panose="020B0604020202020204" pitchFamily="34" charset="0"/>
              </a:rPr>
              <a:t>Aucun style de placement, aucune catégorie d'actif ni aucune région géographique n'obtient d'excellents résultats année après année.</a:t>
            </a:r>
          </a:p>
          <a:p>
            <a:pPr>
              <a:defRPr/>
            </a:pPr>
            <a:endParaRPr lang="fr-CA" dirty="0">
              <a:latin typeface="+mn-lt"/>
              <a:cs typeface="Arial" panose="020B0604020202020204" pitchFamily="34" charset="0"/>
            </a:endParaRPr>
          </a:p>
          <a:p>
            <a:pPr>
              <a:defRPr/>
            </a:pPr>
            <a:r>
              <a:rPr lang="fr-CA" dirty="0">
                <a:latin typeface="+mn-lt"/>
                <a:cs typeface="Arial" panose="020B0604020202020204" pitchFamily="34" charset="0"/>
              </a:rPr>
              <a:t>En quoi consiste la diversification ? Réduire le degré de risque auquel on expose le portefeuille en effectuant des placements : </a:t>
            </a:r>
          </a:p>
          <a:p>
            <a:pPr marL="652062" lvl="1" indent="-177836">
              <a:buFont typeface="Arial" pitchFamily="34" charset="0"/>
              <a:buChar char="•"/>
              <a:defRPr/>
            </a:pPr>
            <a:r>
              <a:rPr lang="fr-CA" dirty="0">
                <a:latin typeface="+mn-lt"/>
                <a:cs typeface="Arial" panose="020B0604020202020204" pitchFamily="34" charset="0"/>
              </a:rPr>
              <a:t>dans diverses catégories d'actif, telles que les fonds garantis, les obligations et les actions, </a:t>
            </a:r>
          </a:p>
          <a:p>
            <a:pPr marL="652062" lvl="1" indent="-177836">
              <a:buFont typeface="Arial" pitchFamily="34" charset="0"/>
              <a:buChar char="•"/>
              <a:defRPr/>
            </a:pPr>
            <a:r>
              <a:rPr lang="fr-CA" dirty="0">
                <a:latin typeface="+mn-lt"/>
                <a:cs typeface="Arial" panose="020B0604020202020204" pitchFamily="34" charset="0"/>
              </a:rPr>
              <a:t>selon divers styles de gestion, </a:t>
            </a:r>
          </a:p>
          <a:p>
            <a:pPr marL="652062" lvl="1" indent="-177836">
              <a:buFont typeface="Arial" pitchFamily="34" charset="0"/>
              <a:buChar char="•"/>
              <a:defRPr/>
            </a:pPr>
            <a:r>
              <a:rPr lang="fr-CA" dirty="0">
                <a:latin typeface="+mn-lt"/>
                <a:cs typeface="Arial" panose="020B0604020202020204" pitchFamily="34" charset="0"/>
              </a:rPr>
              <a:t>dans divers pays et régions. </a:t>
            </a:r>
          </a:p>
          <a:p>
            <a:pPr>
              <a:defRPr/>
            </a:pPr>
            <a:r>
              <a:rPr lang="fr-CA" dirty="0">
                <a:latin typeface="+mn-lt"/>
                <a:cs typeface="Arial" panose="020B0604020202020204" pitchFamily="34" charset="0"/>
              </a:rPr>
              <a:t> </a:t>
            </a:r>
          </a:p>
          <a:p>
            <a:pPr>
              <a:defRPr/>
            </a:pPr>
            <a:r>
              <a:rPr lang="fr-CA" dirty="0">
                <a:latin typeface="+mn-lt"/>
                <a:cs typeface="Arial" panose="020B0604020202020204" pitchFamily="34" charset="0"/>
              </a:rPr>
              <a:t>En choisissant plusieurs types de placements, vous pouvez réduire les risques de perte et augmenter votre potentiel de rendement. La diversification de votre portefeuille entre différentes catégories de fonds – soit la répartition de l'actif – est un élément clé des décisions de placement que vous prendrez.</a:t>
            </a:r>
          </a:p>
          <a:p>
            <a:pPr eaLnBrk="1" hangingPunct="1">
              <a:defRPr/>
            </a:pPr>
            <a:endParaRPr lang="fr-CA" dirty="0">
              <a:latin typeface="+mn-lt"/>
              <a:ea typeface="Arial" charset="0"/>
            </a:endParaRPr>
          </a:p>
          <a:p>
            <a:pPr eaLnBrk="1" hangingPunct="1">
              <a:defRPr/>
            </a:pPr>
            <a:endParaRPr lang="fr-CA" dirty="0">
              <a:latin typeface="+mn-lt"/>
              <a:ea typeface="Arial" charset="0"/>
            </a:endParaRPr>
          </a:p>
          <a:p>
            <a:pPr eaLnBrk="1" hangingPunct="1"/>
            <a:endParaRPr lang="en-US" dirty="0">
              <a:latin typeface="+mn-lt"/>
              <a:ea typeface="Arial" charset="0"/>
            </a:endParaRPr>
          </a:p>
        </p:txBody>
      </p:sp>
    </p:spTree>
    <p:extLst>
      <p:ext uri="{BB962C8B-B14F-4D97-AF65-F5344CB8AC3E}">
        <p14:creationId xmlns:p14="http://schemas.microsoft.com/office/powerpoint/2010/main" val="21719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19817F3-AFA5-4F0C-B32E-DEB613583F4C}" type="slidenum">
              <a:rPr lang="en-US" smtClean="0">
                <a:ea typeface="Arial" charset="0"/>
              </a:rPr>
              <a:pPr/>
              <a:t>15</a:t>
            </a:fld>
            <a:endParaRPr lang="en-US" dirty="0">
              <a:ea typeface="Arial" charset="0"/>
            </a:endParaRPr>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a:latin typeface="+mn-lt"/>
                <a:cs typeface="Arial" panose="020B0604020202020204" pitchFamily="34" charset="0"/>
              </a:rPr>
              <a:t>En tant que participant au REER collectif</a:t>
            </a:r>
            <a:r>
              <a:rPr lang="fr-CA" baseline="0" dirty="0">
                <a:latin typeface="+mn-lt"/>
                <a:cs typeface="Arial" panose="020B0604020202020204" pitchFamily="34" charset="0"/>
              </a:rPr>
              <a:t> </a:t>
            </a:r>
            <a:r>
              <a:rPr lang="fr-CA" dirty="0">
                <a:latin typeface="+mn-lt"/>
                <a:cs typeface="Arial" panose="020B0604020202020204" pitchFamily="34" charset="0"/>
              </a:rPr>
              <a:t>et au CELI mon épargne SunAvantage, vous pouvez accéder à votre compte de plusieurs façons, notamment en vous rendant sur le site Web des services aux participants de la Sun Life, en téléphonant sans frais au Centre de service à la clientèle de la Sun Life ou en consultant vos relevés de compte. Voyons de plus près chacune de ces options.</a:t>
            </a:r>
          </a:p>
          <a:p>
            <a:pPr eaLnBrk="1" hangingPunct="1"/>
            <a:endParaRPr lang="fr-CA" dirty="0">
              <a:latin typeface="+mn-lt"/>
              <a:ea typeface="Arial" charset="0"/>
            </a:endParaRPr>
          </a:p>
          <a:p>
            <a:pPr eaLnBrk="1" hangingPunct="1"/>
            <a:endParaRPr lang="fr-CA" dirty="0">
              <a:latin typeface="+mn-lt"/>
              <a:ea typeface="Arial" charset="0"/>
            </a:endParaRPr>
          </a:p>
          <a:p>
            <a:pPr eaLnBrk="1" hangingPunct="1"/>
            <a:endParaRPr lang="en-US" dirty="0">
              <a:latin typeface="+mn-lt"/>
              <a:ea typeface="Arial" charset="0"/>
            </a:endParaRPr>
          </a:p>
        </p:txBody>
      </p:sp>
    </p:spTree>
    <p:extLst>
      <p:ext uri="{BB962C8B-B14F-4D97-AF65-F5344CB8AC3E}">
        <p14:creationId xmlns:p14="http://schemas.microsoft.com/office/powerpoint/2010/main" val="187292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defTabSz="948507">
              <a:defRPr/>
            </a:pPr>
            <a:r>
              <a:rPr lang="fr-CA" dirty="0">
                <a:latin typeface="+mn-lt"/>
                <a:cs typeface="Arial" panose="020B0604020202020204" pitchFamily="34" charset="0"/>
              </a:rPr>
              <a:t>Le Centre de service à la clientèle de la Sun Life, que vous pouvez joindre au </a:t>
            </a:r>
            <a:r>
              <a:rPr lang="en-US" dirty="0">
                <a:latin typeface="+mn-lt"/>
                <a:cs typeface="Arial" panose="020B0604020202020204" pitchFamily="34" charset="0"/>
              </a:rPr>
              <a:t>1-877-SUN-LIFE</a:t>
            </a:r>
            <a:r>
              <a:rPr lang="fr-CA" dirty="0">
                <a:latin typeface="+mn-lt"/>
                <a:cs typeface="Arial" panose="020B0604020202020204" pitchFamily="34" charset="0"/>
              </a:rPr>
              <a:t>, fournit un accès à vos comptes 24 heures sur 24 par téléphone. Des représentants sont également disponibles entre 8 h et 20 h HE. Le service est offert dans près de 200 langues. Le Centre de service à la clientèle répond à vos questions et traite vos demandes de modifications de compte ou de fonds, il vous fournit du soutien relativement au site Web ainsi que des renseignements sur les options de placement offertes.</a:t>
            </a:r>
          </a:p>
          <a:p>
            <a:pPr>
              <a:defRPr/>
            </a:pPr>
            <a:endParaRPr lang="fr-CA" dirty="0">
              <a:solidFill>
                <a:srgbClr val="545454"/>
              </a:solidFill>
              <a:latin typeface="+mn-lt"/>
              <a:ea typeface="+mn-ea"/>
            </a:endParaRPr>
          </a:p>
          <a:p>
            <a:pPr>
              <a:defRPr/>
            </a:pPr>
            <a:endParaRPr lang="fr-CA" dirty="0">
              <a:latin typeface="+mn-lt"/>
            </a:endParaRPr>
          </a:p>
          <a:p>
            <a:pPr>
              <a:defRPr/>
            </a:pPr>
            <a:endParaRPr lang="fr-CA" dirty="0">
              <a:latin typeface="+mn-lt"/>
            </a:endParaRPr>
          </a:p>
          <a:p>
            <a:endParaRPr lang="en-US" dirty="0">
              <a:latin typeface="+mn-lt"/>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D998408-689E-4AC4-95E5-F516BA99F2B0}" type="slidenum">
              <a:rPr lang="en-US" smtClean="0">
                <a:ea typeface="Arial" charset="0"/>
              </a:rPr>
              <a:pPr/>
              <a:t>16</a:t>
            </a:fld>
            <a:endParaRPr lang="en-US" dirty="0">
              <a:ea typeface="Arial" charset="0"/>
            </a:endParaRPr>
          </a:p>
        </p:txBody>
      </p:sp>
    </p:spTree>
    <p:extLst>
      <p:ext uri="{BB962C8B-B14F-4D97-AF65-F5344CB8AC3E}">
        <p14:creationId xmlns:p14="http://schemas.microsoft.com/office/powerpoint/2010/main" val="467177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fr-CA" dirty="0">
                <a:latin typeface="Arial" panose="020B0604020202020204" pitchFamily="34" charset="0"/>
                <a:cs typeface="Arial" panose="020B0604020202020204" pitchFamily="34" charset="0"/>
              </a:rPr>
              <a:t>L’adresse du site Web des services aux participants de la Sun Life est </a:t>
            </a:r>
            <a:r>
              <a:rPr lang="fr-CA" b="1" dirty="0">
                <a:latin typeface="Arial" panose="020B0604020202020204" pitchFamily="34" charset="0"/>
                <a:cs typeface="Arial" panose="020B0604020202020204" pitchFamily="34" charset="0"/>
              </a:rPr>
              <a:t>www.masunlife.ca</a:t>
            </a:r>
            <a:r>
              <a:rPr lang="fr-CA" dirty="0">
                <a:latin typeface="Arial" panose="020B0604020202020204" pitchFamily="34" charset="0"/>
                <a:cs typeface="Arial" panose="020B0604020202020204" pitchFamily="34" charset="0"/>
              </a:rPr>
              <a:t>. Votre compte sera mis en place dans les 10 jours ouvrables suivant la réception de votre formulaire d’inscription par la Sun Life. Ce site Web vous permet d’effectuer des opérations sur votre compte, d’en apprendre davantage sur la retraite et d’obtenir de l’information sur les options de placement.</a:t>
            </a:r>
          </a:p>
          <a:p>
            <a:pPr>
              <a:defRPr/>
            </a:pPr>
            <a:r>
              <a:rPr lang="fr-CA" dirty="0">
                <a:latin typeface="Arial" panose="020B0604020202020204" pitchFamily="34" charset="0"/>
                <a:cs typeface="Arial" panose="020B0604020202020204" pitchFamily="34" charset="0"/>
              </a:rPr>
              <a:t> </a:t>
            </a:r>
          </a:p>
          <a:p>
            <a:pPr>
              <a:defRPr/>
            </a:pPr>
            <a:r>
              <a:rPr lang="fr-CA" dirty="0">
                <a:latin typeface="Arial" panose="020B0604020202020204" pitchFamily="34" charset="0"/>
                <a:cs typeface="Arial" panose="020B0604020202020204" pitchFamily="34" charset="0"/>
              </a:rPr>
              <a:t>Voici un aperçu de ce qu’il vous permet de faire :</a:t>
            </a:r>
          </a:p>
          <a:p>
            <a:pPr>
              <a:defRPr/>
            </a:pPr>
            <a:r>
              <a:rPr lang="fr-CA" dirty="0">
                <a:latin typeface="Arial" panose="020B0604020202020204" pitchFamily="34" charset="0"/>
                <a:cs typeface="Arial" panose="020B0604020202020204" pitchFamily="34" charset="0"/>
              </a:rPr>
              <a:t> </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Afficher le solde de vos fonds et de vos comptes.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Obtenir le sommaire des cotisations.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Effectuer des transferts entre les fonds.</a:t>
            </a:r>
          </a:p>
          <a:p>
            <a:pPr marL="177851" indent="-177851" defTabSz="966612">
              <a:buFont typeface="Arial" pitchFamily="34" charset="0"/>
              <a:buChar char="•"/>
              <a:defRPr/>
            </a:pPr>
            <a:r>
              <a:rPr lang="x-none" dirty="0">
                <a:latin typeface="Arial" panose="020B0604020202020204" pitchFamily="34" charset="0"/>
                <a:cs typeface="Arial" panose="020B0604020202020204" pitchFamily="34" charset="0"/>
              </a:rPr>
              <a:t>Affiche</a:t>
            </a:r>
            <a:r>
              <a:rPr lang="fr-CA" dirty="0">
                <a:latin typeface="Arial" panose="020B0604020202020204" pitchFamily="34" charset="0"/>
                <a:cs typeface="Arial" panose="020B0604020202020204" pitchFamily="34" charset="0"/>
              </a:rPr>
              <a:t>r</a:t>
            </a:r>
            <a:r>
              <a:rPr lang="x-none" dirty="0">
                <a:latin typeface="Arial" panose="020B0604020202020204" pitchFamily="34" charset="0"/>
                <a:cs typeface="Arial" panose="020B0604020202020204" pitchFamily="34" charset="0"/>
              </a:rPr>
              <a:t> vos feuillets et reçus fiscaux.</a:t>
            </a:r>
            <a:endParaRPr lang="fr-CA" dirty="0">
              <a:latin typeface="Arial" panose="020B0604020202020204" pitchFamily="34" charset="0"/>
              <a:cs typeface="Arial" panose="020B0604020202020204" pitchFamily="34" charset="0"/>
            </a:endParaRPr>
          </a:p>
          <a:p>
            <a:pPr marL="177851" indent="-177851">
              <a:buFont typeface="Arial" pitchFamily="34" charset="0"/>
              <a:buChar char="•"/>
              <a:defRPr/>
            </a:pPr>
            <a:r>
              <a:rPr lang="fr-CA" dirty="0">
                <a:latin typeface="Arial" panose="020B0604020202020204" pitchFamily="34" charset="0"/>
                <a:cs typeface="Arial" panose="020B0604020202020204" pitchFamily="34" charset="0"/>
              </a:rPr>
              <a:t>Consulter les données sur le rendement des fonds.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Modifier vos directives sur la répartition de vos cotisations à venir.</a:t>
            </a:r>
          </a:p>
          <a:p>
            <a:pPr marL="177851" indent="-177851" defTabSz="966612">
              <a:buFont typeface="Arial" pitchFamily="34" charset="0"/>
              <a:buChar char="•"/>
              <a:defRPr/>
            </a:pPr>
            <a:r>
              <a:rPr lang="x-none" dirty="0">
                <a:latin typeface="Arial" panose="020B0604020202020204" pitchFamily="34" charset="0"/>
                <a:cs typeface="Arial" panose="020B0604020202020204" pitchFamily="34" charset="0"/>
              </a:rPr>
              <a:t>Mett</a:t>
            </a:r>
            <a:r>
              <a:rPr lang="fr-CA" dirty="0">
                <a:latin typeface="Arial" panose="020B0604020202020204" pitchFamily="34" charset="0"/>
                <a:cs typeface="Arial" panose="020B0604020202020204" pitchFamily="34" charset="0"/>
              </a:rPr>
              <a:t>re</a:t>
            </a:r>
            <a:r>
              <a:rPr lang="x-none" dirty="0">
                <a:latin typeface="Arial" panose="020B0604020202020204" pitchFamily="34" charset="0"/>
                <a:cs typeface="Arial" panose="020B0604020202020204" pitchFamily="34" charset="0"/>
              </a:rPr>
              <a:t> à jour votre désignation de bénéficiaire.</a:t>
            </a:r>
            <a:endParaRPr lang="fr-CA" dirty="0">
              <a:latin typeface="Arial" panose="020B0604020202020204" pitchFamily="34" charset="0"/>
              <a:cs typeface="Arial" panose="020B0604020202020204" pitchFamily="34" charset="0"/>
            </a:endParaRPr>
          </a:p>
          <a:p>
            <a:pPr marL="177851" indent="-177851">
              <a:buFont typeface="Arial" pitchFamily="34" charset="0"/>
              <a:buChar char="•"/>
              <a:defRPr/>
            </a:pPr>
            <a:r>
              <a:rPr lang="fr-CA" dirty="0">
                <a:latin typeface="Arial" panose="020B0604020202020204" pitchFamily="34" charset="0"/>
                <a:cs typeface="Arial" panose="020B0604020202020204" pitchFamily="34" charset="0"/>
              </a:rPr>
              <a:t>Verser des cotisations occasionnelles.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Consulter des bulletins d’information.</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Accéder à l’historique de vos relevés de compte.</a:t>
            </a:r>
          </a:p>
          <a:p>
            <a:pPr>
              <a:defRPr/>
            </a:pPr>
            <a:endParaRPr lang="fr-CA" dirty="0">
              <a:solidFill>
                <a:prstClr val="black"/>
              </a:solidFill>
              <a:ea typeface="+mn-ea"/>
            </a:endParaRPr>
          </a:p>
          <a:p>
            <a:endParaRPr lang="en-US" dirty="0">
              <a:solidFill>
                <a:prstClr val="black"/>
              </a:solidFill>
              <a:ea typeface="+mn-ea"/>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0" marR="0" lvl="0" indent="0" algn="r" defTabSz="966651" rtl="0" eaLnBrk="0" fontAlgn="auto" latinLnBrk="0" hangingPunct="0">
              <a:lnSpc>
                <a:spcPct val="100000"/>
              </a:lnSpc>
              <a:spcBef>
                <a:spcPts val="0"/>
              </a:spcBef>
              <a:spcAft>
                <a:spcPts val="0"/>
              </a:spcAft>
              <a:buClrTx/>
              <a:buSzTx/>
              <a:buFontTx/>
              <a:buNone/>
              <a:tabLst/>
              <a:defRPr/>
            </a:pPr>
            <a:fld id="{6828DE50-BF21-4FAF-BBED-9C8A6B09ADA3}" type="slidenum">
              <a:rPr kumimoji="0" lang="en-US" sz="1300" b="0" i="0" u="none" strike="noStrike" kern="1200" cap="none" spc="0" normalizeH="0" baseline="0" noProof="0" smtClean="0">
                <a:ln>
                  <a:noFill/>
                </a:ln>
                <a:solidFill>
                  <a:prstClr val="black"/>
                </a:solidFill>
                <a:effectLst/>
                <a:uLnTx/>
                <a:uFillTx/>
                <a:latin typeface="Arial" charset="0"/>
                <a:ea typeface="Arial" charset="0"/>
                <a:cs typeface="+mn-cs"/>
              </a:rPr>
              <a:pPr marL="0" marR="0" lvl="0" indent="0" algn="r" defTabSz="966651" rtl="0" eaLnBrk="0" fontAlgn="auto" latinLnBrk="0" hangingPunct="0">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charset="0"/>
              <a:ea typeface="Arial" charset="0"/>
              <a:cs typeface="+mn-cs"/>
            </a:endParaRPr>
          </a:p>
        </p:txBody>
      </p:sp>
    </p:spTree>
    <p:extLst>
      <p:ext uri="{BB962C8B-B14F-4D97-AF65-F5344CB8AC3E}">
        <p14:creationId xmlns:p14="http://schemas.microsoft.com/office/powerpoint/2010/main" val="65710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0" marR="0" lvl="0" indent="0" algn="r" defTabSz="966651" rtl="0" eaLnBrk="0" fontAlgn="auto" latinLnBrk="0" hangingPunct="0">
              <a:lnSpc>
                <a:spcPct val="100000"/>
              </a:lnSpc>
              <a:spcBef>
                <a:spcPts val="0"/>
              </a:spcBef>
              <a:spcAft>
                <a:spcPts val="0"/>
              </a:spcAft>
              <a:buClrTx/>
              <a:buSzTx/>
              <a:buFontTx/>
              <a:buNone/>
              <a:tabLst/>
              <a:defRPr/>
            </a:pPr>
            <a:fld id="{36254565-6F36-4772-A256-2A8D9BAC8D9E}" type="slidenum">
              <a:rPr kumimoji="0" lang="en-US" sz="1300" b="0" i="0" u="none" strike="noStrike" kern="1200" cap="none" spc="0" normalizeH="0" baseline="0" noProof="0" smtClean="0">
                <a:ln>
                  <a:noFill/>
                </a:ln>
                <a:solidFill>
                  <a:prstClr val="black"/>
                </a:solidFill>
                <a:effectLst/>
                <a:uLnTx/>
                <a:uFillTx/>
                <a:latin typeface="Arial" charset="0"/>
                <a:ea typeface="Arial" charset="0"/>
                <a:cs typeface="+mn-cs"/>
              </a:rPr>
              <a:pPr marL="0" marR="0" lvl="0" indent="0" algn="r" defTabSz="966651" rtl="0" eaLnBrk="0" fontAlgn="auto" latinLnBrk="0" hangingPunct="0">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charset="0"/>
              <a:ea typeface="Arial" charset="0"/>
              <a:cs typeface="+mn-cs"/>
            </a:endParaRPr>
          </a:p>
        </p:txBody>
      </p:sp>
      <p:sp>
        <p:nvSpPr>
          <p:cNvPr id="56323" name="Rectangle 2"/>
          <p:cNvSpPr>
            <a:spLocks noGrp="1" noRot="1" noChangeAspect="1" noChangeArrowheads="1" noTextEdit="1"/>
          </p:cNvSpPr>
          <p:nvPr>
            <p:ph type="sldImg"/>
          </p:nvPr>
        </p:nvSpPr>
        <p:spPr/>
      </p:sp>
      <p:sp>
        <p:nvSpPr>
          <p:cNvPr id="56324" name="Rectangle 3"/>
          <p:cNvSpPr>
            <a:spLocks noGrp="1" noChangeArrowheads="1"/>
          </p:cNvSpPr>
          <p:nvPr>
            <p:ph type="body" idx="1"/>
          </p:nvPr>
        </p:nvSpPr>
        <p:spPr>
          <a:xfrm>
            <a:off x="975693" y="4561227"/>
            <a:ext cx="5385351" cy="5039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Vous avez accès à un certain nombre d’outils que nous vous recommandons d’utiliser. </a:t>
            </a:r>
          </a:p>
          <a:p>
            <a:endParaRPr lang="fr-CA" dirty="0">
              <a:latin typeface="Arial" panose="020B0604020202020204" pitchFamily="34" charset="0"/>
              <a:ea typeface="Arial" charset="0"/>
              <a:cs typeface="Arial" panose="020B0604020202020204" pitchFamily="34" charset="0"/>
            </a:endParaRPr>
          </a:p>
          <a:p>
            <a:r>
              <a:rPr lang="fr-CA" dirty="0">
                <a:latin typeface="Arial" panose="020B0604020202020204" pitchFamily="34" charset="0"/>
                <a:cs typeface="Arial" panose="020B0604020202020204" pitchFamily="34" charset="0"/>
              </a:rPr>
              <a:t>Vous devriez : </a:t>
            </a:r>
          </a:p>
          <a:p>
            <a:pPr marL="181240" indent="-181240" defTabSz="966612">
              <a:buFont typeface="Arial" panose="020B0604020202020204" pitchFamily="34" charset="0"/>
              <a:buChar char="•"/>
              <a:defRPr/>
            </a:pPr>
            <a:r>
              <a:rPr lang="fr-CA" dirty="0">
                <a:latin typeface="Arial" panose="020B0604020202020204" pitchFamily="34" charset="0"/>
                <a:cs typeface="Arial" panose="020B0604020202020204" pitchFamily="34" charset="0"/>
              </a:rPr>
              <a:t>utiliser l’outil Répartition de l’actif pour connaître votre degré de tolérance au risque et savoir comment investir vos cotisations; vous pouvez également répondre au questionnaire Profil de tolérance au risque que vous trouverez dans votre dossier d’inscription;</a:t>
            </a:r>
          </a:p>
          <a:p>
            <a:pPr marL="181240" indent="-181240">
              <a:buFont typeface="Arial" panose="020B0604020202020204" pitchFamily="34" charset="0"/>
              <a:buChar char="•"/>
            </a:pPr>
            <a:r>
              <a:rPr lang="fr-CA" dirty="0">
                <a:latin typeface="Arial" panose="020B0604020202020204" pitchFamily="34" charset="0"/>
                <a:cs typeface="Arial" panose="020B0604020202020204" pitchFamily="34" charset="0"/>
              </a:rPr>
              <a:t>utiliser le Planificateur de retraite pour vous aider à cerner vos objectifs de revenu de retraite et vous assurer d’épargner suffisamment.</a:t>
            </a:r>
            <a:endParaRPr lang="fr-CA" dirty="0">
              <a:latin typeface="Arial" panose="020B0604020202020204" pitchFamily="34" charset="0"/>
              <a:ea typeface="Arial" charset="0"/>
              <a:cs typeface="Arial" panose="020B0604020202020204" pitchFamily="34" charset="0"/>
            </a:endParaRPr>
          </a:p>
          <a:p>
            <a:endParaRPr lang="fr-CA" noProof="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59915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00E53392-8F7D-483E-9351-568FFEB7FD42}" type="slidenum">
              <a:rPr lang="en-US" smtClean="0">
                <a:ea typeface="Arial" charset="0"/>
              </a:rPr>
              <a:pPr/>
              <a:t>19</a:t>
            </a:fld>
            <a:endParaRPr lang="en-US" dirty="0">
              <a:ea typeface="Arial" charset="0"/>
            </a:endParaRPr>
          </a:p>
        </p:txBody>
      </p:sp>
      <p:sp>
        <p:nvSpPr>
          <p:cNvPr id="58371" name="Rectangle 2"/>
          <p:cNvSpPr>
            <a:spLocks noGrp="1" noRot="1" noChangeAspect="1" noChangeArrowheads="1" noTextEdit="1"/>
          </p:cNvSpPr>
          <p:nvPr>
            <p:ph type="sldImg"/>
          </p:nvPr>
        </p:nvSpPr>
        <p:spPr/>
      </p:sp>
      <p:sp>
        <p:nvSpPr>
          <p:cNvPr id="6861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sz="1200" dirty="0">
                <a:latin typeface="+mn-lt"/>
                <a:cs typeface="Arial" panose="020B0604020202020204" pitchFamily="34" charset="0"/>
              </a:rPr>
              <a:t>Un relevé de compte annuel sera envoyé par la poste à votre domicile en décembre. Vous pouvez également choisir l’option Zéro papier de la Sun Life : vous devrez alors donner votre consentement sur</a:t>
            </a:r>
            <a:r>
              <a:rPr lang="fr-CA" sz="1200" b="1" dirty="0">
                <a:latin typeface="+mn-lt"/>
                <a:cs typeface="Arial" panose="020B0604020202020204" pitchFamily="34" charset="0"/>
              </a:rPr>
              <a:t> masunlife.ca</a:t>
            </a:r>
            <a:r>
              <a:rPr lang="fr-CA" sz="1200" dirty="0">
                <a:latin typeface="+mn-lt"/>
                <a:cs typeface="Arial" panose="020B0604020202020204" pitchFamily="34" charset="0"/>
              </a:rPr>
              <a:t>. </a:t>
            </a:r>
            <a:r>
              <a:rPr lang="fr-CA" sz="1200" dirty="0">
                <a:solidFill>
                  <a:srgbClr val="333333"/>
                </a:solidFill>
                <a:latin typeface="+mn-lt"/>
              </a:rPr>
              <a:t>Vous recevrez un message par courriel vous indiquant que vos relevés sont en ligne</a:t>
            </a:r>
            <a:r>
              <a:rPr lang="fr-CA" sz="1200" dirty="0">
                <a:latin typeface="+mn-lt"/>
                <a:cs typeface="Arial" panose="020B0604020202020204" pitchFamily="34" charset="0"/>
              </a:rPr>
              <a:t>. Vous pouvez consulter vos relevés de compte en ligne deux fois par année, en juin et en décembre. </a:t>
            </a:r>
          </a:p>
          <a:p>
            <a:pPr>
              <a:defRPr/>
            </a:pPr>
            <a:r>
              <a:rPr lang="fr-CA" sz="1200" dirty="0">
                <a:latin typeface="+mn-lt"/>
                <a:cs typeface="Arial" panose="020B0604020202020204" pitchFamily="34" charset="0"/>
              </a:rPr>
              <a:t> </a:t>
            </a:r>
          </a:p>
          <a:p>
            <a:pPr>
              <a:defRPr/>
            </a:pPr>
            <a:r>
              <a:rPr lang="fr-CA" sz="1200" dirty="0">
                <a:latin typeface="+mn-lt"/>
                <a:cs typeface="Arial" panose="020B0604020202020204" pitchFamily="34" charset="0"/>
              </a:rPr>
              <a:t>On trouve ce qui suit sur ces relevés faciles à lire :</a:t>
            </a:r>
          </a:p>
          <a:p>
            <a:pPr marL="177851" indent="-177851">
              <a:buFont typeface="Arial" pitchFamily="34" charset="0"/>
              <a:buChar char="•"/>
              <a:defRPr/>
            </a:pPr>
            <a:r>
              <a:rPr lang="fr-CA" sz="1200" dirty="0">
                <a:latin typeface="+mn-lt"/>
                <a:cs typeface="Arial" panose="020B0604020202020204" pitchFamily="34" charset="0"/>
              </a:rPr>
              <a:t>vos taux de rendement personnels;</a:t>
            </a:r>
          </a:p>
          <a:p>
            <a:pPr marL="177851" indent="-177851">
              <a:buFont typeface="Arial" pitchFamily="34" charset="0"/>
              <a:buChar char="•"/>
              <a:defRPr/>
            </a:pPr>
            <a:r>
              <a:rPr lang="fr-CA" sz="1200" dirty="0">
                <a:latin typeface="+mn-lt"/>
                <a:cs typeface="Arial" panose="020B0604020202020204" pitchFamily="34" charset="0"/>
              </a:rPr>
              <a:t>l’historique des opérations;</a:t>
            </a:r>
          </a:p>
          <a:p>
            <a:pPr marL="177851" indent="-177851">
              <a:buFont typeface="Arial" pitchFamily="34" charset="0"/>
              <a:buChar char="•"/>
              <a:defRPr/>
            </a:pPr>
            <a:r>
              <a:rPr lang="fr-CA" sz="1200" dirty="0">
                <a:latin typeface="+mn-lt"/>
                <a:cs typeface="Arial" panose="020B0604020202020204" pitchFamily="34" charset="0"/>
              </a:rPr>
              <a:t>des renseignements sur le régime;</a:t>
            </a:r>
          </a:p>
          <a:p>
            <a:pPr marL="177851" indent="-177851">
              <a:buFont typeface="Arial" pitchFamily="34" charset="0"/>
              <a:buChar char="•"/>
              <a:defRPr/>
            </a:pPr>
            <a:r>
              <a:rPr lang="fr-CA" sz="1200" dirty="0">
                <a:latin typeface="+mn-lt"/>
                <a:cs typeface="Arial" panose="020B0604020202020204" pitchFamily="34" charset="0"/>
              </a:rPr>
              <a:t>des messages.</a:t>
            </a:r>
          </a:p>
          <a:p>
            <a:pPr>
              <a:defRPr/>
            </a:pPr>
            <a:r>
              <a:rPr lang="fr-CA" sz="1200" dirty="0">
                <a:latin typeface="+mn-lt"/>
                <a:cs typeface="Arial" panose="020B0604020202020204" pitchFamily="34" charset="0"/>
              </a:rPr>
              <a:t> </a:t>
            </a:r>
          </a:p>
          <a:p>
            <a:pPr>
              <a:defRPr/>
            </a:pPr>
            <a:r>
              <a:rPr lang="fr-CA" sz="1200" dirty="0">
                <a:latin typeface="+mn-lt"/>
                <a:cs typeface="Arial" panose="020B0604020202020204" pitchFamily="34" charset="0"/>
              </a:rPr>
              <a:t>Vous recevrez également des feuillets et reçus fiscaux pour les cotisations que vous avez versées ou les retraits que vous avez faits. Ces documents vous seront envoyés par la poste à votre domicile, à moins que vous ayez choisi l’option Zéro papier. Vous pouvez aussi imprimer des duplicatas à partir de </a:t>
            </a:r>
            <a:r>
              <a:rPr lang="fr-CA" sz="1200" b="1" dirty="0">
                <a:latin typeface="+mn-lt"/>
                <a:cs typeface="Arial" panose="020B0604020202020204" pitchFamily="34" charset="0"/>
              </a:rPr>
              <a:t>masunlife.ca</a:t>
            </a:r>
            <a:r>
              <a:rPr lang="fr-CA" sz="1200" dirty="0">
                <a:latin typeface="+mn-lt"/>
                <a:cs typeface="Arial" panose="020B0604020202020204" pitchFamily="34" charset="0"/>
              </a:rPr>
              <a:t>.</a:t>
            </a:r>
          </a:p>
          <a:p>
            <a:pPr>
              <a:defRPr/>
            </a:pPr>
            <a:endParaRPr lang="fr-CA" sz="1200" dirty="0">
              <a:latin typeface="+mn-lt"/>
              <a:cs typeface="Arial" panose="020B0604020202020204" pitchFamily="34" charset="0"/>
            </a:endParaRPr>
          </a:p>
          <a:p>
            <a:pPr>
              <a:defRPr/>
            </a:pPr>
            <a:r>
              <a:rPr lang="fr-CA" sz="1200" dirty="0">
                <a:latin typeface="+mn-lt"/>
                <a:cs typeface="Arial" panose="020B0604020202020204" pitchFamily="34" charset="0"/>
              </a:rPr>
              <a:t>Les reçus de cotisation sont envoyés deux fois par année (pour les cotisations versées au cours des 60 premiers jours de l’année civile, et pour les cotisations effectuées de mars à décembre).</a:t>
            </a:r>
          </a:p>
          <a:p>
            <a:pPr>
              <a:defRPr/>
            </a:pPr>
            <a:endParaRPr lang="fr-CA" sz="1200" dirty="0">
              <a:latin typeface="+mn-lt"/>
              <a:cs typeface="Arial" panose="020B0604020202020204" pitchFamily="34" charset="0"/>
            </a:endParaRPr>
          </a:p>
          <a:p>
            <a:pPr>
              <a:defRPr/>
            </a:pPr>
            <a:r>
              <a:rPr lang="fr-CA" sz="1200" dirty="0">
                <a:latin typeface="+mn-lt"/>
                <a:cs typeface="Arial" panose="020B0604020202020204" pitchFamily="34" charset="0"/>
              </a:rPr>
              <a:t>Assurez-vous que la Sun Life a votre adresse à la maison la plus récente.</a:t>
            </a:r>
          </a:p>
        </p:txBody>
      </p:sp>
    </p:spTree>
    <p:extLst>
      <p:ext uri="{BB962C8B-B14F-4D97-AF65-F5344CB8AC3E}">
        <p14:creationId xmlns:p14="http://schemas.microsoft.com/office/powerpoint/2010/main" val="129402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01CECE4-2B08-4549-A367-5CF707BCB4A0}" type="slidenum">
              <a:rPr lang="en-US" smtClean="0">
                <a:ea typeface="Arial" charset="0"/>
              </a:rPr>
              <a:pPr/>
              <a:t>2</a:t>
            </a:fld>
            <a:endParaRPr lang="en-US" dirty="0">
              <a:ea typeface="Arial" charset="0"/>
            </a:endParaRPr>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a:latin typeface="+mn-lt"/>
                <a:cs typeface="Arial" panose="020B0604020202020204" pitchFamily="34" charset="0"/>
              </a:rPr>
              <a:t>Commençons par parler de vos responsabilités en tant que participant de régime et regardons les sources de revenu de retraite dont vous disposerez à la retraite.</a:t>
            </a:r>
          </a:p>
          <a:p>
            <a:pPr eaLnBrk="1" hangingPunct="1"/>
            <a:endParaRPr lang="fr-CA" dirty="0">
              <a:latin typeface="+mn-lt"/>
              <a:ea typeface="Arial" charset="0"/>
            </a:endParaRPr>
          </a:p>
          <a:p>
            <a:pPr eaLnBrk="1" hangingPunct="1"/>
            <a:endParaRPr lang="fr-CA" dirty="0">
              <a:latin typeface="+mn-lt"/>
              <a:ea typeface="Arial" charset="0"/>
            </a:endParaRPr>
          </a:p>
          <a:p>
            <a:pPr eaLnBrk="1" hangingPunct="1"/>
            <a:endParaRPr lang="en-US" dirty="0">
              <a:latin typeface="+mn-lt"/>
              <a:ea typeface="Arial" charset="0"/>
            </a:endParaRPr>
          </a:p>
        </p:txBody>
      </p:sp>
    </p:spTree>
    <p:extLst>
      <p:ext uri="{BB962C8B-B14F-4D97-AF65-F5344CB8AC3E}">
        <p14:creationId xmlns:p14="http://schemas.microsoft.com/office/powerpoint/2010/main" val="1980716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F74BA22A-B568-41D1-8C54-B8B2D41A137D}" type="slidenum">
              <a:rPr lang="en-US" smtClean="0">
                <a:ea typeface="Arial" charset="0"/>
              </a:rPr>
              <a:pPr/>
              <a:t>20</a:t>
            </a:fld>
            <a:endParaRPr lang="en-US" dirty="0">
              <a:ea typeface="Arial" charset="0"/>
            </a:endParaRPr>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29" eaLnBrk="1" fontAlgn="auto" hangingPunct="1">
              <a:spcBef>
                <a:spcPts val="0"/>
              </a:spcBef>
              <a:spcAft>
                <a:spcPts val="0"/>
              </a:spcAft>
              <a:defRPr/>
            </a:pPr>
            <a:r>
              <a:rPr lang="fr-CA" dirty="0">
                <a:latin typeface="+mn-lt"/>
                <a:cs typeface="Arial" panose="020B0604020202020204" pitchFamily="34" charset="0"/>
              </a:rPr>
              <a:t>Regardons maintenant ce qu'il advient de votre argent lorsque vous faites un retrait, quittez votre emploi ou prenez votre retraite. </a:t>
            </a:r>
          </a:p>
          <a:p>
            <a:pPr eaLnBrk="1" hangingPunct="1"/>
            <a:endParaRPr lang="fr-CA" dirty="0">
              <a:latin typeface="+mn-lt"/>
              <a:ea typeface="Arial" charset="0"/>
            </a:endParaRPr>
          </a:p>
          <a:p>
            <a:pPr eaLnBrk="1" hangingPunct="1"/>
            <a:endParaRPr lang="en-US" dirty="0">
              <a:latin typeface="+mn-lt"/>
              <a:ea typeface="Arial" charset="0"/>
            </a:endParaRPr>
          </a:p>
        </p:txBody>
      </p:sp>
    </p:spTree>
    <p:extLst>
      <p:ext uri="{BB962C8B-B14F-4D97-AF65-F5344CB8AC3E}">
        <p14:creationId xmlns:p14="http://schemas.microsoft.com/office/powerpoint/2010/main" val="111455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75693" y="4561226"/>
            <a:ext cx="5363817" cy="4850247"/>
          </a:xfrm>
          <a:ln/>
        </p:spPr>
        <p:txBody>
          <a:bodyPr/>
          <a:lstStyle/>
          <a:p>
            <a:pPr>
              <a:defRPr/>
            </a:pPr>
            <a:r>
              <a:rPr lang="fr-CA" dirty="0">
                <a:latin typeface="+mn-lt"/>
                <a:ea typeface="ＭＳ Ｐゴシック" pitchFamily="34" charset="-128"/>
              </a:rPr>
              <a:t>Vérifiez auprès de votre employeur si des restrictions s'appliquent sur les retraits en cours d'emploi.  Il est important de noter que ce régime a été mis en place pour vous permettre de faire des placements à long terme.   Vous devrez faire état, dans votre déclaration de revenu, de tout retrait au comptant effectué d'un REER, et ces retraits seront assujettis aux retenues d'impôt applicables.</a:t>
            </a:r>
          </a:p>
          <a:p>
            <a:pPr>
              <a:spcBef>
                <a:spcPts val="1245"/>
              </a:spcBef>
              <a:defRPr/>
            </a:pPr>
            <a:r>
              <a:rPr lang="fr-FR" b="0" i="0" u="none" strike="noStrike" kern="1200" baseline="0" dirty="0">
                <a:solidFill>
                  <a:schemeClr val="tx1"/>
                </a:solidFill>
                <a:latin typeface="+mn-lt"/>
              </a:rPr>
              <a:t>Si votre régime le permet, vous pouvez retirer des sommes non immobilisées de votre REER collectif </a:t>
            </a:r>
            <a:r>
              <a:rPr lang="fr-FR" b="1" i="0" u="none" strike="noStrike" kern="1200" baseline="0" dirty="0">
                <a:solidFill>
                  <a:schemeClr val="tx1"/>
                </a:solidFill>
                <a:latin typeface="+mn-lt"/>
              </a:rPr>
              <a:t>mon épargne </a:t>
            </a:r>
            <a:r>
              <a:rPr lang="fr-FR" b="0" i="0" u="none" strike="noStrike" kern="1200" baseline="0" dirty="0">
                <a:solidFill>
                  <a:schemeClr val="tx1"/>
                </a:solidFill>
                <a:latin typeface="+mn-lt"/>
              </a:rPr>
              <a:t>(veuillez demander à votre employeur si des restrictions ou des suspensions s’appliquent dans un tel cas). Des frais de 25 $ s’appliquent à chaque retrait, y compris les retraits effectués dans le cadre du Régime d’accession à la propriété et du Régime d’encouragement à l’éducation permanente. </a:t>
            </a:r>
            <a:r>
              <a:rPr lang="fr-CA" dirty="0">
                <a:latin typeface="+mn-lt"/>
                <a:ea typeface="ＭＳ Ｐゴシック" pitchFamily="34" charset="-128"/>
              </a:rPr>
              <a:t> </a:t>
            </a:r>
          </a:p>
          <a:p>
            <a:pPr>
              <a:spcBef>
                <a:spcPts val="1245"/>
              </a:spcBef>
              <a:defRPr/>
            </a:pPr>
            <a:r>
              <a:rPr lang="fr-FR" b="0" i="0" u="none" strike="noStrike" kern="1200" baseline="0" dirty="0">
                <a:solidFill>
                  <a:schemeClr val="tx1"/>
                </a:solidFill>
                <a:latin typeface="+mn-lt"/>
              </a:rPr>
              <a:t>Le premier retrait de votre CELI effectué au cours de l'année civile ne comporte pas de frais. Chaque retrait supplémentaire effectué au cours de l'année donnera lieu à des frais de 25 $. </a:t>
            </a:r>
            <a:endParaRPr lang="fr-CA" dirty="0">
              <a:latin typeface="+mn-lt"/>
              <a:ea typeface="ＭＳ Ｐゴシック" pitchFamily="34" charset="-128"/>
            </a:endParaRPr>
          </a:p>
          <a:p>
            <a:pPr>
              <a:spcBef>
                <a:spcPts val="1245"/>
              </a:spcBef>
              <a:defRPr/>
            </a:pPr>
            <a:r>
              <a:rPr lang="fr-CA" dirty="0">
                <a:latin typeface="+mn-lt"/>
                <a:ea typeface="ＭＳ Ｐゴシック" pitchFamily="34" charset="-128"/>
              </a:rPr>
              <a:t>Des frais de 75 $ sont exigés si vous quittez votre emploi et transférez l'actif inscrit à votre compte à un autre établissement financier.</a:t>
            </a:r>
          </a:p>
          <a:p>
            <a:pPr>
              <a:spcBef>
                <a:spcPts val="1245"/>
              </a:spcBef>
              <a:defRPr/>
            </a:pPr>
            <a:r>
              <a:rPr lang="fr-FR" dirty="0">
                <a:latin typeface="+mn-lt"/>
                <a:ea typeface="ＭＳ Ｐゴシック" pitchFamily="34" charset="-128"/>
              </a:rPr>
              <a:t>Les retraits et les transferts effectués avant l’échéance sur des fonds garantis sont calculés à la valeur de marché. La valeur comptable s’applique au moment du décès. Le capital-décès</a:t>
            </a:r>
            <a:r>
              <a:rPr lang="fr-FR" baseline="0" dirty="0">
                <a:latin typeface="+mn-lt"/>
                <a:ea typeface="ＭＳ Ｐゴシック" pitchFamily="34" charset="-128"/>
              </a:rPr>
              <a:t> </a:t>
            </a:r>
            <a:r>
              <a:rPr lang="fr-FR" dirty="0">
                <a:latin typeface="+mn-lt"/>
                <a:ea typeface="ＭＳ Ｐゴシック" pitchFamily="34" charset="-128"/>
              </a:rPr>
              <a:t>ne fait pas l'objet d'un rajustement de liquidation. </a:t>
            </a:r>
            <a:r>
              <a:rPr lang="fr-CA" dirty="0">
                <a:latin typeface="+mn-lt"/>
                <a:ea typeface="ＭＳ Ｐゴシック" pitchFamily="34" charset="-128"/>
              </a:rPr>
              <a:t>Les retraits d'un Fonds Repère avant l'échéance sont calculés à la valeur de marché courante et non à la valeur garantie à l'échéance du fonds.</a:t>
            </a:r>
          </a:p>
          <a:p>
            <a:pPr marL="238774" indent="-238774" eaLnBrk="1" hangingPunct="1">
              <a:lnSpc>
                <a:spcPct val="125000"/>
              </a:lnSpc>
              <a:spcBef>
                <a:spcPct val="0"/>
              </a:spcBef>
              <a:spcAft>
                <a:spcPct val="60000"/>
              </a:spcAft>
              <a:buClr>
                <a:srgbClr val="345629"/>
              </a:buClr>
              <a:buSzPct val="75000"/>
              <a:buFont typeface="Times" pitchFamily="18" charset="0"/>
              <a:buChar char="•"/>
              <a:defRPr/>
            </a:pPr>
            <a:endParaRPr lang="fr-CA" kern="0" dirty="0">
              <a:latin typeface="+mn-lt"/>
              <a:ea typeface="ＭＳ Ｐゴシック"/>
            </a:endParaRPr>
          </a:p>
          <a:p>
            <a:pPr>
              <a:defRPr/>
            </a:pPr>
            <a:endParaRPr lang="fr-CA" dirty="0">
              <a:latin typeface="+mn-lt"/>
              <a:ea typeface="ＭＳ Ｐゴシック" pitchFamily="34" charset="-128"/>
            </a:endParaRPr>
          </a:p>
        </p:txBody>
      </p:sp>
      <p:sp>
        <p:nvSpPr>
          <p:cNvPr id="604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8D201382-7355-49BE-9188-23CA3F3876DC}" type="slidenum">
              <a:rPr lang="fr-CA" altLang="en-US" smtClean="0"/>
              <a:pPr/>
              <a:t>21</a:t>
            </a:fld>
            <a:endParaRPr lang="fr-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75693" y="4561226"/>
            <a:ext cx="5363817" cy="4803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noProof="0" dirty="0">
                <a:latin typeface="+mn-lt"/>
                <a:cs typeface="Arial" panose="020B0604020202020204" pitchFamily="34" charset="0"/>
              </a:rPr>
              <a:t>Si vous quittez votre emploi ou si vous partez à la retraite, la Sun Life vous enverra un dossier d'information faisant état des options qui vous sont offertes. </a:t>
            </a:r>
          </a:p>
          <a:p>
            <a:pPr>
              <a:spcBef>
                <a:spcPts val="622"/>
              </a:spcBef>
            </a:pPr>
            <a:r>
              <a:rPr lang="fr-CA" b="1" noProof="0" dirty="0">
                <a:latin typeface="+mn-lt"/>
                <a:cs typeface="Arial" panose="020B0604020202020204" pitchFamily="34" charset="0"/>
              </a:rPr>
              <a:t>À la cessation d'emploi : </a:t>
            </a:r>
            <a:r>
              <a:rPr lang="fr-CA" noProof="0" dirty="0">
                <a:latin typeface="+mn-lt"/>
                <a:cs typeface="Arial" panose="020B0604020202020204" pitchFamily="34" charset="0"/>
              </a:rPr>
              <a:t>Vous pouvez laisser vos fonds à la Sun Life en les transférant dans un compte personnel du régime collectif Nouveaux choix. </a:t>
            </a:r>
          </a:p>
          <a:p>
            <a:pPr>
              <a:spcBef>
                <a:spcPts val="622"/>
              </a:spcBef>
            </a:pPr>
            <a:r>
              <a:rPr lang="fr-CA" noProof="0" dirty="0">
                <a:latin typeface="+mn-lt"/>
                <a:cs typeface="Arial" panose="020B0604020202020204" pitchFamily="34" charset="0"/>
              </a:rPr>
              <a:t>Si vous ne donnez aucune directive à la Sun Life dans les 90 jours suivant la cessation de votre emploi, le régime Nouveaux choix sera l'option appliquée «par défaut». Dans un tel cas, la Sun Life transfère automatiquement le solde de vos comptes REER au REER du régime collectif Nouveaux choix et le solde de votre compte CELI au CELI du régime collectif Nouveaux choix, et place votre épargne dans les mêmes fonds de placement. Si vous avez</a:t>
            </a:r>
            <a:r>
              <a:rPr lang="fr-CA" baseline="0" noProof="0" dirty="0">
                <a:latin typeface="+mn-lt"/>
                <a:cs typeface="Arial" panose="020B0604020202020204" pitchFamily="34" charset="0"/>
              </a:rPr>
              <a:t> actuellement</a:t>
            </a:r>
            <a:r>
              <a:rPr lang="fr-CA" noProof="0" dirty="0">
                <a:latin typeface="+mn-lt"/>
                <a:cs typeface="Arial" panose="020B0604020202020204" pitchFamily="34" charset="0"/>
              </a:rPr>
              <a:t> des placements dans un fonds qui n’est pas offert dans le cadre du régime</a:t>
            </a:r>
            <a:r>
              <a:rPr lang="fr-CA" baseline="0" noProof="0" dirty="0">
                <a:latin typeface="+mn-lt"/>
                <a:cs typeface="Arial" panose="020B0604020202020204" pitchFamily="34" charset="0"/>
              </a:rPr>
              <a:t> Nouveaux choix, </a:t>
            </a:r>
            <a:r>
              <a:rPr lang="fr-CA" noProof="0" dirty="0">
                <a:latin typeface="+mn-lt"/>
                <a:cs typeface="Arial" panose="020B0604020202020204" pitchFamily="34" charset="0"/>
              </a:rPr>
              <a:t>les sommes placées dans ce fonds seront transférées conformément aux renseignements figurant dans le dossier de transition qui vous sera remis à la cessation de votre emploi. Vous pouvez aller sur le site Web des services aux participants de la Sun Life pour modifier les options de placement de votre portefeuille d'épargne-retraite en tout temps sans frais supplémentaires.</a:t>
            </a:r>
          </a:p>
          <a:p>
            <a:pPr>
              <a:spcBef>
                <a:spcPts val="622"/>
              </a:spcBef>
            </a:pPr>
            <a:r>
              <a:rPr lang="fr-CA" b="1" noProof="0" dirty="0">
                <a:latin typeface="+mn-lt"/>
                <a:cs typeface="Arial" panose="020B0604020202020204" pitchFamily="34" charset="0"/>
              </a:rPr>
              <a:t>À la retraite : </a:t>
            </a:r>
            <a:r>
              <a:rPr lang="fr-CA" noProof="0" dirty="0">
                <a:latin typeface="+mn-lt"/>
                <a:cs typeface="Arial" panose="020B0604020202020204" pitchFamily="34" charset="0"/>
              </a:rPr>
              <a:t>Si vous êtes prêt à transformer votre épargne-retraite en un revenu de retraite, la Sun Life peut vous remettre un dossier d'information pratique et facile à lire – il vous suffit d'en faire la demande par téléphone et il vous sera envoyé par la poste. Composez sans frais le 1-866-224-3906, option 1.</a:t>
            </a:r>
          </a:p>
          <a:p>
            <a:pPr>
              <a:spcBef>
                <a:spcPts val="622"/>
              </a:spcBef>
            </a:pPr>
            <a:r>
              <a:rPr lang="fr-CA" noProof="0" dirty="0">
                <a:latin typeface="+mn-lt"/>
                <a:cs typeface="Arial" panose="020B0604020202020204" pitchFamily="34" charset="0"/>
              </a:rPr>
              <a:t>Pour obtenir de l'aide et des solutions personnalisées au sujet de votre retraite, la Sun Life vous recommande de communiquer avec le conseiller en régimes collectifs qui s'occupe de votre régime </a:t>
            </a:r>
            <a:r>
              <a:rPr lang="fr-CA" b="1" noProof="0" dirty="0">
                <a:latin typeface="+mn-lt"/>
                <a:cs typeface="Arial" panose="020B0604020202020204" pitchFamily="34" charset="0"/>
              </a:rPr>
              <a:t>mon épargne</a:t>
            </a:r>
            <a:r>
              <a:rPr lang="fr-CA" noProof="0" dirty="0">
                <a:latin typeface="+mn-lt"/>
                <a:cs typeface="Arial" panose="020B0604020202020204" pitchFamily="34" charset="0"/>
              </a:rPr>
              <a:t>.</a:t>
            </a:r>
            <a:endParaRPr lang="fr-CA" noProof="0" dirty="0">
              <a:latin typeface="+mn-lt"/>
              <a:ea typeface="Arial" charset="0"/>
              <a:cs typeface="Arial" panose="020B0604020202020204" pitchFamily="34" charset="0"/>
            </a:endParaRPr>
          </a:p>
          <a:p>
            <a:pPr eaLnBrk="1" hangingPunct="1"/>
            <a:endParaRPr lang="fr-CA" altLang="en-US" dirty="0">
              <a:latin typeface="+mn-lt"/>
            </a:endParaRPr>
          </a:p>
        </p:txBody>
      </p:sp>
      <p:sp>
        <p:nvSpPr>
          <p:cNvPr id="593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2DB91649-BB15-4E89-9F69-768437F39744}" type="slidenum">
              <a:rPr lang="fr-CA" altLang="en-US" smtClean="0"/>
              <a:pPr/>
              <a:t>22</a:t>
            </a:fld>
            <a:endParaRPr lang="fr-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94651CC5-99A9-4AF3-A058-34A6BFCB0249}" type="slidenum">
              <a:rPr lang="en-US" smtClean="0">
                <a:ea typeface="Arial" charset="0"/>
              </a:rPr>
              <a:pPr/>
              <a:t>23</a:t>
            </a:fld>
            <a:endParaRPr lang="en-US" dirty="0">
              <a:ea typeface="Arial" charset="0"/>
            </a:endParaRPr>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29" eaLnBrk="1" fontAlgn="auto" hangingPunct="1">
              <a:spcBef>
                <a:spcPts val="0"/>
              </a:spcBef>
              <a:spcAft>
                <a:spcPts val="0"/>
              </a:spcAft>
              <a:defRPr/>
            </a:pPr>
            <a:r>
              <a:rPr lang="fr-CA" dirty="0">
                <a:latin typeface="+mn-lt"/>
                <a:cs typeface="Arial" panose="020B0604020202020204" pitchFamily="34" charset="0"/>
              </a:rPr>
              <a:t>Regardons ensemble le processus d'inscription.</a:t>
            </a:r>
          </a:p>
          <a:p>
            <a:pPr eaLnBrk="1" hangingPunct="1"/>
            <a:endParaRPr lang="en-US" dirty="0">
              <a:latin typeface="+mn-lt"/>
              <a:ea typeface="Arial" charset="0"/>
              <a:cs typeface="Arial" panose="020B0604020202020204" pitchFamily="34" charset="0"/>
            </a:endParaRPr>
          </a:p>
        </p:txBody>
      </p:sp>
    </p:spTree>
    <p:extLst>
      <p:ext uri="{BB962C8B-B14F-4D97-AF65-F5344CB8AC3E}">
        <p14:creationId xmlns:p14="http://schemas.microsoft.com/office/powerpoint/2010/main" val="856882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75693" y="4561227"/>
            <a:ext cx="5363817" cy="48825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mn-lt"/>
              </a:rPr>
              <a:t>Pour vous inscrire, il suffit d'utiliser les formulaires d’inscription inclus dans le guide. Si vous désirez ouvrir un compte de conjoint, vous devez d'abord remplir un formulaire d'inscription afin d'ouvrir votre propre compte, et votre conjoint doit également remplir un formulaire d'inscription du conjoint. L'avantage de cotiser à un REER de conjoint, c'est que les retraits effectués de ce compte au moment de la retraite s'ajouteront au revenu imposable de votre conjoint et non au vôtre. Donc, si votre conjoint est assujetti à un taux d'imposition plus faible, la facture fiscale globale de votre ménage sera moins élevée. Discuter</a:t>
            </a:r>
            <a:r>
              <a:rPr lang="fr-CA" altLang="en-US" baseline="0" dirty="0">
                <a:latin typeface="+mn-lt"/>
              </a:rPr>
              <a:t> avec votre conseiller des stratégies de planification fiscales.</a:t>
            </a:r>
            <a:endParaRPr lang="fr-CA" altLang="en-US" dirty="0">
              <a:latin typeface="+mn-lt"/>
            </a:endParaRPr>
          </a:p>
          <a:p>
            <a:pPr eaLnBrk="1" hangingPunct="1">
              <a:spcBef>
                <a:spcPts val="622"/>
              </a:spcBef>
            </a:pPr>
            <a:endParaRPr lang="fr-CA" altLang="en-US" dirty="0">
              <a:latin typeface="+mn-lt"/>
            </a:endParaRPr>
          </a:p>
          <a:p>
            <a:pPr eaLnBrk="1" hangingPunct="1">
              <a:spcBef>
                <a:spcPts val="622"/>
              </a:spcBef>
            </a:pPr>
            <a:r>
              <a:rPr lang="fr-CA" altLang="en-US" dirty="0">
                <a:latin typeface="+mn-lt"/>
              </a:rPr>
              <a:t>Le régime </a:t>
            </a:r>
            <a:r>
              <a:rPr lang="fr-CA" altLang="en-US" b="1" dirty="0">
                <a:latin typeface="+mn-lt"/>
              </a:rPr>
              <a:t>mon épargne</a:t>
            </a:r>
            <a:r>
              <a:rPr lang="fr-CA" altLang="en-US" dirty="0">
                <a:latin typeface="+mn-lt"/>
              </a:rPr>
              <a:t> a été conçu pour simplifier au maximum ce processus. Il vous suffit donc de remplir les documents requis. Vos cotisations et toute autre somme transférée seront automatiquement placées dans le Fonds</a:t>
            </a:r>
            <a:r>
              <a:rPr lang="fr-CA" altLang="en-US" dirty="0">
                <a:solidFill>
                  <a:srgbClr val="FF0000"/>
                </a:solidFill>
                <a:latin typeface="+mn-lt"/>
              </a:rPr>
              <a:t> </a:t>
            </a:r>
            <a:r>
              <a:rPr lang="fr-CA" altLang="en-US" dirty="0">
                <a:latin typeface="+mn-lt"/>
              </a:rPr>
              <a:t>Granite</a:t>
            </a:r>
            <a:r>
              <a:rPr lang="fr-CA" altLang="en-US" dirty="0">
                <a:solidFill>
                  <a:srgbClr val="FF0000"/>
                </a:solidFill>
                <a:latin typeface="+mn-lt"/>
              </a:rPr>
              <a:t> </a:t>
            </a:r>
            <a:r>
              <a:rPr lang="fr-CA" altLang="en-US" dirty="0">
                <a:latin typeface="+mn-lt"/>
              </a:rPr>
              <a:t>dont l'échéance se situe juste avant la date normale de votre départ à la retraite (c'est-à-dire 65 ans). Cette solution de placement doit être considérée comme une mesure temporaire; nous vous encourageons à explorer les différentes options de placement adaptées à votre profil d'épargnant.</a:t>
            </a:r>
          </a:p>
        </p:txBody>
      </p:sp>
      <p:sp>
        <p:nvSpPr>
          <p:cNvPr id="624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9374F466-5A4B-4D2A-8DD4-E15E6A4C3A5C}" type="slidenum">
              <a:rPr lang="fr-CA" altLang="en-US" smtClean="0"/>
              <a:pPr/>
              <a:t>24</a:t>
            </a:fld>
            <a:endParaRPr lang="fr-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ln/>
        </p:spPr>
        <p:txBody>
          <a:bodyPr/>
          <a:lstStyle/>
          <a:p>
            <a:pPr eaLnBrk="1" hangingPunct="1">
              <a:defRPr/>
            </a:pPr>
            <a:r>
              <a:rPr lang="fr-CA" dirty="0">
                <a:latin typeface="+mn-lt"/>
                <a:ea typeface="ＭＳ Ｐゴシック" pitchFamily="34" charset="-128"/>
              </a:rPr>
              <a:t>Tout d'abord, nous allons voir ce qu’il faut faire pour adhérer au REER. </a:t>
            </a:r>
          </a:p>
          <a:p>
            <a:pPr eaLnBrk="1" hangingPunct="1">
              <a:defRPr/>
            </a:pPr>
            <a:endParaRPr lang="fr-CA" dirty="0">
              <a:latin typeface="+mn-lt"/>
              <a:ea typeface="ＭＳ Ｐゴシック" pitchFamily="34" charset="-128"/>
            </a:endParaRPr>
          </a:p>
          <a:p>
            <a:pPr eaLnBrk="1" hangingPunct="1">
              <a:defRPr/>
            </a:pPr>
            <a:r>
              <a:rPr lang="fr-CA" dirty="0">
                <a:latin typeface="+mn-lt"/>
                <a:ea typeface="ＭＳ Ｐゴシック" pitchFamily="34" charset="-128"/>
              </a:rPr>
              <a:t>Sélectionnez un type de compte :  Pour ce faire, vous devez cocher l'une des deux cases apparaissant sous Type de compte RER. Il s'agit soit d'un REER pour vous ou d'un REER de conjoint, pour lequel vous êtes le cotisant, alors que votre conjoint ou partenaire est le propriétaire ou rentier. </a:t>
            </a:r>
          </a:p>
          <a:p>
            <a:pPr eaLnBrk="1" hangingPunct="1">
              <a:defRPr/>
            </a:pPr>
            <a:r>
              <a:rPr lang="fr-CA" dirty="0">
                <a:latin typeface="+mn-lt"/>
                <a:ea typeface="ＭＳ Ｐゴシック" pitchFamily="34" charset="-128"/>
              </a:rPr>
              <a:t>Section 1 – Inscrivez le nom de votre employeur, le numéro de client, le numéro de contrat, la subdivision et le code de paie</a:t>
            </a:r>
            <a:r>
              <a:rPr lang="fr-CA" baseline="0" dirty="0">
                <a:latin typeface="+mn-lt"/>
                <a:ea typeface="ＭＳ Ｐゴシック" pitchFamily="34" charset="-128"/>
              </a:rPr>
              <a:t> </a:t>
            </a:r>
            <a:r>
              <a:rPr lang="fr-CA" b="1" baseline="0" dirty="0">
                <a:latin typeface="+mn-lt"/>
                <a:ea typeface="ＭＳ Ｐゴシック" pitchFamily="34" charset="-128"/>
              </a:rPr>
              <a:t>(s</a:t>
            </a:r>
            <a:r>
              <a:rPr lang="fr-CA" b="1" dirty="0">
                <a:latin typeface="+mn-lt"/>
                <a:ea typeface="ＭＳ Ｐゴシック" pitchFamily="34" charset="-128"/>
              </a:rPr>
              <a:t>i votre régime est tout nouveau, il se peut que ces renseignements ne soient pas disponibles, si c’est le cas, votre employeur fournira ces données).</a:t>
            </a:r>
          </a:p>
          <a:p>
            <a:pPr eaLnBrk="1" hangingPunct="1">
              <a:defRPr/>
            </a:pPr>
            <a:r>
              <a:rPr lang="fr-CA" dirty="0">
                <a:latin typeface="+mn-lt"/>
                <a:ea typeface="ＭＳ Ｐゴシック" pitchFamily="34" charset="-128"/>
              </a:rPr>
              <a:t>Section 2 – C'est ici que vous inscrivez votre nom, votre adresse et votre NAS. </a:t>
            </a:r>
          </a:p>
          <a:p>
            <a:pPr eaLnBrk="1" hangingPunct="1">
              <a:defRPr/>
            </a:pPr>
            <a:r>
              <a:rPr lang="en-US" dirty="0">
                <a:latin typeface="+mn-lt"/>
                <a:ea typeface="ＭＳ Ｐゴシック" pitchFamily="34" charset="-128"/>
                <a:cs typeface="Arial" panose="020B0604020202020204" pitchFamily="34" charset="0"/>
              </a:rPr>
              <a:t>Section 3 – </a:t>
            </a:r>
            <a:r>
              <a:rPr lang="fr-CA" dirty="0">
                <a:latin typeface="+mn-lt"/>
              </a:rPr>
              <a:t>Vous devrez entrer votre date d'adhésion au RER ainsi que votre date d'embauche. Si vous adhérez au RER de conjoint, ne remplissez pas cette section.</a:t>
            </a:r>
            <a:endParaRPr lang="en-US" dirty="0">
              <a:latin typeface="+mn-lt"/>
            </a:endParaRPr>
          </a:p>
          <a:p>
            <a:pPr eaLnBrk="1" hangingPunct="1">
              <a:defRPr/>
            </a:pPr>
            <a:endParaRPr lang="fr-CA" strike="sngStrike" dirty="0">
              <a:solidFill>
                <a:srgbClr val="FF0000"/>
              </a:solidFill>
              <a:latin typeface="+mn-lt"/>
              <a:ea typeface="ＭＳ Ｐゴシック" pitchFamily="34" charset="-128"/>
            </a:endParaRPr>
          </a:p>
          <a:p>
            <a:pPr eaLnBrk="1" hangingPunct="1">
              <a:defRPr/>
            </a:pPr>
            <a:endParaRPr lang="fr-CA" dirty="0">
              <a:solidFill>
                <a:srgbClr val="FF0000"/>
              </a:solidFill>
              <a:latin typeface="+mn-lt"/>
              <a:ea typeface="ＭＳ Ｐゴシック" pitchFamily="34" charset="-128"/>
            </a:endParaRPr>
          </a:p>
          <a:p>
            <a:pPr eaLnBrk="1" hangingPunct="1">
              <a:buFont typeface="Arial" pitchFamily="34" charset="0"/>
              <a:buNone/>
              <a:defRPr/>
            </a:pPr>
            <a:r>
              <a:rPr lang="fr-CA" dirty="0">
                <a:latin typeface="+mn-lt"/>
                <a:ea typeface="ＭＳ Ｐゴシック" pitchFamily="34" charset="-128"/>
              </a:rPr>
              <a:t> </a:t>
            </a:r>
          </a:p>
        </p:txBody>
      </p:sp>
      <p:sp>
        <p:nvSpPr>
          <p:cNvPr id="634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4DA3FA4E-B2EE-4C12-BB59-29F80F44A294}" type="slidenum">
              <a:rPr lang="fr-CA" altLang="en-US" smtClean="0"/>
              <a:pPr/>
              <a:t>25</a:t>
            </a:fld>
            <a:endParaRPr lang="fr-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a:latin typeface="+mn-lt"/>
                <a:ea typeface="ＭＳ Ｐゴシック" pitchFamily="34" charset="-128"/>
              </a:rPr>
              <a:t>Section 4 – Vous devez remplir cette section uniquement si vous ouvrez un compte de conjoint. Indiquez votre nom, votre NAS et le numéro d'identification. Ne remplissez pas cette section si vous n'ouvrez pas de compte de conjoint.</a:t>
            </a:r>
          </a:p>
          <a:p>
            <a:pPr eaLnBrk="1" hangingPunct="1"/>
            <a:r>
              <a:rPr lang="fr-CA" altLang="en-US" dirty="0">
                <a:latin typeface="+mn-lt"/>
              </a:rPr>
              <a:t>Section 5 – Vous remplissez cette section si vous souhaitez désigner un bénéficiaire.  Si vous laissez cette section vide, vos ayants droit seront désignés par défaut à titre de bénéficiaires.  Vous pouvez changer le ou les bénéficiaires en ligne sur masunlife.ca en tout temps.  La décision vous revient d'aviser la Sun Life si vous souhaiter modifier les renseignements sur le ou les bénéficiaires.</a:t>
            </a:r>
          </a:p>
          <a:p>
            <a:pPr eaLnBrk="1" hangingPunct="1"/>
            <a:r>
              <a:rPr lang="fr-CA" altLang="en-US" dirty="0">
                <a:latin typeface="+mn-lt"/>
              </a:rPr>
              <a:t>Section 6 – Vous pouvez également désigner un ou des bénéficiaires en sous-ordre.  Cette désignation s’appliquera uniquement si le bénéficiaire nommé dans la section 5 décède avant vous.</a:t>
            </a:r>
          </a:p>
        </p:txBody>
      </p:sp>
      <p:sp>
        <p:nvSpPr>
          <p:cNvPr id="645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A230CA03-1863-451C-A0C8-265E4927E1FF}" type="slidenum">
              <a:rPr lang="fr-CA" altLang="en-US" smtClean="0"/>
              <a:pPr/>
              <a:t>26</a:t>
            </a:fld>
            <a:endParaRPr lang="fr-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mn-lt"/>
              </a:rPr>
              <a:t>Section 7 – Vous autorisez votre employeur à prélever une cotisation sur votre salaire et vous indiquez celle-ci sous la forme d'un pourcentage ou d'un montant en dollars.  Le montant prélevé sera versé à la Sun Life à chaque période de paie.  Pour modifier ce montant, vous devrez communiquer avec le Service de la paie de votre employeur.  Choisissez l'une des trois options proposées : cotisation répartie entre le RER du participant et le RER de conjoint; affecter 100 % de la somme prélevée sur votre salaire au RER de conjoint; ou affecter 100 % de la somme prélevée sur votre salaire à votre RER. </a:t>
            </a:r>
          </a:p>
        </p:txBody>
      </p:sp>
      <p:sp>
        <p:nvSpPr>
          <p:cNvPr id="655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B88AA924-9050-4A66-80E2-8BA6943B4100}" type="slidenum">
              <a:rPr lang="fr-CA" altLang="en-US" smtClean="0"/>
              <a:pPr/>
              <a:t>27</a:t>
            </a:fld>
            <a:endParaRPr lang="fr-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mn-lt"/>
              </a:rPr>
              <a:t>Pour terminer...</a:t>
            </a:r>
          </a:p>
          <a:p>
            <a:pPr eaLnBrk="1" hangingPunct="1"/>
            <a:r>
              <a:rPr lang="fr-CA" altLang="en-US" dirty="0">
                <a:latin typeface="+mn-lt"/>
              </a:rPr>
              <a:t>Nom du promoteur de régime, signez et datez le formulaire d'inscription.  Remettez le formulaire dûment rempli au Service de la paie ou au Service des ressources humaines de votre employeur.  Dans 5 à 10 jours ouvrables, la Sun Life vous fera parvenir un code d'accès et un mot de passe pour accéder au site </a:t>
            </a:r>
            <a:r>
              <a:rPr lang="fr-CA" altLang="en-US" b="1" dirty="0">
                <a:latin typeface="+mn-lt"/>
              </a:rPr>
              <a:t>masunlife.ca</a:t>
            </a:r>
            <a:r>
              <a:rPr lang="fr-CA" altLang="en-US" dirty="0">
                <a:latin typeface="+mn-lt"/>
              </a:rPr>
              <a:t>.  Vous serez en mesure </a:t>
            </a:r>
            <a:r>
              <a:rPr lang="fr-CA" altLang="en-US" b="1" dirty="0">
                <a:latin typeface="+mn-lt"/>
              </a:rPr>
              <a:t>de modifier vos choix de placement </a:t>
            </a:r>
            <a:r>
              <a:rPr lang="fr-CA" altLang="en-US" dirty="0">
                <a:latin typeface="+mn-lt"/>
              </a:rPr>
              <a:t>en ligne, en accédant au site Web, ou par téléphone, en communiquant avec le Centre de service à la clientèle de la Sun Life.</a:t>
            </a:r>
          </a:p>
          <a:p>
            <a:pPr eaLnBrk="1" hangingPunct="1"/>
            <a:r>
              <a:rPr lang="fr-CA" altLang="en-US" dirty="0">
                <a:latin typeface="+mn-lt"/>
              </a:rPr>
              <a:t>Félicitations! Vous avez adhéré au REER mon épargne </a:t>
            </a:r>
            <a:r>
              <a:rPr lang="fr-CA" altLang="en-US" dirty="0" err="1">
                <a:latin typeface="+mn-lt"/>
              </a:rPr>
              <a:t>SunAvantage</a:t>
            </a:r>
            <a:r>
              <a:rPr lang="fr-CA" altLang="en-US" dirty="0">
                <a:latin typeface="+mn-lt"/>
              </a:rPr>
              <a:t>.</a:t>
            </a:r>
          </a:p>
        </p:txBody>
      </p:sp>
      <p:sp>
        <p:nvSpPr>
          <p:cNvPr id="665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223E1A3A-8294-429E-BEC8-CCD314B36C15}" type="slidenum">
              <a:rPr lang="fr-CA" altLang="en-US" smtClean="0"/>
              <a:pPr/>
              <a:t>28</a:t>
            </a:fld>
            <a:endParaRPr lang="fr-C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mn-lt"/>
              </a:rPr>
              <a:t>Si vous souhaitez adhérer au CELI, vous devrez suivre les mêmes étapes que celles du formulaire d'inscription au REER.  Une différence importante s'applique, toutefois.  Les cotisations ne seront pas prélevées sur le salaire, elles seront plutôt débitées directement de votre compte-chèques.  Pour ce faire, vous devez inclure les renseignements bancaires concernant votre compte-chèques sur le formulaire d'inscription.</a:t>
            </a:r>
          </a:p>
          <a:p>
            <a:pPr eaLnBrk="1" hangingPunct="1"/>
            <a:endParaRPr lang="fr-CA" altLang="en-US" dirty="0">
              <a:latin typeface="+mn-lt"/>
            </a:endParaRPr>
          </a:p>
          <a:p>
            <a:pPr eaLnBrk="1" hangingPunct="1"/>
            <a:r>
              <a:rPr lang="fr-CA" altLang="en-US" dirty="0">
                <a:latin typeface="+mn-lt"/>
              </a:rPr>
              <a:t>Remettez le formulaire dûment rempli,</a:t>
            </a:r>
            <a:r>
              <a:rPr lang="fr-CA" altLang="en-US" baseline="0" dirty="0">
                <a:latin typeface="+mn-lt"/>
              </a:rPr>
              <a:t> ainsi qu’un spécimen de chèque, </a:t>
            </a:r>
            <a:r>
              <a:rPr lang="fr-CA" altLang="en-US" dirty="0">
                <a:latin typeface="+mn-lt"/>
              </a:rPr>
              <a:t>au Service de la paie ou au Service des ressources humaines de votre employeur.  Dans 5 à 10 jours ouvrables, la Sun Life vous fera parvenir un code d'accès et un mot de passe pour accéder au site </a:t>
            </a:r>
            <a:r>
              <a:rPr lang="fr-CA" altLang="en-US" b="1" dirty="0">
                <a:latin typeface="+mn-lt"/>
              </a:rPr>
              <a:t>masunlife.ca</a:t>
            </a:r>
            <a:r>
              <a:rPr lang="fr-CA" altLang="en-US" dirty="0">
                <a:latin typeface="+mn-lt"/>
              </a:rPr>
              <a:t>.  Vous serez en mesure de procéder à des choix de placement en ligne, en accédant au site Web, ou par téléphone, en communiquant avec le Centre de service à la clientèle de la Sun Life.</a:t>
            </a:r>
          </a:p>
          <a:p>
            <a:pPr eaLnBrk="1" hangingPunct="1"/>
            <a:endParaRPr lang="fr-CA" altLang="en-US" dirty="0">
              <a:latin typeface="+mn-lt"/>
            </a:endParaRPr>
          </a:p>
        </p:txBody>
      </p:sp>
      <p:sp>
        <p:nvSpPr>
          <p:cNvPr id="675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8AD7B814-9EF9-473C-ACD6-0704EDF3A531}" type="slidenum">
              <a:rPr lang="fr-CA" altLang="en-US" smtClean="0"/>
              <a:pPr/>
              <a:t>29</a:t>
            </a:fld>
            <a:endParaRPr lang="fr-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BBD88DF0-E63F-4221-BE83-0CFBF2FAA8A6}" type="slidenum">
              <a:rPr lang="en-US" smtClean="0">
                <a:ea typeface="Arial" charset="0"/>
              </a:rPr>
              <a:pPr/>
              <a:t>3</a:t>
            </a:fld>
            <a:endParaRPr lang="en-US" dirty="0">
              <a:ea typeface="Arial" charset="0"/>
            </a:endParaRPr>
          </a:p>
        </p:txBody>
      </p:sp>
      <p:sp>
        <p:nvSpPr>
          <p:cNvPr id="38915"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dirty="0">
                <a:latin typeface="+mn-lt"/>
                <a:cs typeface="Arial" panose="020B0604020202020204" pitchFamily="34" charset="0"/>
              </a:rPr>
              <a:t>En tant que participant d'un régime collectif d'épargne-retraite offrant plus d'une option de placement, il vous appartient de:</a:t>
            </a:r>
          </a:p>
          <a:p>
            <a:pPr marL="171450" indent="-171450">
              <a:buFont typeface="Arial" panose="020B0604020202020204" pitchFamily="34" charset="0"/>
              <a:buChar char="•"/>
              <a:defRPr/>
            </a:pPr>
            <a:r>
              <a:rPr lang="fr-CA" dirty="0">
                <a:latin typeface="+mn-lt"/>
                <a:cs typeface="Arial" panose="020B0604020202020204" pitchFamily="34" charset="0"/>
              </a:rPr>
              <a:t>Bien comprendre le fonctionnement de votre régime</a:t>
            </a:r>
          </a:p>
          <a:p>
            <a:pPr marL="171450" indent="-171450">
              <a:buFont typeface="Arial" panose="020B0604020202020204" pitchFamily="34" charset="0"/>
              <a:buChar char="•"/>
              <a:defRPr/>
            </a:pPr>
            <a:r>
              <a:rPr lang="fr-CA" dirty="0">
                <a:latin typeface="+mn-lt"/>
                <a:cs typeface="Arial" panose="020B0604020202020204" pitchFamily="34" charset="0"/>
              </a:rPr>
              <a:t>Utiliser les renseignements et les outils qui sont mis à votre disposition pour vous aider à prendre des décisions de placement</a:t>
            </a:r>
          </a:p>
          <a:p>
            <a:pPr marL="171450" indent="-171450">
              <a:buFont typeface="Arial" panose="020B0604020202020204" pitchFamily="34" charset="0"/>
              <a:buChar char="•"/>
              <a:defRPr/>
            </a:pPr>
            <a:r>
              <a:rPr lang="fr-CA" dirty="0">
                <a:latin typeface="+mn-lt"/>
                <a:cs typeface="Arial" panose="020B0604020202020204" pitchFamily="34" charset="0"/>
              </a:rPr>
              <a:t>Tirer profit des services-conseils en placement qu'offre votre conseiller en régimes collectifs, le cas échéant</a:t>
            </a:r>
          </a:p>
          <a:p>
            <a:pPr marL="171450" indent="-171450">
              <a:buFont typeface="Arial" panose="020B0604020202020204" pitchFamily="34" charset="0"/>
              <a:buChar char="•"/>
              <a:defRPr/>
            </a:pPr>
            <a:r>
              <a:rPr lang="fr-CA" dirty="0">
                <a:latin typeface="+mn-lt"/>
                <a:cs typeface="Arial" panose="020B0604020202020204" pitchFamily="34" charset="0"/>
              </a:rPr>
              <a:t>Prendre les décisions se rapportant à vos placements</a:t>
            </a:r>
          </a:p>
          <a:p>
            <a:pPr marL="171450" indent="-171450">
              <a:buFont typeface="Arial" panose="020B0604020202020204" pitchFamily="34" charset="0"/>
              <a:buChar char="•"/>
              <a:defRPr/>
            </a:pPr>
            <a:r>
              <a:rPr lang="fr-CA" dirty="0">
                <a:latin typeface="+mn-lt"/>
                <a:cs typeface="Arial" panose="020B0604020202020204" pitchFamily="34" charset="0"/>
              </a:rPr>
              <a:t>Déterminer le montant des cotisations que vous verserez au régime</a:t>
            </a:r>
          </a:p>
          <a:p>
            <a:pPr marL="171450" indent="-171450">
              <a:buFont typeface="Arial" panose="020B0604020202020204" pitchFamily="34" charset="0"/>
              <a:buChar char="•"/>
              <a:defRPr/>
            </a:pPr>
            <a:r>
              <a:rPr lang="fr-CA" dirty="0">
                <a:latin typeface="+mn-lt"/>
                <a:cs typeface="Arial" panose="020B0604020202020204" pitchFamily="34" charset="0"/>
              </a:rPr>
              <a:t>Suivre la performance de vos placements</a:t>
            </a:r>
          </a:p>
          <a:p>
            <a:pPr marL="171450" indent="-171450">
              <a:buFont typeface="Arial" panose="020B0604020202020204" pitchFamily="34" charset="0"/>
              <a:buChar char="•"/>
              <a:defRPr/>
            </a:pPr>
            <a:r>
              <a:rPr lang="fr-CA" dirty="0">
                <a:latin typeface="+mn-lt"/>
                <a:cs typeface="Arial" panose="020B0604020202020204" pitchFamily="34" charset="0"/>
              </a:rPr>
              <a:t>Réexaminer votre stratégie de placement si votre situation personnelle change</a:t>
            </a:r>
          </a:p>
          <a:p>
            <a:pPr eaLnBrk="1" hangingPunct="1">
              <a:spcBef>
                <a:spcPct val="0"/>
              </a:spcBef>
              <a:spcAft>
                <a:spcPct val="60000"/>
              </a:spcAft>
              <a:buClr>
                <a:srgbClr val="345629"/>
              </a:buClr>
              <a:buSzPct val="75000"/>
              <a:defRPr/>
            </a:pPr>
            <a:endParaRPr lang="fr-CA" kern="0" dirty="0">
              <a:solidFill>
                <a:srgbClr val="00B0F0"/>
              </a:solidFill>
              <a:latin typeface="+mn-lt"/>
              <a:ea typeface="Arial" charset="0"/>
              <a:cs typeface="Arial" panose="020B0604020202020204" pitchFamily="34" charset="0"/>
            </a:endParaRPr>
          </a:p>
          <a:p>
            <a:pPr eaLnBrk="1" hangingPunct="1">
              <a:spcBef>
                <a:spcPct val="0"/>
              </a:spcBef>
              <a:spcAft>
                <a:spcPct val="60000"/>
              </a:spcAft>
              <a:buClr>
                <a:srgbClr val="345629"/>
              </a:buClr>
              <a:buSzPct val="75000"/>
              <a:defRPr/>
            </a:pPr>
            <a:r>
              <a:rPr lang="fr-CA" kern="0" dirty="0">
                <a:latin typeface="+mn-lt"/>
                <a:cs typeface="Arial" panose="020B0604020202020204" pitchFamily="34" charset="0"/>
              </a:rPr>
              <a:t>Et si vous avez besoin d'aide, vous pouvez toujours appeler le Centre de service à la clientèle de la Sun Life.</a:t>
            </a:r>
          </a:p>
          <a:p>
            <a:pPr eaLnBrk="1" hangingPunct="1">
              <a:defRPr/>
            </a:pPr>
            <a:endParaRPr lang="fr-CA" dirty="0">
              <a:latin typeface="+mn-lt"/>
              <a:ea typeface="Arial" charset="0"/>
            </a:endParaRPr>
          </a:p>
          <a:p>
            <a:pPr eaLnBrk="1" hangingPunct="1">
              <a:defRPr/>
            </a:pPr>
            <a:endParaRPr lang="fr-CA" dirty="0">
              <a:latin typeface="+mn-lt"/>
              <a:ea typeface="Arial" charset="0"/>
            </a:endParaRPr>
          </a:p>
        </p:txBody>
      </p:sp>
    </p:spTree>
    <p:extLst>
      <p:ext uri="{BB962C8B-B14F-4D97-AF65-F5344CB8AC3E}">
        <p14:creationId xmlns:p14="http://schemas.microsoft.com/office/powerpoint/2010/main" val="1757699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3BDB917D-F789-4126-BDF6-D3970D827557}" type="slidenum">
              <a:rPr lang="en-US" smtClean="0">
                <a:ea typeface="Arial" charset="0"/>
              </a:rPr>
              <a:pPr/>
              <a:t>30</a:t>
            </a:fld>
            <a:endParaRPr lang="en-US" dirty="0">
              <a:ea typeface="Arial" charset="0"/>
            </a:endParaRPr>
          </a:p>
        </p:txBody>
      </p:sp>
      <p:sp>
        <p:nvSpPr>
          <p:cNvPr id="70659" name="Rectangle 2"/>
          <p:cNvSpPr>
            <a:spLocks noGrp="1" noRot="1" noChangeAspect="1" noChangeArrowheads="1" noTextEdit="1"/>
          </p:cNvSpPr>
          <p:nvPr>
            <p:ph type="sldImg"/>
          </p:nvPr>
        </p:nvSpPr>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mn-lt"/>
                <a:cs typeface="Arial" panose="020B0604020202020204" pitchFamily="34" charset="0"/>
              </a:rPr>
              <a:t>Merci encore une fois d'avoir pris le temps de vous renseigner sur le nouveau régime de retraite offert par votre employeur et la Sun Life. Inscrivez-vous aujourd'hui en vue d'épargner pour l'avenir.</a:t>
            </a:r>
          </a:p>
          <a:p>
            <a:pPr eaLnBrk="1" hangingPunct="1"/>
            <a:endParaRPr lang="fr-CA" noProof="0" dirty="0">
              <a:latin typeface="+mn-lt"/>
              <a:ea typeface="Arial" charset="0"/>
            </a:endParaRPr>
          </a:p>
          <a:p>
            <a:pPr eaLnBrk="1" hangingPunct="1"/>
            <a:endParaRPr lang="fr-CA" noProof="0" dirty="0">
              <a:latin typeface="+mn-lt"/>
              <a:ea typeface="Arial" charset="0"/>
            </a:endParaRPr>
          </a:p>
        </p:txBody>
      </p:sp>
    </p:spTree>
    <p:extLst>
      <p:ext uri="{BB962C8B-B14F-4D97-AF65-F5344CB8AC3E}">
        <p14:creationId xmlns:p14="http://schemas.microsoft.com/office/powerpoint/2010/main" val="130292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4EA4FB95-4CF4-49A5-82AC-C47FBCC3C971}" type="slidenum">
              <a:rPr lang="en-US" smtClean="0">
                <a:ea typeface="Arial" charset="0"/>
              </a:rPr>
              <a:pPr/>
              <a:t>4</a:t>
            </a:fld>
            <a:endParaRPr lang="en-US" dirty="0">
              <a:ea typeface="Arial" charset="0"/>
            </a:endParaRPr>
          </a:p>
        </p:txBody>
      </p:sp>
      <p:sp>
        <p:nvSpPr>
          <p:cNvPr id="39939" name="Rectangle 2"/>
          <p:cNvSpPr>
            <a:spLocks noGrp="1" noRot="1" noChangeAspect="1" noChangeArrowheads="1" noTextEdit="1"/>
          </p:cNvSpPr>
          <p:nvPr>
            <p:ph type="sldImg"/>
          </p:nvPr>
        </p:nvSpPr>
        <p:spPr>
          <a:xfrm>
            <a:off x="1277938" y="736600"/>
            <a:ext cx="4757737" cy="3567113"/>
          </a:xfrm>
          <a:ln>
            <a:noFill/>
          </a:ln>
          <a:extLst>
            <a:ext uri="{91240B29-F687-4F45-9708-019B960494DF}">
              <a14:hiddenLine xmlns:a14="http://schemas.microsoft.com/office/drawing/2010/main" w="9525">
                <a:solidFill>
                  <a:srgbClr val="000000"/>
                </a:solidFill>
                <a:miter lim="800000"/>
                <a:headEnd/>
                <a:tailEnd/>
              </a14:hiddenLine>
            </a:ext>
          </a:extLst>
        </p:spPr>
      </p:sp>
      <p:sp>
        <p:nvSpPr>
          <p:cNvPr id="39940" name="Rectangle 3"/>
          <p:cNvSpPr>
            <a:spLocks noGrp="1" noChangeArrowheads="1"/>
          </p:cNvSpPr>
          <p:nvPr>
            <p:ph type="body" idx="1"/>
          </p:nvPr>
        </p:nvSpPr>
        <p:spPr>
          <a:xfrm>
            <a:off x="1033670" y="5115394"/>
            <a:ext cx="5645426" cy="40923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90" tIns="48659" rIns="98990" bIns="48659"/>
          <a:lstStyle/>
          <a:p>
            <a:r>
              <a:rPr lang="fr-CA" dirty="0">
                <a:latin typeface="Arial" panose="020B0604020202020204" pitchFamily="34" charset="0"/>
                <a:cs typeface="Arial" panose="020B0604020202020204" pitchFamily="34" charset="0"/>
              </a:rPr>
              <a:t>D’où proviendra votre revenu de retraite? En règle générale, général, vous aurez besoin à la retraite d’un revenu qui représente entre 65 % et 80 % du revenu que vous toucherez avant votre retraite pour maintenir à peu près le même train de vie. Par conséquent, si vous aviez un revenu de 40 000 $ juste avant de partir à la retraite, vous devriez viser un revenu se situant entre 26 000 $ et 32 000 $ une fois à la retraite.</a:t>
            </a:r>
          </a:p>
          <a:p>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Pour épargner en vue de la retraite, vous devez avoir un plan. Les prestations de l’État vous procurent un revenu de base, mais vous avez la responsabilité de combler la différence. Pour la plupart des Canadiens, le revenu de retraite provient principalement du régime de retraite de l’employeur. C’est un avantage important, car il vous aide à accumuler de l’épargne et vous permet de reporter l’impôt. </a:t>
            </a:r>
          </a:p>
        </p:txBody>
      </p:sp>
    </p:spTree>
    <p:extLst>
      <p:ext uri="{BB962C8B-B14F-4D97-AF65-F5344CB8AC3E}">
        <p14:creationId xmlns:p14="http://schemas.microsoft.com/office/powerpoint/2010/main" val="86444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a:solidFill>
                  <a:schemeClr val="tx1"/>
                </a:solidFill>
                <a:latin typeface="Arial" charset="0"/>
                <a:ea typeface="ＭＳ Ｐゴシック" pitchFamily="34" charset="-128"/>
              </a:defRPr>
            </a:lvl1pPr>
            <a:lvl2pPr marL="770620" indent="-296392" defTabSz="966568" eaLnBrk="0" hangingPunct="0">
              <a:defRPr>
                <a:solidFill>
                  <a:schemeClr val="tx1"/>
                </a:solidFill>
                <a:latin typeface="Arial" charset="0"/>
                <a:ea typeface="ＭＳ Ｐゴシック" pitchFamily="34" charset="-128"/>
              </a:defRPr>
            </a:lvl2pPr>
            <a:lvl3pPr marL="1185569" indent="-237113" defTabSz="966568" eaLnBrk="0" hangingPunct="0">
              <a:defRPr>
                <a:solidFill>
                  <a:schemeClr val="tx1"/>
                </a:solidFill>
                <a:latin typeface="Arial" charset="0"/>
                <a:ea typeface="ＭＳ Ｐゴシック" pitchFamily="34" charset="-128"/>
              </a:defRPr>
            </a:lvl3pPr>
            <a:lvl4pPr marL="1659795" indent="-237113" defTabSz="966568" eaLnBrk="0" hangingPunct="0">
              <a:defRPr>
                <a:solidFill>
                  <a:schemeClr val="tx1"/>
                </a:solidFill>
                <a:latin typeface="Arial" charset="0"/>
                <a:ea typeface="ＭＳ Ｐゴシック" pitchFamily="34" charset="-128"/>
              </a:defRPr>
            </a:lvl4pPr>
            <a:lvl5pPr marL="2134024" indent="-237113" defTabSz="966568" eaLnBrk="0" hangingPunct="0">
              <a:defRPr>
                <a:solidFill>
                  <a:schemeClr val="tx1"/>
                </a:solidFill>
                <a:latin typeface="Arial" charset="0"/>
                <a:ea typeface="ＭＳ Ｐゴシック" pitchFamily="34" charset="-128"/>
              </a:defRPr>
            </a:lvl5pPr>
            <a:lvl6pPr marL="2608250"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477"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6706"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0932" indent="-237113" defTabSz="966568"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79B12C42-1C6E-4F07-A51D-63C5EA86EAA0}" type="slidenum">
              <a:rPr lang="en-US" smtClean="0">
                <a:ea typeface="Arial" charset="0"/>
              </a:rPr>
              <a:pPr/>
              <a:t>5</a:t>
            </a:fld>
            <a:endParaRPr lang="en-US" dirty="0">
              <a:ea typeface="Arial" charset="0"/>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xfrm>
            <a:off x="975693" y="4428755"/>
            <a:ext cx="5464865" cy="5079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mn-lt"/>
                <a:cs typeface="Arial" panose="020B0604020202020204" pitchFamily="34" charset="0"/>
              </a:rPr>
              <a:t>Les prestations de l'État se composent en partie des sommes versées par le Régime de pensions du Canada ou du Régime de rentes du Québec; tous les travailleurs cotisent à ce régime. Il y a aussi les prestations de la Sécurité de la vieillesse, qui ne sont pas liées à l'activité professionnelle et qui sont versées à tous les Canadiens qui satisfont à certaines exigences d'âge et de résidence. Jetons un coup d'œil aux versements actuels. Le tableau indique ici les montants selon l'âge des retraités.</a:t>
            </a:r>
          </a:p>
          <a:p>
            <a:endParaRPr lang="fr-CA" dirty="0">
              <a:latin typeface="+mn-lt"/>
              <a:ea typeface="Arial" charset="0"/>
              <a:cs typeface="Arial" panose="020B0604020202020204" pitchFamily="34" charset="0"/>
            </a:endParaRPr>
          </a:p>
          <a:p>
            <a:pPr>
              <a:spcBef>
                <a:spcPts val="0"/>
              </a:spcBef>
            </a:pPr>
            <a:r>
              <a:rPr lang="fr-CA" dirty="0">
                <a:latin typeface="+mn-lt"/>
                <a:cs typeface="Arial" panose="020B0604020202020204" pitchFamily="34" charset="0"/>
              </a:rPr>
              <a:t>Le Régime de pensions du Canada ou le Régime de rentes du Québec prévoit une rente mensuelle maximale payable à 65 ans. Cette pension est indexée, ce qui signifie qu'elle augmente chaque année en fonction de la hausse du coût de la vie.</a:t>
            </a:r>
          </a:p>
          <a:p>
            <a:endParaRPr lang="fr-CA" dirty="0">
              <a:latin typeface="+mn-lt"/>
              <a:ea typeface="Arial" charset="0"/>
              <a:cs typeface="Arial" panose="020B0604020202020204" pitchFamily="34" charset="0"/>
            </a:endParaRPr>
          </a:p>
          <a:p>
            <a:pPr>
              <a:spcBef>
                <a:spcPts val="0"/>
              </a:spcBef>
            </a:pPr>
            <a:r>
              <a:rPr lang="fr-CA" dirty="0">
                <a:latin typeface="+mn-lt"/>
                <a:cs typeface="Arial" panose="020B0604020202020204" pitchFamily="34" charset="0"/>
              </a:rPr>
              <a:t>Tous les Canadiens qui répondent à certaines exigences relatives à la résidence peuvent avoir droit aux prestations de la Sécurité de la vieillesse. Si vous avez demeuré au Canada presque toute votre vie, vous aurez probablement droit aux prestations maximales de la SV dès l'âge d'admissibilité. Ces prestations sont également indexées et augmentent chaque trimestre en fonction de la hausse du coût de la vie. </a:t>
            </a:r>
            <a:r>
              <a:rPr lang="fr-FR" b="0" i="0" kern="1200" dirty="0">
                <a:solidFill>
                  <a:schemeClr val="tx1"/>
                </a:solidFill>
                <a:effectLst/>
                <a:latin typeface="+mn-lt"/>
              </a:rPr>
              <a:t>L’âge admissible pour la pension de la Sécurité vieillesse (SV) est 65 ans.</a:t>
            </a:r>
            <a:endParaRPr lang="fr-CA" dirty="0">
              <a:latin typeface="+mn-lt"/>
              <a:cs typeface="Arial" panose="020B0604020202020204" pitchFamily="34" charset="0"/>
            </a:endParaRPr>
          </a:p>
          <a:p>
            <a:endParaRPr lang="en-CA" dirty="0">
              <a:solidFill>
                <a:srgbClr val="FF0000"/>
              </a:solidFill>
              <a:latin typeface="+mn-lt"/>
              <a:cs typeface="Arial" panose="020B0604020202020204" pitchFamily="34" charset="0"/>
            </a:endParaRPr>
          </a:p>
          <a:p>
            <a:pPr>
              <a:spcBef>
                <a:spcPts val="0"/>
              </a:spcBef>
            </a:pPr>
            <a:r>
              <a:rPr lang="fr-CA" dirty="0">
                <a:latin typeface="+mn-lt"/>
                <a:cs typeface="Arial" panose="020B0604020202020204" pitchFamily="34" charset="0"/>
              </a:rPr>
              <a:t>L'ensemble de ces prestations représentent une bonne base pour le revenu de retraite, mais si vous en voulez davantage, vous devez vous constituer une épargne.</a:t>
            </a:r>
          </a:p>
          <a:p>
            <a:endParaRPr lang="fr-CA" dirty="0">
              <a:latin typeface="+mn-lt"/>
              <a:ea typeface="Arial" charset="0"/>
              <a:cs typeface="Arial" panose="020B0604020202020204" pitchFamily="34" charset="0"/>
            </a:endParaRPr>
          </a:p>
          <a:p>
            <a:pPr>
              <a:spcBef>
                <a:spcPts val="0"/>
              </a:spcBef>
            </a:pPr>
            <a:r>
              <a:rPr lang="fr-CA" dirty="0">
                <a:latin typeface="+mn-lt"/>
                <a:cs typeface="Arial" panose="020B0604020202020204" pitchFamily="34" charset="0"/>
              </a:rPr>
              <a:t>Cette diapo montre les versements mensuels maximums. C'est votre situation qui dictera si vous recevrez les versements maximums. Veuillez consulter votre relevé de participation au Régime de pensions du Canada ou au Régime de rentes du Québec pour connaître le montant estimé des prestations que vous toucherez à 65 ans. Pour en obtenir une copie, rendez-vous à </a:t>
            </a:r>
            <a:r>
              <a:rPr lang="fr-CA" b="1" dirty="0">
                <a:latin typeface="+mn-lt"/>
                <a:cs typeface="Arial" panose="020B0604020202020204" pitchFamily="34" charset="0"/>
              </a:rPr>
              <a:t>canada.ca et retraitequebec.gouv.qc.ca.</a:t>
            </a:r>
          </a:p>
        </p:txBody>
      </p:sp>
    </p:spTree>
    <p:extLst>
      <p:ext uri="{BB962C8B-B14F-4D97-AF65-F5344CB8AC3E}">
        <p14:creationId xmlns:p14="http://schemas.microsoft.com/office/powerpoint/2010/main" val="105518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8D92159B-299F-417E-86BA-2287764FFBBD}" type="slidenum">
              <a:rPr lang="en-US" smtClean="0">
                <a:ea typeface="Arial" charset="0"/>
              </a:rPr>
              <a:pPr/>
              <a:t>6</a:t>
            </a:fld>
            <a:endParaRPr lang="en-US" dirty="0">
              <a:ea typeface="Arial" charset="0"/>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dirty="0">
                <a:latin typeface="Arial" panose="020B0604020202020204" pitchFamily="34" charset="0"/>
                <a:cs typeface="Arial" panose="020B0604020202020204" pitchFamily="34" charset="0"/>
              </a:rPr>
              <a:t>Le fait de cotiser au REER collectif par retenues salariales est un moyen simple et pratique d’épargner. Cela réduit également votre revenu imposable sur-le-champ.</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Le montant de votre cotisation est déduit de votre revenu brut avant l’application des retenues d’impôt provinciales et fédérales.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Vous profitez de votre argent immédiatement – plutôt que de le donner au fisc toute l’année – et il gagne de l’intérêt avec vos fonds.</a:t>
            </a:r>
          </a:p>
          <a:p>
            <a:pPr>
              <a:defRPr/>
            </a:pPr>
            <a:r>
              <a:rPr lang="fr-CA" dirty="0">
                <a:latin typeface="Arial" panose="020B0604020202020204" pitchFamily="34" charset="0"/>
                <a:cs typeface="Arial" panose="020B0604020202020204" pitchFamily="34" charset="0"/>
              </a:rPr>
              <a:t>Dans cet exemple, vous voyez qu’une cotisation de 100 $ au REER fait en sorte que seulement 75 $ sont retirés de votre salaire.</a:t>
            </a:r>
          </a:p>
          <a:p>
            <a:pPr>
              <a:defRPr/>
            </a:pPr>
            <a:endParaRPr lang="fr-CA" noProof="0" dirty="0"/>
          </a:p>
          <a:p>
            <a:pPr>
              <a:defRPr/>
            </a:pPr>
            <a:endParaRPr lang="fr-CA" noProof="0" dirty="0"/>
          </a:p>
          <a:p>
            <a:pPr>
              <a:defRPr/>
            </a:pPr>
            <a:endParaRPr lang="fr-CA" noProof="0" dirty="0"/>
          </a:p>
          <a:p>
            <a:endParaRPr lang="en-US" dirty="0"/>
          </a:p>
        </p:txBody>
      </p:sp>
    </p:spTree>
    <p:extLst>
      <p:ext uri="{BB962C8B-B14F-4D97-AF65-F5344CB8AC3E}">
        <p14:creationId xmlns:p14="http://schemas.microsoft.com/office/powerpoint/2010/main" val="57648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a:xfrm>
            <a:off x="4144619" y="9120814"/>
            <a:ext cx="3170583" cy="4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7" tIns="48325" rIns="96647" bIns="48325"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ea typeface="Arial" charset="0"/>
              </a:rPr>
              <a:pPr algn="r">
                <a:spcAft>
                  <a:spcPct val="0"/>
                </a:spcAft>
                <a:buClrTx/>
                <a:buSzTx/>
                <a:buFontTx/>
                <a:buNone/>
              </a:pPr>
              <a:t>7</a:t>
            </a:fld>
            <a:endParaRPr lang="en-US" sz="1200" dirty="0">
              <a:ea typeface="Arial" charset="0"/>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mn-lt"/>
                <a:cs typeface="Arial" panose="020B0604020202020204" pitchFamily="34" charset="0"/>
              </a:rPr>
              <a:t>Pour éviter de dépasser votre plafond de cotisation autorisé pour le REER collectif, consultez l'«Avis de cotisation» que l'Agence du revenu du Canada (ARC) vous a fait parvenir relativement à votre dernière déclaration de revenus. Ce document fait état de votre plafond de cotisation au REER pour l'année en cours. </a:t>
            </a:r>
          </a:p>
          <a:p>
            <a:r>
              <a:rPr lang="fr-CA" dirty="0">
                <a:latin typeface="+mn-lt"/>
                <a:cs typeface="Arial" panose="020B0604020202020204" pitchFamily="34" charset="0"/>
              </a:rPr>
              <a:t> </a:t>
            </a:r>
          </a:p>
          <a:p>
            <a:r>
              <a:rPr lang="fr-CA" dirty="0">
                <a:latin typeface="+mn-lt"/>
                <a:cs typeface="Arial" panose="020B0604020202020204" pitchFamily="34" charset="0"/>
              </a:rPr>
              <a:t>Les plafonds sont indiqués ici. Les droits de cotisation inutilisés pour le REER sont reportés aux années ultérieures, et ce, indéfiniment, si bien que votre plafond de cotisation est peut-être plus élevé que vous ne le pensez.</a:t>
            </a:r>
          </a:p>
          <a:p>
            <a:r>
              <a:rPr lang="fr-CA" b="1" dirty="0">
                <a:latin typeface="+mn-lt"/>
                <a:cs typeface="Arial" panose="020B0604020202020204" pitchFamily="34" charset="0"/>
              </a:rPr>
              <a:t> </a:t>
            </a:r>
            <a:endParaRPr lang="fr-CA" dirty="0">
              <a:latin typeface="+mn-lt"/>
              <a:ea typeface="Arial" charset="0"/>
              <a:cs typeface="Arial" panose="020B0604020202020204" pitchFamily="34" charset="0"/>
            </a:endParaRPr>
          </a:p>
          <a:p>
            <a:r>
              <a:rPr lang="fr-CA" dirty="0">
                <a:latin typeface="+mn-lt"/>
                <a:cs typeface="Arial" panose="020B0604020202020204" pitchFamily="34" charset="0"/>
              </a:rPr>
              <a:t>N'oubliez pas que votre employeur et la Sun Life ne surveilleront pas votre plafond de cotisation. Il vous appartient de vous assurer que vous ne dépassez pas votre plafond de cotisation au REER et au CELI.</a:t>
            </a:r>
          </a:p>
          <a:p>
            <a:pPr>
              <a:lnSpc>
                <a:spcPct val="105000"/>
              </a:lnSpc>
              <a:spcBef>
                <a:spcPct val="0"/>
              </a:spcBef>
              <a:spcAft>
                <a:spcPts val="622"/>
              </a:spcAft>
            </a:pPr>
            <a:endParaRPr lang="fr-CA" dirty="0">
              <a:solidFill>
                <a:srgbClr val="000000"/>
              </a:solidFill>
              <a:latin typeface="+mn-lt"/>
              <a:ea typeface="Arial" charset="0"/>
            </a:endParaRPr>
          </a:p>
          <a:p>
            <a:pPr eaLnBrk="1" hangingPunct="1"/>
            <a:endParaRPr lang="fr-CA" dirty="0">
              <a:latin typeface="+mn-lt"/>
              <a:ea typeface="Arial" charset="0"/>
            </a:endParaRPr>
          </a:p>
          <a:p>
            <a:pPr eaLnBrk="1" hangingPunct="1"/>
            <a:endParaRPr lang="fr-CA" dirty="0">
              <a:latin typeface="+mn-lt"/>
              <a:ea typeface="Arial" charset="0"/>
            </a:endParaRPr>
          </a:p>
          <a:p>
            <a:pPr eaLnBrk="1" hangingPunct="1"/>
            <a:endParaRPr lang="en-US" dirty="0">
              <a:latin typeface="+mn-lt"/>
              <a:ea typeface="Arial" charset="0"/>
            </a:endParaRPr>
          </a:p>
        </p:txBody>
      </p:sp>
    </p:spTree>
    <p:extLst>
      <p:ext uri="{BB962C8B-B14F-4D97-AF65-F5344CB8AC3E}">
        <p14:creationId xmlns:p14="http://schemas.microsoft.com/office/powerpoint/2010/main" val="175810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a:xfrm>
            <a:off x="4144619" y="9120814"/>
            <a:ext cx="3170583" cy="4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7" tIns="48325" rIns="96647" bIns="48325"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ea typeface="Arial" charset="0"/>
              </a:rPr>
              <a:pPr algn="r">
                <a:spcAft>
                  <a:spcPct val="0"/>
                </a:spcAft>
                <a:buClrTx/>
                <a:buSzTx/>
                <a:buFontTx/>
                <a:buNone/>
              </a:pPr>
              <a:t>8</a:t>
            </a:fld>
            <a:endParaRPr lang="en-US" sz="1200" dirty="0">
              <a:ea typeface="Arial" charset="0"/>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25" indent="-181225">
              <a:buFont typeface="Arial" panose="020B0604020202020204" pitchFamily="34" charset="0"/>
              <a:buChar char="•"/>
            </a:pPr>
            <a:r>
              <a:rPr lang="fr-CA" dirty="0">
                <a:latin typeface="+mn-lt"/>
                <a:cs typeface="Arial" panose="020B0604020202020204" pitchFamily="34" charset="0"/>
              </a:rPr>
              <a:t>Le plafond de cotisation au compte </a:t>
            </a:r>
            <a:r>
              <a:rPr lang="fr-CA" b="0" dirty="0">
                <a:latin typeface="+mn-lt"/>
                <a:cs typeface="Arial" panose="020B0604020202020204" pitchFamily="34" charset="0"/>
              </a:rPr>
              <a:t>d'épargne libre d'impôt (CELI) </a:t>
            </a:r>
            <a:r>
              <a:rPr lang="fr-CA" dirty="0">
                <a:latin typeface="+mn-lt"/>
                <a:cs typeface="Arial" panose="020B0604020202020204" pitchFamily="34" charset="0"/>
              </a:rPr>
              <a:t>sera indexé en fonction de l'inflation et arrondi à la tranche de 500 $ la plus proche. Ce plafond de cotisation fixé par l'ARC s'applique à tous vos CELI. </a:t>
            </a:r>
          </a:p>
          <a:p>
            <a:pPr marL="181225" indent="-181225">
              <a:buFont typeface="Arial" panose="020B0604020202020204" pitchFamily="34" charset="0"/>
              <a:buChar char="•"/>
            </a:pPr>
            <a:r>
              <a:rPr lang="fr-CA" dirty="0">
                <a:latin typeface="+mn-lt"/>
                <a:cs typeface="Arial" panose="020B0604020202020204" pitchFamily="34" charset="0"/>
              </a:rPr>
              <a:t>Vos droits de cotisation inutilisés peuvent être reportés aux années futures, et les sommes retirées du CELI s'ajoutent à vos droits de cotisation au CELI le 1</a:t>
            </a:r>
            <a:r>
              <a:rPr lang="fr-CA" baseline="30000" dirty="0">
                <a:latin typeface="+mn-lt"/>
                <a:cs typeface="Arial" panose="020B0604020202020204" pitchFamily="34" charset="0"/>
              </a:rPr>
              <a:t>er</a:t>
            </a:r>
            <a:r>
              <a:rPr lang="fr-CA" dirty="0">
                <a:latin typeface="+mn-lt"/>
                <a:cs typeface="Arial" panose="020B0604020202020204" pitchFamily="34" charset="0"/>
              </a:rPr>
              <a:t> janvier de l'année civile suivante.</a:t>
            </a:r>
          </a:p>
          <a:p>
            <a:pPr marL="181225" indent="-181225">
              <a:buFont typeface="Arial" panose="020B0604020202020204" pitchFamily="34" charset="0"/>
              <a:buChar char="•"/>
            </a:pPr>
            <a:r>
              <a:rPr lang="fr-CA" dirty="0">
                <a:latin typeface="+mn-lt"/>
                <a:cs typeface="Arial" panose="020B0604020202020204" pitchFamily="34" charset="0"/>
              </a:rPr>
              <a:t>Inscrivez-vous au service Mon dossier de l'ARC (</a:t>
            </a:r>
            <a:r>
              <a:rPr lang="fr-CA" b="1" dirty="0">
                <a:latin typeface="+mn-lt"/>
                <a:cs typeface="Arial" panose="020B0604020202020204" pitchFamily="34" charset="0"/>
              </a:rPr>
              <a:t>Canada.ca</a:t>
            </a:r>
            <a:r>
              <a:rPr lang="fr-CA" dirty="0">
                <a:latin typeface="+mn-lt"/>
                <a:cs typeface="Arial" panose="020B0604020202020204" pitchFamily="34" charset="0"/>
              </a:rPr>
              <a:t>) pour vérifier en ligne vos droits de cotisation au CELI pour l'année. </a:t>
            </a:r>
          </a:p>
          <a:p>
            <a:pPr marL="181225" indent="-181225">
              <a:buFont typeface="Arial" panose="020B0604020202020204" pitchFamily="34" charset="0"/>
              <a:buChar char="•"/>
            </a:pPr>
            <a:endParaRPr lang="fr-CA" dirty="0">
              <a:latin typeface="+mn-lt"/>
              <a:ea typeface="+mn-ea"/>
            </a:endParaRPr>
          </a:p>
        </p:txBody>
      </p:sp>
    </p:spTree>
    <p:extLst>
      <p:ext uri="{BB962C8B-B14F-4D97-AF65-F5344CB8AC3E}">
        <p14:creationId xmlns:p14="http://schemas.microsoft.com/office/powerpoint/2010/main" val="132681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75692" y="4561227"/>
            <a:ext cx="5464865" cy="4646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mn-lt"/>
              </a:rPr>
              <a:t>Voyons maintenant les deux endroits où vous pouvez affecter vos  cotisations dans le cadre du régime de l'employeur.  C'est à vous de décider si vous voulez participer au REER ou au CELI collectifs ou aux deux.</a:t>
            </a:r>
          </a:p>
          <a:p>
            <a:pPr eaLnBrk="1" hangingPunct="1"/>
            <a:r>
              <a:rPr lang="fr-CA" altLang="en-US" b="1" dirty="0">
                <a:latin typeface="+mn-lt"/>
              </a:rPr>
              <a:t>Le REER collectif</a:t>
            </a:r>
            <a:r>
              <a:rPr lang="fr-CA" altLang="en-US" dirty="0">
                <a:latin typeface="+mn-lt"/>
              </a:rPr>
              <a:t> vous permet de verser des cotisations par retenues salariales avant impôt; vous profitez ainsi d'un avantage fiscal immédiat chaque fois que vous cotisez au régime. Vous pouvez verser des cotisations jusqu'à concurrence de votre plafond de cotisation au REER chaque année. Les revenus de placement et les cotisations étant entièrement à l'abri de l'impôt jusqu'à leur retrait, il n'y a pas de meilleur moyen d'épargner pour la retraite. </a:t>
            </a:r>
            <a:endParaRPr lang="fr-CA" altLang="en-US" b="1" dirty="0">
              <a:latin typeface="+mn-lt"/>
            </a:endParaRPr>
          </a:p>
          <a:p>
            <a:pPr eaLnBrk="1" hangingPunct="1"/>
            <a:endParaRPr lang="fr-CA" altLang="en-US" b="1" dirty="0">
              <a:latin typeface="+mn-lt"/>
            </a:endParaRPr>
          </a:p>
          <a:p>
            <a:pPr eaLnBrk="1" hangingPunct="1"/>
            <a:r>
              <a:rPr lang="fr-CA" altLang="en-US" b="1" dirty="0">
                <a:latin typeface="+mn-lt"/>
              </a:rPr>
              <a:t>Avec le CELI collectif</a:t>
            </a:r>
            <a:r>
              <a:rPr lang="fr-CA" altLang="en-US" b="0" dirty="0">
                <a:latin typeface="+mn-lt"/>
              </a:rPr>
              <a:t>,</a:t>
            </a:r>
            <a:r>
              <a:rPr lang="fr-CA" altLang="en-US" b="1" dirty="0">
                <a:latin typeface="+mn-lt"/>
              </a:rPr>
              <a:t> </a:t>
            </a:r>
            <a:r>
              <a:rPr lang="fr-CA" altLang="en-US" b="0" dirty="0">
                <a:latin typeface="+mn-lt"/>
              </a:rPr>
              <a:t>v</a:t>
            </a:r>
            <a:r>
              <a:rPr lang="fr-CA" altLang="en-US" dirty="0">
                <a:latin typeface="+mn-lt"/>
              </a:rPr>
              <a:t>ous versez des cotisations après impôt au moyen de prélèvements bancaires automatiques. Vous ne profitez pas d'économies d'impôt immédiates, mais vous ne payez aucun impôt canadien sur les revenus de placements réalisés dans votre compte et tous les retraits sont à l'abri de l'impôt. Veuillez noter que de </a:t>
            </a:r>
            <a:r>
              <a:rPr lang="fr-FR" altLang="en-US" dirty="0">
                <a:latin typeface="+mn-lt"/>
              </a:rPr>
              <a:t>l'impôt étranger peut s'appliquer à certains revenus étrangers. </a:t>
            </a:r>
            <a:r>
              <a:rPr lang="fr-CA" altLang="en-US" dirty="0">
                <a:latin typeface="+mn-lt"/>
              </a:rPr>
              <a:t>Le CELI vous permet de décider entièrement de l'utilisation que vous ferez de votre épargne pour des objectifs à court, moyen ou long terme – une voiture, un versement initial pour une maison, des vacances, des frais d'études ou la retraite. À vous de choisir.</a:t>
            </a:r>
          </a:p>
          <a:p>
            <a:pPr eaLnBrk="1" hangingPunct="1"/>
            <a:endParaRPr lang="fr-CA" altLang="en-US" dirty="0">
              <a:latin typeface="+mn-lt"/>
            </a:endParaRPr>
          </a:p>
          <a:p>
            <a:pPr eaLnBrk="1" hangingPunct="1"/>
            <a:r>
              <a:rPr lang="fr-CA" altLang="en-US" dirty="0">
                <a:latin typeface="+mn-lt"/>
              </a:rPr>
              <a:t>REMARQUE :  Vous pouvez redéposer les sommes retirées l'année suivante. Si vous redéposez au CELI les sommes retirées la même année, ces cotisations pourraient être considérées comme des cotisations excédentaires.</a:t>
            </a:r>
            <a:endParaRPr lang="fr-CA" altLang="en-US" u="sng" dirty="0">
              <a:latin typeface="+mn-lt"/>
            </a:endParaRPr>
          </a:p>
          <a:p>
            <a:pPr eaLnBrk="1" hangingPunct="1"/>
            <a:endParaRPr lang="fr-CA" altLang="en-US" dirty="0">
              <a:latin typeface="+mn-lt"/>
            </a:endParaRPr>
          </a:p>
        </p:txBody>
      </p:sp>
      <p:sp>
        <p:nvSpPr>
          <p:cNvPr id="440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charset="0"/>
                <a:ea typeface="MS PGothic" pitchFamily="34" charset="-128"/>
              </a:defRPr>
            </a:lvl1pPr>
            <a:lvl2pPr marL="770662" indent="-296408" defTabSz="966621" eaLnBrk="0" hangingPunct="0">
              <a:defRPr>
                <a:solidFill>
                  <a:schemeClr val="tx1"/>
                </a:solidFill>
                <a:latin typeface="Arial" charset="0"/>
                <a:ea typeface="MS PGothic" pitchFamily="34" charset="-128"/>
              </a:defRPr>
            </a:lvl2pPr>
            <a:lvl3pPr marL="1185634" indent="-237127" defTabSz="966621" eaLnBrk="0" hangingPunct="0">
              <a:defRPr>
                <a:solidFill>
                  <a:schemeClr val="tx1"/>
                </a:solidFill>
                <a:latin typeface="Arial" charset="0"/>
                <a:ea typeface="MS PGothic" pitchFamily="34" charset="-128"/>
              </a:defRPr>
            </a:lvl3pPr>
            <a:lvl4pPr marL="1659887" indent="-237127" defTabSz="966621" eaLnBrk="0" hangingPunct="0">
              <a:defRPr>
                <a:solidFill>
                  <a:schemeClr val="tx1"/>
                </a:solidFill>
                <a:latin typeface="Arial" charset="0"/>
                <a:ea typeface="MS PGothic" pitchFamily="34" charset="-128"/>
              </a:defRPr>
            </a:lvl4pPr>
            <a:lvl5pPr marL="2134141" indent="-237127" defTabSz="966621" eaLnBrk="0" hangingPunct="0">
              <a:defRPr>
                <a:solidFill>
                  <a:schemeClr val="tx1"/>
                </a:solidFill>
                <a:latin typeface="Arial" charset="0"/>
                <a:ea typeface="MS PGothic" pitchFamily="34" charset="-128"/>
              </a:defRPr>
            </a:lvl5pPr>
            <a:lvl6pPr marL="2608395" indent="-237127" defTabSz="966621" eaLnBrk="0" fontAlgn="base" hangingPunct="0">
              <a:spcBef>
                <a:spcPct val="0"/>
              </a:spcBef>
              <a:spcAft>
                <a:spcPct val="0"/>
              </a:spcAft>
              <a:defRPr>
                <a:solidFill>
                  <a:schemeClr val="tx1"/>
                </a:solidFill>
                <a:latin typeface="Arial" charset="0"/>
                <a:ea typeface="MS PGothic" pitchFamily="34" charset="-128"/>
              </a:defRPr>
            </a:lvl6pPr>
            <a:lvl7pPr marL="3082648" indent="-237127" defTabSz="966621" eaLnBrk="0" fontAlgn="base" hangingPunct="0">
              <a:spcBef>
                <a:spcPct val="0"/>
              </a:spcBef>
              <a:spcAft>
                <a:spcPct val="0"/>
              </a:spcAft>
              <a:defRPr>
                <a:solidFill>
                  <a:schemeClr val="tx1"/>
                </a:solidFill>
                <a:latin typeface="Arial" charset="0"/>
                <a:ea typeface="MS PGothic" pitchFamily="34" charset="-128"/>
              </a:defRPr>
            </a:lvl7pPr>
            <a:lvl8pPr marL="3556902" indent="-237127" defTabSz="966621" eaLnBrk="0" fontAlgn="base" hangingPunct="0">
              <a:spcBef>
                <a:spcPct val="0"/>
              </a:spcBef>
              <a:spcAft>
                <a:spcPct val="0"/>
              </a:spcAft>
              <a:defRPr>
                <a:solidFill>
                  <a:schemeClr val="tx1"/>
                </a:solidFill>
                <a:latin typeface="Arial" charset="0"/>
                <a:ea typeface="MS PGothic" pitchFamily="34" charset="-128"/>
              </a:defRPr>
            </a:lvl8pPr>
            <a:lvl9pPr marL="4031155" indent="-237127" defTabSz="966621" eaLnBrk="0" fontAlgn="base" hangingPunct="0">
              <a:spcBef>
                <a:spcPct val="0"/>
              </a:spcBef>
              <a:spcAft>
                <a:spcPct val="0"/>
              </a:spcAft>
              <a:defRPr>
                <a:solidFill>
                  <a:schemeClr val="tx1"/>
                </a:solidFill>
                <a:latin typeface="Arial" charset="0"/>
                <a:ea typeface="MS PGothic" pitchFamily="34" charset="-128"/>
              </a:defRPr>
            </a:lvl9pPr>
          </a:lstStyle>
          <a:p>
            <a:fld id="{DBA2262F-9C50-49B7-B327-1F95962B5ED6}" type="slidenum">
              <a:rPr lang="fr-CA" altLang="en-US" smtClean="0"/>
              <a:pPr/>
              <a:t>9</a:t>
            </a:fld>
            <a:endParaRPr lang="fr-CA"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2.xml"/><Relationship Id="rId5" Type="http://schemas.openxmlformats.org/officeDocument/2006/relationships/tags" Target="../tags/tag13.xml"/><Relationship Id="rId4"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9.xml"/><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jpeg"/><Relationship Id="rId5" Type="http://schemas.openxmlformats.org/officeDocument/2006/relationships/slideMaster" Target="../slideMasters/slideMaster2.xml"/><Relationship Id="rId4" Type="http://schemas.openxmlformats.org/officeDocument/2006/relationships/tags" Target="../tags/tag2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4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7"/>
          <p:cNvSpPr>
            <a:spLocks noChangeArrowheads="1"/>
          </p:cNvSpPr>
          <p:nvPr userDrawn="1"/>
        </p:nvSpPr>
        <p:spPr bwMode="auto">
          <a:xfrm>
            <a:off x="0" y="4267200"/>
            <a:ext cx="9144000" cy="12192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5" name="Rectangle 38"/>
          <p:cNvSpPr>
            <a:spLocks noChangeArrowheads="1"/>
          </p:cNvSpPr>
          <p:nvPr userDrawn="1"/>
        </p:nvSpPr>
        <p:spPr bwMode="black">
          <a:xfrm>
            <a:off x="0" y="5376863"/>
            <a:ext cx="9144000" cy="109537"/>
          </a:xfrm>
          <a:prstGeom prst="rect">
            <a:avLst/>
          </a:prstGeom>
          <a:solidFill>
            <a:srgbClr val="3456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074" name="Rectangle 2"/>
          <p:cNvSpPr>
            <a:spLocks noGrp="1" noChangeArrowheads="1"/>
          </p:cNvSpPr>
          <p:nvPr>
            <p:ph type="ctrTitle"/>
          </p:nvPr>
        </p:nvSpPr>
        <p:spPr bwMode="auto">
          <a:xfrm>
            <a:off x="660400" y="1455738"/>
            <a:ext cx="7772400" cy="1143000"/>
          </a:xfrm>
        </p:spPr>
        <p:txBody>
          <a:bodyPr anchor="ctr"/>
          <a:lstStyle>
            <a:lvl1pPr>
              <a:lnSpc>
                <a:spcPct val="90000"/>
              </a:lnSpc>
              <a:defRPr sz="6200"/>
            </a:lvl1pPr>
          </a:lstStyle>
          <a:p>
            <a:r>
              <a:rPr lang="en-US"/>
              <a:t>Click to edit Master title style</a:t>
            </a:r>
          </a:p>
        </p:txBody>
      </p:sp>
      <p:grpSp>
        <p:nvGrpSpPr>
          <p:cNvPr id="11" name="Group 6"/>
          <p:cNvGrpSpPr>
            <a:grpSpLocks/>
          </p:cNvGrpSpPr>
          <p:nvPr userDrawn="1"/>
        </p:nvGrpSpPr>
        <p:grpSpPr bwMode="auto">
          <a:xfrm>
            <a:off x="304800" y="59436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charset="0"/>
                <a:buChar char="•"/>
                <a:defRPr>
                  <a:solidFill>
                    <a:schemeClr val="tx1"/>
                  </a:solidFill>
                  <a:latin typeface="Arial" charset="0"/>
                  <a:ea typeface="Arial Regular" charset="0"/>
                  <a:cs typeface="Arial Regular" charset="0"/>
                </a:defRPr>
              </a:lvl1pPr>
              <a:lvl2pPr marL="742950" indent="-28575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2pPr>
              <a:lvl3pPr marL="11430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3pPr>
              <a:lvl4pPr marL="16002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4pPr>
              <a:lvl5pPr marL="20574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5pPr>
              <a:lvl6pPr marL="25146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6pPr>
              <a:lvl7pPr marL="29718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7pPr>
              <a:lvl8pPr marL="34290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8pPr>
              <a:lvl9pPr marL="38862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9pPr>
            </a:lstStyle>
            <a:p>
              <a:pPr>
                <a:spcAft>
                  <a:spcPct val="0"/>
                </a:spcAft>
                <a:buClrTx/>
                <a:buSzTx/>
                <a:buFontTx/>
                <a:buNone/>
              </a:pPr>
              <a:endParaRPr lang="en-US" altLang="en-US" b="0"/>
            </a:p>
          </p:txBody>
        </p:sp>
        <p:pic>
          <p:nvPicPr>
            <p:cNvPr id="13"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6938645" y="5877560"/>
            <a:ext cx="1910080" cy="761365"/>
          </a:xfrm>
          <a:prstGeom prst="rect">
            <a:avLst/>
          </a:prstGeom>
        </p:spPr>
      </p:pic>
    </p:spTree>
    <p:extLst>
      <p:ext uri="{BB962C8B-B14F-4D97-AF65-F5344CB8AC3E}">
        <p14:creationId xmlns:p14="http://schemas.microsoft.com/office/powerpoint/2010/main" val="365115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71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89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89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74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43013"/>
          </a:xfrm>
        </p:spPr>
        <p:txBody>
          <a:bodyPr/>
          <a:lstStyle/>
          <a:p>
            <a:r>
              <a:rPr lang="en-US"/>
              <a:t>Click to edit Master title style</a:t>
            </a:r>
          </a:p>
        </p:txBody>
      </p:sp>
      <p:sp>
        <p:nvSpPr>
          <p:cNvPr id="3" name="Table Placeholder 2"/>
          <p:cNvSpPr>
            <a:spLocks noGrp="1"/>
          </p:cNvSpPr>
          <p:nvPr>
            <p:ph type="tbl" idx="1"/>
          </p:nvPr>
        </p:nvSpPr>
        <p:spPr>
          <a:xfrm>
            <a:off x="685800" y="1827213"/>
            <a:ext cx="7772400" cy="3962400"/>
          </a:xfrm>
        </p:spPr>
        <p:txBody>
          <a:bodyPr/>
          <a:lstStyle/>
          <a:p>
            <a:pPr lvl="0"/>
            <a:endParaRPr lang="en-US" noProof="0"/>
          </a:p>
        </p:txBody>
      </p:sp>
    </p:spTree>
    <p:extLst>
      <p:ext uri="{BB962C8B-B14F-4D97-AF65-F5344CB8AC3E}">
        <p14:creationId xmlns:p14="http://schemas.microsoft.com/office/powerpoint/2010/main" val="2423468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38617184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5570664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4458658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28361259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20315889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19982292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140C14A7-F7CE-461C-9E8E-FBDCDE36F539}" type="datetimeFigureOut">
              <a:rPr lang="en-US" smtClean="0"/>
              <a:pPr/>
              <a:t>5/18/2023</a:t>
            </a:fld>
            <a:endParaRPr lang="en-US" dirty="0"/>
          </a:p>
        </p:txBody>
      </p:sp>
      <p:sp>
        <p:nvSpPr>
          <p:cNvPr id="3" name="Footer Placeholder 2"/>
          <p:cNvSpPr>
            <a:spLocks noGrp="1"/>
          </p:cNvSpPr>
          <p:nvPr>
            <p:ph type="ftr" sz="quarter" idx="1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16515570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3087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249584441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21193626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33761217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20181832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40"/>
          <p:cNvPicPr>
            <a:picLocks noChangeAspect="1" noChangeArrowheads="1"/>
          </p:cNvPicPr>
          <p:nvPr userDrawn="1"/>
        </p:nvPicPr>
        <p:blipFill>
          <a:blip r:embed="rId6">
            <a:extLst>
              <a:ext uri="{28A0092B-C50C-407E-A947-70E740481C1C}">
                <a14:useLocalDpi xmlns:a14="http://schemas.microsoft.com/office/drawing/2010/main" val="0"/>
              </a:ext>
            </a:extLst>
          </a:blip>
          <a:stretch/>
        </p:blipFill>
        <p:spPr>
          <a:xfrm>
            <a:off x="0" y="0"/>
            <a:ext cx="91440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7"/>
          <p:cNvSpPr>
            <a:spLocks noChangeArrowheads="1"/>
          </p:cNvSpPr>
          <p:nvPr userDrawn="1">
            <p:custDataLst>
              <p:tags r:id="rId1"/>
            </p:custDataLst>
          </p:nvPr>
        </p:nvSpPr>
        <p:spPr>
          <a:xfrm>
            <a:off x="0" y="4267200"/>
            <a:ext cx="9144000" cy="1219200"/>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en-US" b="0" i="0" dirty="0">
              <a:latin typeface="Arial" charset="0"/>
            </a:endParaRPr>
          </a:p>
        </p:txBody>
      </p:sp>
      <p:sp>
        <p:nvSpPr>
          <p:cNvPr id="6" name="Rectangle 38"/>
          <p:cNvSpPr>
            <a:spLocks noChangeArrowheads="1"/>
          </p:cNvSpPr>
          <p:nvPr userDrawn="1">
            <p:custDataLst>
              <p:tags r:id="rId2"/>
            </p:custDataLst>
          </p:nvPr>
        </p:nvSpPr>
        <p:spPr>
          <a:xfrm>
            <a:off x="0" y="5376863"/>
            <a:ext cx="9144000" cy="109537"/>
          </a:xfrm>
          <a:prstGeom prst="rect">
            <a:avLst/>
          </a:prstGeom>
          <a:solidFill>
            <a:srgbClr val="345629"/>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en-US" b="0" i="0" dirty="0">
              <a:latin typeface="Arial" charset="0"/>
            </a:endParaRPr>
          </a:p>
        </p:txBody>
      </p:sp>
      <p:sp>
        <p:nvSpPr>
          <p:cNvPr id="3074" name="Rectangle 2"/>
          <p:cNvSpPr>
            <a:spLocks noGrp="1" noChangeArrowheads="1"/>
          </p:cNvSpPr>
          <p:nvPr>
            <p:ph type="ctrTitle"/>
            <p:custDataLst>
              <p:tags r:id="rId3"/>
            </p:custDataLst>
          </p:nvPr>
        </p:nvSpPr>
        <p:spPr>
          <a:xfrm>
            <a:off x="660400" y="1455738"/>
            <a:ext cx="7772400" cy="1143000"/>
          </a:xfrm>
        </p:spPr>
        <p:txBody>
          <a:bodyPr anchor="ctr"/>
          <a:lstStyle>
            <a:lvl1pPr>
              <a:lnSpc>
                <a:spcPct val="90000"/>
              </a:lnSpc>
              <a:defRPr sz="6200"/>
            </a:lvl1pPr>
          </a:lstStyle>
          <a:p>
            <a:r>
              <a:rPr lang="en-US"/>
              <a:t>Click to edit Master title style</a:t>
            </a:r>
          </a:p>
        </p:txBody>
      </p:sp>
      <p:grpSp>
        <p:nvGrpSpPr>
          <p:cNvPr id="9" name="Group 6"/>
          <p:cNvGrpSpPr>
            <a:grpSpLocks/>
          </p:cNvGrpSpPr>
          <p:nvPr userDrawn="1"/>
        </p:nvGrpSpPr>
        <p:grpSpPr bwMode="auto">
          <a:xfrm>
            <a:off x="3048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charset="0"/>
                <a:buChar char="•"/>
                <a:defRPr>
                  <a:solidFill>
                    <a:schemeClr val="tx1"/>
                  </a:solidFill>
                  <a:latin typeface="Arial" charset="0"/>
                  <a:ea typeface="Arial Regular" charset="0"/>
                  <a:cs typeface="Arial Regular" charset="0"/>
                </a:defRPr>
              </a:lvl1pPr>
              <a:lvl2pPr marL="742950" indent="-28575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2pPr>
              <a:lvl3pPr marL="11430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3pPr>
              <a:lvl4pPr marL="16002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4pPr>
              <a:lvl5pPr marL="20574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5pPr>
              <a:lvl6pPr marL="25146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6pPr>
              <a:lvl7pPr marL="29718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7pPr>
              <a:lvl8pPr marL="34290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8pPr>
              <a:lvl9pPr marL="38862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9pPr>
            </a:lstStyle>
            <a:p>
              <a:pPr>
                <a:spcAft>
                  <a:spcPct val="0"/>
                </a:spcAft>
                <a:buClrTx/>
                <a:buSzTx/>
                <a:buFontTx/>
                <a:buNone/>
              </a:pPr>
              <a:endParaRPr lang="en-US" altLang="en-US" b="0"/>
            </a:p>
          </p:txBody>
        </p:sp>
        <p:pic>
          <p:nvPicPr>
            <p:cNvPr id="11" name="Picture 8" descr="my_savings™_FR"/>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8"/>
          <p:cNvPicPr/>
          <p:nvPr userDrawn="1"/>
        </p:nvPicPr>
        <p:blipFill>
          <a:blip r:embed="rId8" cstate="print">
            <a:extLst>
              <a:ext uri="{28A0092B-C50C-407E-A947-70E740481C1C}">
                <a14:useLocalDpi xmlns:a14="http://schemas.microsoft.com/office/drawing/2010/main" val="0"/>
              </a:ext>
            </a:extLst>
          </a:blip>
          <a:stretch>
            <a:fillRect/>
          </a:stretch>
        </p:blipFill>
        <p:spPr>
          <a:xfrm>
            <a:off x="6938645" y="5877560"/>
            <a:ext cx="1910080" cy="761365"/>
          </a:xfrm>
          <a:prstGeom prst="rect">
            <a:avLst/>
          </a:prstGeom>
        </p:spPr>
      </p:pic>
    </p:spTree>
    <p:extLst>
      <p:ext uri="{BB962C8B-B14F-4D97-AF65-F5344CB8AC3E}">
        <p14:creationId xmlns:p14="http://schemas.microsoft.com/office/powerpoint/2010/main" val="24897484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0"/>
            <a:ext cx="7772400" cy="1243013"/>
          </a:xfrm>
        </p:spPr>
        <p:txBody>
          <a:bodyPr/>
          <a:lstStyle/>
          <a:p>
            <a:r>
              <a:rPr lang="en-US"/>
              <a:t>Click to edit Master title style</a:t>
            </a:r>
          </a:p>
        </p:txBody>
      </p:sp>
      <p:sp>
        <p:nvSpPr>
          <p:cNvPr id="3" name="Table Placeholder 2"/>
          <p:cNvSpPr>
            <a:spLocks noGrp="1"/>
          </p:cNvSpPr>
          <p:nvPr>
            <p:ph type="tbl" idx="1"/>
          </p:nvPr>
        </p:nvSpPr>
        <p:spPr>
          <a:xfrm>
            <a:off x="685800" y="1827213"/>
            <a:ext cx="7772400" cy="3962400"/>
          </a:xfrm>
        </p:spPr>
        <p:txBody>
          <a:bodyPr/>
          <a:lstStyle/>
          <a:p>
            <a:pPr lvl="0"/>
            <a:endParaRPr lang="en-US" noProof="0" dirty="0"/>
          </a:p>
        </p:txBody>
      </p:sp>
    </p:spTree>
    <p:extLst>
      <p:ext uri="{BB962C8B-B14F-4D97-AF65-F5344CB8AC3E}">
        <p14:creationId xmlns:p14="http://schemas.microsoft.com/office/powerpoint/2010/main" val="22877303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1998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84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60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623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59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599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660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ags" Target="../tags/tag7.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6.xml"/><Relationship Id="rId2" Type="http://schemas.openxmlformats.org/officeDocument/2006/relationships/slideLayout" Target="../slideLayouts/slideLayout14.xml"/><Relationship Id="rId16" Type="http://schemas.openxmlformats.org/officeDocument/2006/relationships/tags" Target="../tags/tag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4.xml"/><Relationship Id="rId10" Type="http://schemas.openxmlformats.org/officeDocument/2006/relationships/slideLayout" Target="../slideLayouts/slideLayout22.xml"/><Relationship Id="rId19" Type="http://schemas.openxmlformats.org/officeDocument/2006/relationships/tags" Target="../tags/tag8.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0" y="1143000"/>
            <a:ext cx="9144000" cy="4800600"/>
          </a:xfrm>
          <a:prstGeom prst="rect">
            <a:avLst/>
          </a:prstGeom>
          <a:solidFill>
            <a:srgbClr val="EAAB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027" name="Rectangle 9"/>
          <p:cNvSpPr>
            <a:spLocks noChangeArrowheads="1"/>
          </p:cNvSpPr>
          <p:nvPr/>
        </p:nvSpPr>
        <p:spPr bwMode="auto">
          <a:xfrm>
            <a:off x="0" y="0"/>
            <a:ext cx="9144000" cy="1508125"/>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b="0" i="0" u="none"/>
          </a:p>
        </p:txBody>
      </p:sp>
      <p:sp>
        <p:nvSpPr>
          <p:cNvPr id="1028" name="Rectangle 2"/>
          <p:cNvSpPr>
            <a:spLocks noGrp="1" noChangeArrowheads="1"/>
          </p:cNvSpPr>
          <p:nvPr>
            <p:ph type="title"/>
          </p:nvPr>
        </p:nvSpPr>
        <p:spPr bwMode="white">
          <a:xfrm>
            <a:off x="685800" y="0"/>
            <a:ext cx="7772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685800" y="1827213"/>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20"/>
          <p:cNvSpPr>
            <a:spLocks noChangeArrowheads="1"/>
          </p:cNvSpPr>
          <p:nvPr/>
        </p:nvSpPr>
        <p:spPr bwMode="black">
          <a:xfrm>
            <a:off x="0" y="1398588"/>
            <a:ext cx="9144000" cy="109537"/>
          </a:xfrm>
          <a:prstGeom prst="rect">
            <a:avLst/>
          </a:prstGeom>
          <a:solidFill>
            <a:srgbClr val="3456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pic>
        <p:nvPicPr>
          <p:cNvPr id="1031" name="Picture 32" descr="my_savings™"/>
          <p:cNvPicPr>
            <a:picLocks noChangeAspect="1" noChangeArrowheads="1"/>
          </p:cNvPicPr>
          <p:nvPr userDrawn="1">
            <p:custDataLst>
              <p:tags r:id="rId14"/>
            </p:custDataLst>
          </p:nvPr>
        </p:nvPicPr>
        <p:blipFill>
          <a:blip r:embed="rId15">
            <a:extLst>
              <a:ext uri="{28A0092B-C50C-407E-A947-70E740481C1C}">
                <a14:useLocalDpi xmlns:a14="http://schemas.microsoft.com/office/drawing/2010/main" val="0"/>
              </a:ext>
            </a:extLst>
          </a:blip>
          <a:srcRect/>
          <a:stretch>
            <a:fillRect/>
          </a:stretch>
        </p:blipFill>
        <p:spPr bwMode="auto">
          <a:xfrm>
            <a:off x="392113" y="6005513"/>
            <a:ext cx="1792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0"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rtl="0" eaLnBrk="0" fontAlgn="base" hangingPunct="0">
        <a:spcBef>
          <a:spcPct val="0"/>
        </a:spcBef>
        <a:spcAft>
          <a:spcPct val="0"/>
        </a:spcAft>
        <a:defRPr sz="3200" b="0" i="0" u="none">
          <a:solidFill>
            <a:schemeClr val="bg1"/>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charset="0"/>
          <a:ea typeface="MS PGothic" pitchFamily="34" charset="-128"/>
        </a:defRPr>
      </a:lvl2pPr>
      <a:lvl3pPr algn="l" rtl="0" eaLnBrk="0" fontAlgn="base" hangingPunct="0">
        <a:spcBef>
          <a:spcPct val="0"/>
        </a:spcBef>
        <a:spcAft>
          <a:spcPct val="0"/>
        </a:spcAft>
        <a:defRPr sz="3200">
          <a:solidFill>
            <a:schemeClr val="bg1"/>
          </a:solidFill>
          <a:latin typeface="Arial" charset="0"/>
          <a:ea typeface="MS PGothic" pitchFamily="34" charset="-128"/>
        </a:defRPr>
      </a:lvl3pPr>
      <a:lvl4pPr algn="l" rtl="0" eaLnBrk="0" fontAlgn="base" hangingPunct="0">
        <a:spcBef>
          <a:spcPct val="0"/>
        </a:spcBef>
        <a:spcAft>
          <a:spcPct val="0"/>
        </a:spcAft>
        <a:defRPr sz="3200">
          <a:solidFill>
            <a:schemeClr val="bg1"/>
          </a:solidFill>
          <a:latin typeface="Arial" charset="0"/>
          <a:ea typeface="MS PGothic" pitchFamily="34" charset="-128"/>
        </a:defRPr>
      </a:lvl4pPr>
      <a:lvl5pPr algn="l" rtl="0" eaLnBrk="0" fontAlgn="base" hangingPunct="0">
        <a:spcBef>
          <a:spcPct val="0"/>
        </a:spcBef>
        <a:spcAft>
          <a:spcPct val="0"/>
        </a:spcAft>
        <a:defRPr sz="3200">
          <a:solidFill>
            <a:schemeClr val="bg1"/>
          </a:solidFill>
          <a:latin typeface="Arial" charset="0"/>
          <a:ea typeface="MS PGothic" pitchFamily="34" charset="-128"/>
        </a:defRPr>
      </a:lvl5pPr>
      <a:lvl6pPr marL="457200" algn="l" rtl="0" fontAlgn="base">
        <a:spcBef>
          <a:spcPct val="0"/>
        </a:spcBef>
        <a:spcAft>
          <a:spcPct val="0"/>
        </a:spcAft>
        <a:defRPr sz="3200">
          <a:solidFill>
            <a:schemeClr val="bg1"/>
          </a:solidFill>
          <a:latin typeface="Arial" charset="0"/>
          <a:ea typeface="ＭＳ Ｐゴシック" pitchFamily="1" charset="-128"/>
        </a:defRPr>
      </a:lvl6pPr>
      <a:lvl7pPr marL="914400" algn="l" rtl="0" fontAlgn="base">
        <a:spcBef>
          <a:spcPct val="0"/>
        </a:spcBef>
        <a:spcAft>
          <a:spcPct val="0"/>
        </a:spcAft>
        <a:defRPr sz="3200">
          <a:solidFill>
            <a:schemeClr val="bg1"/>
          </a:solidFill>
          <a:latin typeface="Arial" charset="0"/>
          <a:ea typeface="ＭＳ Ｐゴシック" pitchFamily="1" charset="-128"/>
        </a:defRPr>
      </a:lvl7pPr>
      <a:lvl8pPr marL="1371600" algn="l" rtl="0" fontAlgn="base">
        <a:spcBef>
          <a:spcPct val="0"/>
        </a:spcBef>
        <a:spcAft>
          <a:spcPct val="0"/>
        </a:spcAft>
        <a:defRPr sz="3200">
          <a:solidFill>
            <a:schemeClr val="bg1"/>
          </a:solidFill>
          <a:latin typeface="Arial" charset="0"/>
          <a:ea typeface="ＭＳ Ｐゴシック" pitchFamily="1" charset="-128"/>
        </a:defRPr>
      </a:lvl8pPr>
      <a:lvl9pPr marL="1828800" algn="l" rtl="0" fontAlgn="base">
        <a:spcBef>
          <a:spcPct val="0"/>
        </a:spcBef>
        <a:spcAft>
          <a:spcPct val="0"/>
        </a:spcAft>
        <a:defRPr sz="3200">
          <a:solidFill>
            <a:schemeClr val="bg1"/>
          </a:solidFill>
          <a:latin typeface="Arial" charset="0"/>
          <a:ea typeface="ＭＳ Ｐゴシック" pitchFamily="1" charset="-128"/>
        </a:defRPr>
      </a:lvl9pPr>
    </p:titleStyle>
    <p:bodyStyle>
      <a:lvl1pPr marL="230188" indent="-230188" algn="l" rtl="0" eaLnBrk="0" fontAlgn="base" hangingPunct="0">
        <a:spcBef>
          <a:spcPct val="0"/>
        </a:spcBef>
        <a:spcAft>
          <a:spcPct val="60000"/>
        </a:spcAft>
        <a:buClr>
          <a:srgbClr val="345629"/>
        </a:buClr>
        <a:buSzPct val="75000"/>
        <a:buFont typeface="Times" pitchFamily="18" charset="0"/>
        <a:buChar char="•"/>
        <a:defRPr sz="3200">
          <a:solidFill>
            <a:schemeClr val="tx1"/>
          </a:solidFill>
          <a:latin typeface="+mn-lt"/>
          <a:ea typeface="MS PGothic" pitchFamily="34" charset="-128"/>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sz="2800">
          <a:solidFill>
            <a:schemeClr val="tx1"/>
          </a:solidFill>
          <a:latin typeface="+mn-lt"/>
          <a:ea typeface="MS PGothic" pitchFamily="34" charset="-128"/>
        </a:defRPr>
      </a:lvl2pPr>
      <a:lvl3pPr marL="1143000" indent="-228600" algn="l" rtl="0" eaLnBrk="0" fontAlgn="base" hangingPunct="0">
        <a:spcBef>
          <a:spcPct val="0"/>
        </a:spcBef>
        <a:spcAft>
          <a:spcPct val="60000"/>
        </a:spcAft>
        <a:buClr>
          <a:srgbClr val="82786F"/>
        </a:buClr>
        <a:buSzPct val="75000"/>
        <a:buFont typeface="Times" pitchFamily="18" charset="0"/>
        <a:buChar char="•"/>
        <a:defRPr sz="2400">
          <a:solidFill>
            <a:schemeClr val="tx1"/>
          </a:solidFill>
          <a:latin typeface="+mn-lt"/>
          <a:ea typeface="MS PGothic" pitchFamily="34" charset="-128"/>
        </a:defRPr>
      </a:lvl3pPr>
      <a:lvl4pPr marL="1600200" indent="-228600" algn="l" rtl="0" eaLnBrk="0" fontAlgn="base" hangingPunct="0">
        <a:spcBef>
          <a:spcPct val="0"/>
        </a:spcBef>
        <a:spcAft>
          <a:spcPct val="60000"/>
        </a:spcAft>
        <a:buClr>
          <a:srgbClr val="82786F"/>
        </a:buClr>
        <a:buSzPct val="75000"/>
        <a:buFont typeface="Times" pitchFamily="18" charset="0"/>
        <a:buChar char="•"/>
        <a:defRPr sz="2000">
          <a:solidFill>
            <a:schemeClr val="tx1"/>
          </a:solidFill>
          <a:latin typeface="+mn-lt"/>
          <a:ea typeface="MS PGothic" pitchFamily="34" charset="-128"/>
        </a:defRPr>
      </a:lvl4pPr>
      <a:lvl5pPr marL="2057400" indent="-228600" algn="l" rtl="0" eaLnBrk="0" fontAlgn="base" hangingPunct="0">
        <a:spcBef>
          <a:spcPct val="0"/>
        </a:spcBef>
        <a:spcAft>
          <a:spcPct val="60000"/>
        </a:spcAft>
        <a:buClr>
          <a:srgbClr val="82786F"/>
        </a:buClr>
        <a:buSzPct val="75000"/>
        <a:buFont typeface="Times" pitchFamily="18" charset="0"/>
        <a:buChar char="•"/>
        <a:defRPr sz="2000">
          <a:solidFill>
            <a:schemeClr val="tx1"/>
          </a:solidFill>
          <a:latin typeface="+mn-lt"/>
          <a:ea typeface="MS PGothic" pitchFamily="34" charset="-128"/>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6"/>
            </p:custDataLst>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defRPr>
            </a:lvl1p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143955475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ransition/>
  <p:txStyles>
    <p:titleStyle>
      <a:lvl1pPr algn="ctr" defTabSz="914400" rtl="0" eaLnBrk="1" latinLnBrk="0" hangingPunct="1">
        <a:spcBef>
          <a:spcPct val="0"/>
        </a:spcBef>
        <a:buNone/>
        <a:defRPr sz="4400" b="0" i="0" u="none" kern="1200">
          <a:solidFill>
            <a:schemeClr val="tx1"/>
          </a:solidFill>
          <a:latin typeface="Arial"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8.jpeg"/><Relationship Id="rId5" Type="http://schemas.openxmlformats.org/officeDocument/2006/relationships/tags" Target="../tags/tag123.xml"/><Relationship Id="rId10" Type="http://schemas.openxmlformats.org/officeDocument/2006/relationships/image" Target="../media/image3.png"/><Relationship Id="rId4" Type="http://schemas.openxmlformats.org/officeDocument/2006/relationships/tags" Target="../tags/tag122.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 Type="http://schemas.openxmlformats.org/officeDocument/2006/relationships/tags" Target="../tags/tag128.xml"/><Relationship Id="rId21" Type="http://schemas.openxmlformats.org/officeDocument/2006/relationships/tags" Target="../tags/tag146.xml"/><Relationship Id="rId34" Type="http://schemas.openxmlformats.org/officeDocument/2006/relationships/slideLayout" Target="../slideLayouts/slideLayout2.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33" Type="http://schemas.openxmlformats.org/officeDocument/2006/relationships/tags" Target="../tags/tag158.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29" Type="http://schemas.openxmlformats.org/officeDocument/2006/relationships/tags" Target="../tags/tag154.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32" Type="http://schemas.openxmlformats.org/officeDocument/2006/relationships/tags" Target="../tags/tag157.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tags" Target="../tags/tag153.xml"/><Relationship Id="rId10" Type="http://schemas.openxmlformats.org/officeDocument/2006/relationships/tags" Target="../tags/tag135.xml"/><Relationship Id="rId19" Type="http://schemas.openxmlformats.org/officeDocument/2006/relationships/tags" Target="../tags/tag144.xml"/><Relationship Id="rId31" Type="http://schemas.openxmlformats.org/officeDocument/2006/relationships/tags" Target="../tags/tag156.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 Id="rId30" Type="http://schemas.openxmlformats.org/officeDocument/2006/relationships/tags" Target="../tags/tag155.xml"/><Relationship Id="rId3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3" Type="http://schemas.openxmlformats.org/officeDocument/2006/relationships/tags" Target="../tags/tag161.xml"/><Relationship Id="rId21" Type="http://schemas.openxmlformats.org/officeDocument/2006/relationships/notesSlide" Target="../notesSlides/notesSlide12.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slideLayout" Target="../slideLayouts/slideLayout2.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image" Target="../media/image3.png"/><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notesSlide" Target="../notesSlides/notesSlide13.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slideLayout" Target="../slideLayouts/slideLayout2.xml"/><Relationship Id="rId2" Type="http://schemas.openxmlformats.org/officeDocument/2006/relationships/tags" Target="../tags/tag179.xml"/><Relationship Id="rId16" Type="http://schemas.openxmlformats.org/officeDocument/2006/relationships/image" Target="../media/image10.png"/><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5" Type="http://schemas.openxmlformats.org/officeDocument/2006/relationships/tags" Target="../tags/tag182.xml"/><Relationship Id="rId15" Type="http://schemas.openxmlformats.org/officeDocument/2006/relationships/image" Target="../media/image9.jpeg"/><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tags" Target="../tags/tag196.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image" Target="../media/image3.png"/><Relationship Id="rId5" Type="http://schemas.openxmlformats.org/officeDocument/2006/relationships/tags" Target="../tags/tag193.xml"/><Relationship Id="rId10" Type="http://schemas.openxmlformats.org/officeDocument/2006/relationships/notesSlide" Target="../notesSlides/notesSlide14.xml"/><Relationship Id="rId4" Type="http://schemas.openxmlformats.org/officeDocument/2006/relationships/tags" Target="../tags/tag192.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media/image11.jpeg"/><Relationship Id="rId5" Type="http://schemas.openxmlformats.org/officeDocument/2006/relationships/tags" Target="../tags/tag201.xml"/><Relationship Id="rId10" Type="http://schemas.openxmlformats.org/officeDocument/2006/relationships/image" Target="../media/image3.png"/><Relationship Id="rId4" Type="http://schemas.openxmlformats.org/officeDocument/2006/relationships/tags" Target="../tags/tag200.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12.jpeg"/><Relationship Id="rId4" Type="http://schemas.openxmlformats.org/officeDocument/2006/relationships/tags" Target="../tags/tag207.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10" Type="http://schemas.openxmlformats.org/officeDocument/2006/relationships/notesSlide" Target="../notesSlides/notesSlide17.xml"/><Relationship Id="rId4" Type="http://schemas.openxmlformats.org/officeDocument/2006/relationships/tags" Target="../tags/tag214.xml"/><Relationship Id="rId9"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5" Type="http://schemas.openxmlformats.org/officeDocument/2006/relationships/tags" Target="../tags/tag223.xml"/><Relationship Id="rId10" Type="http://schemas.openxmlformats.org/officeDocument/2006/relationships/image" Target="../media/image13.jpeg"/><Relationship Id="rId4" Type="http://schemas.openxmlformats.org/officeDocument/2006/relationships/tags" Target="../tags/tag222.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14.jpeg"/><Relationship Id="rId5" Type="http://schemas.openxmlformats.org/officeDocument/2006/relationships/tags" Target="../tags/tag230.xml"/><Relationship Id="rId10" Type="http://schemas.openxmlformats.org/officeDocument/2006/relationships/notesSlide" Target="../notesSlides/notesSlide19.xml"/><Relationship Id="rId4" Type="http://schemas.openxmlformats.org/officeDocument/2006/relationships/tags" Target="../tags/tag229.xml"/><Relationship Id="rId9"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3.png"/><Relationship Id="rId4" Type="http://schemas.openxmlformats.org/officeDocument/2006/relationships/tags" Target="../tags/tag28.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36.xml"/><Relationship Id="rId7" Type="http://schemas.openxmlformats.org/officeDocument/2006/relationships/tags" Target="../tags/tag240.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image" Target="../media/image15.jpeg"/><Relationship Id="rId5" Type="http://schemas.openxmlformats.org/officeDocument/2006/relationships/tags" Target="../tags/tag238.xml"/><Relationship Id="rId10" Type="http://schemas.openxmlformats.org/officeDocument/2006/relationships/image" Target="../media/image3.png"/><Relationship Id="rId4" Type="http://schemas.openxmlformats.org/officeDocument/2006/relationships/tags" Target="../tags/tag237.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7.png"/><Relationship Id="rId5" Type="http://schemas.openxmlformats.org/officeDocument/2006/relationships/tags" Target="../tags/tag245.xml"/><Relationship Id="rId10" Type="http://schemas.openxmlformats.org/officeDocument/2006/relationships/notesSlide" Target="../notesSlides/notesSlide21.xml"/><Relationship Id="rId4" Type="http://schemas.openxmlformats.org/officeDocument/2006/relationships/tags" Target="../tags/tag244.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256.xml"/><Relationship Id="rId3" Type="http://schemas.openxmlformats.org/officeDocument/2006/relationships/tags" Target="../tags/tag251.xml"/><Relationship Id="rId7" Type="http://schemas.openxmlformats.org/officeDocument/2006/relationships/tags" Target="../tags/tag255.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image" Target="../media/image7.png"/><Relationship Id="rId5" Type="http://schemas.openxmlformats.org/officeDocument/2006/relationships/tags" Target="../tags/tag253.xml"/><Relationship Id="rId10" Type="http://schemas.openxmlformats.org/officeDocument/2006/relationships/notesSlide" Target="../notesSlides/notesSlide22.xml"/><Relationship Id="rId4" Type="http://schemas.openxmlformats.org/officeDocument/2006/relationships/tags" Target="../tags/tag252.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10" Type="http://schemas.openxmlformats.org/officeDocument/2006/relationships/image" Target="../media/image3.png"/><Relationship Id="rId4" Type="http://schemas.openxmlformats.org/officeDocument/2006/relationships/tags" Target="../tags/tag260.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16.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notesSlide" Target="../notesSlides/notesSlide24.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slideLayout" Target="../slideLayouts/slideLayout2.xml"/><Relationship Id="rId5" Type="http://schemas.openxmlformats.org/officeDocument/2006/relationships/tags" Target="../tags/tag268.xml"/><Relationship Id="rId15" Type="http://schemas.openxmlformats.org/officeDocument/2006/relationships/image" Target="../media/image3.png"/><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image" Target="../media/image18.png"/><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3.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79.xml"/><Relationship Id="rId7" Type="http://schemas.openxmlformats.org/officeDocument/2006/relationships/image" Target="../media/image3.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image" Target="../media/image19.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image" Target="../media/image20.png"/><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image" Target="../media/image3.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285.xml"/><Relationship Id="rId7" Type="http://schemas.openxmlformats.org/officeDocument/2006/relationships/image" Target="../media/image3.png"/><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image" Target="../media/image21.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notesSlide" Target="../notesSlides/notesSlide3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slideLayout" Target="../slideLayouts/slideLayout1.xml"/><Relationship Id="rId5" Type="http://schemas.openxmlformats.org/officeDocument/2006/relationships/tags" Target="../tags/tag292.xml"/><Relationship Id="rId4" Type="http://schemas.openxmlformats.org/officeDocument/2006/relationships/tags" Target="../tags/tag291.xml"/></Relationships>
</file>

<file path=ppt/slides/_rels/slide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image" Target="../media/image3.png"/><Relationship Id="rId3" Type="http://schemas.openxmlformats.org/officeDocument/2006/relationships/tags" Target="../tags/tag41.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notesSlide" Target="../notesSlides/notesSlide4.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slideLayout" Target="../slideLayouts/slideLayout2.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s>
</file>

<file path=ppt/slides/_rels/slide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notesSlide" Target="../notesSlides/notesSlide5.xml"/><Relationship Id="rId5" Type="http://schemas.openxmlformats.org/officeDocument/2006/relationships/tags" Target="../tags/tag66.xml"/><Relationship Id="rId10" Type="http://schemas.openxmlformats.org/officeDocument/2006/relationships/slideLayout" Target="../slideLayouts/slideLayout12.xml"/><Relationship Id="rId4" Type="http://schemas.openxmlformats.org/officeDocument/2006/relationships/tags" Target="../tags/tag65.xml"/><Relationship Id="rId9" Type="http://schemas.openxmlformats.org/officeDocument/2006/relationships/tags" Target="../tags/tag70.xml"/></Relationships>
</file>

<file path=ppt/slides/_rels/slide6.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5.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notesSlide" Target="../notesSlides/notesSlide6.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12.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2" Type="http://schemas.openxmlformats.org/officeDocument/2006/relationships/tags" Target="../tags/tag82.xml"/><Relationship Id="rId16" Type="http://schemas.openxmlformats.org/officeDocument/2006/relationships/notesSlide" Target="../notesSlides/notesSlide7.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slideLayout" Target="../slideLayouts/slideLayout7.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s/_rels/slide8.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notesSlide" Target="../notesSlides/notesSlide8.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notesSlide" Target="../notesSlides/notesSlide9.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5292080" y="2060848"/>
            <a:ext cx="3756992" cy="1752600"/>
          </a:xfrm>
        </p:spPr>
        <p:txBody>
          <a:bodyPr>
            <a:normAutofit fontScale="90000"/>
          </a:bodyPr>
          <a:lstStyle/>
          <a:p>
            <a:pPr algn="ctr" eaLnBrk="1" hangingPunct="1">
              <a:defRPr b="0" i="0"/>
            </a:pPr>
            <a:r>
              <a:rPr lang="x-none" sz="4800">
                <a:solidFill>
                  <a:schemeClr val="tx1"/>
                </a:solidFill>
                <a:latin typeface="Arial" panose="020B0604020202020204" pitchFamily="34" charset="0"/>
                <a:cs typeface="Arial" panose="020B0604020202020204" pitchFamily="34" charset="0"/>
              </a:rPr>
              <a:t>Votre régime</a:t>
            </a:r>
            <a:br>
              <a:rPr lang="fr-CA" sz="4800" dirty="0">
                <a:solidFill>
                  <a:schemeClr val="tx1"/>
                </a:solidFill>
                <a:latin typeface="Arial" panose="020B0604020202020204" pitchFamily="34" charset="0"/>
                <a:cs typeface="Arial" panose="020B0604020202020204" pitchFamily="34" charset="0"/>
              </a:rPr>
            </a:br>
            <a:r>
              <a:rPr lang="x-none" sz="4800">
                <a:solidFill>
                  <a:schemeClr val="tx1"/>
                </a:solidFill>
                <a:latin typeface="Arial" panose="020B0604020202020204" pitchFamily="34" charset="0"/>
                <a:cs typeface="Arial" panose="020B0604020202020204" pitchFamily="34" charset="0"/>
              </a:rPr>
              <a:t>collectif</a:t>
            </a:r>
            <a:br>
              <a:rPr lang="fr-CA" sz="4800" dirty="0">
                <a:solidFill>
                  <a:schemeClr val="tx1"/>
                </a:solidFill>
                <a:latin typeface="Arial" panose="020B0604020202020204" pitchFamily="34" charset="0"/>
                <a:cs typeface="Arial" panose="020B0604020202020204" pitchFamily="34" charset="0"/>
              </a:rPr>
            </a:br>
            <a:r>
              <a:rPr lang="x-none" sz="4800">
                <a:solidFill>
                  <a:schemeClr val="tx1"/>
                </a:solidFill>
                <a:latin typeface="Arial" panose="020B0604020202020204" pitchFamily="34" charset="0"/>
                <a:cs typeface="Arial" panose="020B0604020202020204" pitchFamily="34" charset="0"/>
              </a:rPr>
              <a:t>au travail</a:t>
            </a:r>
          </a:p>
        </p:txBody>
      </p:sp>
      <p:sp>
        <p:nvSpPr>
          <p:cNvPr id="5" name="Rectangle 11"/>
          <p:cNvSpPr>
            <a:spLocks noChangeArrowheads="1"/>
          </p:cNvSpPr>
          <p:nvPr/>
        </p:nvSpPr>
        <p:spPr bwMode="auto">
          <a:xfrm>
            <a:off x="0" y="4267200"/>
            <a:ext cx="9144000" cy="1143000"/>
          </a:xfrm>
          <a:prstGeom prst="rect">
            <a:avLst/>
          </a:prstGeom>
          <a:solidFill>
            <a:srgbClr val="EAAB00"/>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ea typeface="Arial Regular" charset="0"/>
            </a:endParaRPr>
          </a:p>
        </p:txBody>
      </p:sp>
      <p:sp>
        <p:nvSpPr>
          <p:cNvPr id="6" name="Rectangle 11"/>
          <p:cNvSpPr>
            <a:spLocks noChangeArrowheads="1"/>
          </p:cNvSpPr>
          <p:nvPr/>
        </p:nvSpPr>
        <p:spPr bwMode="auto">
          <a:xfrm>
            <a:off x="0" y="5283488"/>
            <a:ext cx="9144000" cy="202912"/>
          </a:xfrm>
          <a:prstGeom prst="rect">
            <a:avLst/>
          </a:prstGeom>
          <a:solidFill>
            <a:srgbClr val="658237"/>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ea typeface="Arial Regular" charset="0"/>
            </a:endParaRPr>
          </a:p>
        </p:txBody>
      </p:sp>
      <p:sp>
        <p:nvSpPr>
          <p:cNvPr id="3076" name="Text Box 4"/>
          <p:cNvSpPr txBox="1">
            <a:spLocks noChangeArrowheads="1"/>
          </p:cNvSpPr>
          <p:nvPr>
            <p:custDataLst>
              <p:tags r:id="rId3"/>
            </p:custDataLst>
          </p:nvPr>
        </p:nvSpPr>
        <p:spPr>
          <a:xfrm>
            <a:off x="0" y="4468826"/>
            <a:ext cx="9153144" cy="538609"/>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2900">
                <a:solidFill>
                  <a:schemeClr val="bg1"/>
                </a:solidFill>
                <a:latin typeface="Arial" panose="020B0604020202020204" pitchFamily="34" charset="0"/>
                <a:ea typeface="Arial" charset="0"/>
                <a:cs typeface="Arial" panose="020B0604020202020204" pitchFamily="34" charset="0"/>
              </a:rPr>
              <a:t>Protégez votre avenir à l'aide de votre régime collectif</a:t>
            </a:r>
          </a:p>
        </p:txBody>
      </p:sp>
    </p:spTree>
    <p:custDataLst>
      <p:tags r:id="rId1"/>
    </p:custDataLst>
    <p:extLst>
      <p:ext uri="{BB962C8B-B14F-4D97-AF65-F5344CB8AC3E}">
        <p14:creationId xmlns:p14="http://schemas.microsoft.com/office/powerpoint/2010/main" val="71564518"/>
      </p:ext>
    </p:extLst>
  </p:cSld>
  <p:clrMapOvr>
    <a:masterClrMapping/>
  </p:clrMapOvr>
  <mc:AlternateContent xmlns:mc="http://schemas.openxmlformats.org/markup-compatibility/2006" xmlns:p14="http://schemas.microsoft.com/office/powerpoint/2010/main">
    <mc:Choice Requires="p14">
      <p:transition spd="slow" p14:dur="2000" advTm="47423"/>
    </mc:Choice>
    <mc:Fallback xmlns="">
      <p:transition spd="slow" advTm="474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custDataLst>
              <p:tags r:id="rId2"/>
            </p:custDataLst>
          </p:nvPr>
        </p:nvSpPr>
        <p:spPr>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 name="Rectangle 9"/>
          <p:cNvSpPr>
            <a:spLocks noChangeArrowheads="1"/>
          </p:cNvSpPr>
          <p:nvPr>
            <p:custDataLst>
              <p:tags r:id="rId3"/>
            </p:custDataLst>
          </p:nvPr>
        </p:nvSpPr>
        <p:spPr>
          <a:xfrm>
            <a:off x="0" y="2209800"/>
            <a:ext cx="9144000"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1270" name="Rectangle 7"/>
          <p:cNvSpPr>
            <a:spLocks noChangeArrowheads="1"/>
          </p:cNvSpPr>
          <p:nvPr>
            <p:custDataLst>
              <p:tags r:id="rId4"/>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271" name="Rectangle 7"/>
          <p:cNvSpPr>
            <a:spLocks noChangeArrowheads="1"/>
          </p:cNvSpPr>
          <p:nvPr>
            <p:custDataLst>
              <p:tags r:id="rId5"/>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87398" name="Text Box 6"/>
          <p:cNvSpPr txBox="1">
            <a:spLocks noChangeArrowheads="1"/>
          </p:cNvSpPr>
          <p:nvPr>
            <p:custDataLst>
              <p:tags r:id="rId6"/>
            </p:custDataLst>
          </p:nvPr>
        </p:nvSpPr>
        <p:spPr>
          <a:xfrm>
            <a:off x="-2972" y="2865223"/>
            <a:ext cx="5949543" cy="131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a:solidFill>
                  <a:schemeClr val="bg1"/>
                </a:solidFill>
                <a:ea typeface="Arial" charset="0"/>
              </a:rPr>
              <a:t>Précisions sur</a:t>
            </a:r>
            <a:br>
              <a:rPr lang="fr-CA" sz="4000" dirty="0">
                <a:solidFill>
                  <a:schemeClr val="bg1"/>
                </a:solidFill>
                <a:ea typeface="Arial" charset="0"/>
              </a:rPr>
            </a:br>
            <a:r>
              <a:rPr lang="x-none" sz="4000">
                <a:solidFill>
                  <a:schemeClr val="bg1"/>
                </a:solidFill>
                <a:ea typeface="Arial" charset="0"/>
              </a:rPr>
              <a:t>les placements</a:t>
            </a:r>
          </a:p>
        </p:txBody>
      </p:sp>
      <p:grpSp>
        <p:nvGrpSpPr>
          <p:cNvPr id="11" name="Group 6"/>
          <p:cNvGrpSpPr>
            <a:grpSpLocks/>
          </p:cNvGrpSpPr>
          <p:nvPr/>
        </p:nvGrpSpPr>
        <p:grpSpPr bwMode="auto">
          <a:xfrm>
            <a:off x="6477000" y="59436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3"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 name="Picture 2" descr="\\sp.sunlifecorp.com\DavWWWRoot\sites\GRSMC\GRS Marketing and Communications\Creative resources\Corporate imagery\GettyImages-530056113.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92080" y="2514600"/>
            <a:ext cx="3019660" cy="20131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48990758"/>
      </p:ext>
    </p:extLst>
  </p:cSld>
  <p:clrMapOvr>
    <a:masterClrMapping/>
  </p:clrMapOvr>
  <mc:AlternateContent xmlns:mc="http://schemas.openxmlformats.org/markup-compatibility/2006" xmlns:p14="http://schemas.microsoft.com/office/powerpoint/2010/main">
    <mc:Choice Requires="p14">
      <p:transition spd="slow" p14:dur="2000" advTm="11234"/>
    </mc:Choice>
    <mc:Fallback xmlns="">
      <p:transition spd="slow" advTm="11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0-#ppt_w/2"/>
                                          </p:val>
                                        </p:tav>
                                        <p:tav tm="100000">
                                          <p:val>
                                            <p:strVal val="#ppt_x"/>
                                          </p:val>
                                        </p:tav>
                                      </p:tavLst>
                                    </p:anim>
                                    <p:anim calcmode="lin" valueType="num">
                                      <p:cBhvr additive="base">
                                        <p:cTn id="8"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42"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43"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2290" name="Rectangle 6"/>
          <p:cNvSpPr>
            <a:spLocks noChangeArrowheads="1"/>
          </p:cNvSpPr>
          <p:nvPr>
            <p:custDataLst>
              <p:tags r:id="rId5"/>
            </p:custDataLst>
          </p:nvPr>
        </p:nvSpPr>
        <p:spPr>
          <a:xfrm>
            <a:off x="990600" y="1600200"/>
            <a:ext cx="81534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b="0" i="0"/>
            </a:pPr>
            <a:endParaRPr lang="en-US" dirty="0">
              <a:latin typeface="Arial" charset="0"/>
            </a:endParaRPr>
          </a:p>
        </p:txBody>
      </p:sp>
      <p:sp>
        <p:nvSpPr>
          <p:cNvPr id="12297" name="Text Box 3"/>
          <p:cNvSpPr txBox="1">
            <a:spLocks noChangeArrowheads="1"/>
          </p:cNvSpPr>
          <p:nvPr>
            <p:custDataLst>
              <p:tags r:id="rId6"/>
            </p:custDataLst>
          </p:nvPr>
        </p:nvSpPr>
        <p:spPr>
          <a:xfrm rot="16168775">
            <a:off x="390227" y="3206183"/>
            <a:ext cx="1428907" cy="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dirty="0">
                <a:ea typeface="Arial" charset="0"/>
              </a:rPr>
              <a:t>Rendement</a:t>
            </a:r>
          </a:p>
        </p:txBody>
      </p:sp>
      <p:sp>
        <p:nvSpPr>
          <p:cNvPr id="12298" name="Line 4"/>
          <p:cNvSpPr>
            <a:spLocks noChangeShapeType="1"/>
          </p:cNvSpPr>
          <p:nvPr>
            <p:custDataLst>
              <p:tags r:id="rId7"/>
            </p:custDataLst>
          </p:nvPr>
        </p:nvSpPr>
        <p:spPr>
          <a:xfrm flipV="1">
            <a:off x="1328738" y="1743075"/>
            <a:ext cx="0" cy="4038600"/>
          </a:xfrm>
          <a:prstGeom prst="line">
            <a:avLst/>
          </a:prstGeom>
          <a:noFill/>
          <a:ln w="28575">
            <a:solidFill>
              <a:srgbClr val="545454"/>
            </a:solidFill>
            <a:round/>
            <a:tailEnd type="triangle" w="med" len="med"/>
          </a:ln>
          <a:extLst>
            <a:ext uri="{909E8E84-426E-40DD-AFC4-6F175D3DCCD1}">
              <a14:hiddenFill xmlns:a14="http://schemas.microsoft.com/office/drawing/2010/main">
                <a:noFill/>
              </a14:hiddenFill>
            </a:ext>
          </a:extLst>
        </p:spPr>
        <p:txBody>
          <a:bodyPr/>
          <a:lstStyle/>
          <a:p>
            <a:pPr>
              <a:defRPr b="0" i="0"/>
            </a:pPr>
            <a:endParaRPr lang="en-US" dirty="0">
              <a:latin typeface="Arial" charset="0"/>
            </a:endParaRPr>
          </a:p>
        </p:txBody>
      </p:sp>
      <p:sp>
        <p:nvSpPr>
          <p:cNvPr id="12299" name="Line 5"/>
          <p:cNvSpPr>
            <a:spLocks noChangeShapeType="1"/>
          </p:cNvSpPr>
          <p:nvPr>
            <p:custDataLst>
              <p:tags r:id="rId8"/>
            </p:custDataLst>
          </p:nvPr>
        </p:nvSpPr>
        <p:spPr>
          <a:xfrm>
            <a:off x="1328738" y="5781675"/>
            <a:ext cx="3922712" cy="0"/>
          </a:xfrm>
          <a:prstGeom prst="line">
            <a:avLst/>
          </a:prstGeom>
          <a:noFill/>
          <a:ln w="28575">
            <a:solidFill>
              <a:srgbClr val="545454"/>
            </a:solidFill>
            <a:round/>
            <a:tailEnd type="triangle" w="med" len="med"/>
          </a:ln>
          <a:extLst>
            <a:ext uri="{909E8E84-426E-40DD-AFC4-6F175D3DCCD1}">
              <a14:hiddenFill xmlns:a14="http://schemas.microsoft.com/office/drawing/2010/main">
                <a:noFill/>
              </a14:hiddenFill>
            </a:ext>
          </a:extLst>
        </p:spPr>
        <p:txBody>
          <a:bodyPr/>
          <a:lstStyle/>
          <a:p>
            <a:pPr>
              <a:defRPr b="0" i="0"/>
            </a:pPr>
            <a:endParaRPr lang="en-US" dirty="0">
              <a:latin typeface="Arial" charset="0"/>
            </a:endParaRPr>
          </a:p>
        </p:txBody>
      </p:sp>
      <p:sp>
        <p:nvSpPr>
          <p:cNvPr id="12300" name="Line 6"/>
          <p:cNvSpPr>
            <a:spLocks noChangeShapeType="1"/>
          </p:cNvSpPr>
          <p:nvPr>
            <p:custDataLst>
              <p:tags r:id="rId9"/>
            </p:custDataLst>
          </p:nvPr>
        </p:nvSpPr>
        <p:spPr>
          <a:xfrm flipV="1">
            <a:off x="1328738" y="1743075"/>
            <a:ext cx="3598862" cy="4038600"/>
          </a:xfrm>
          <a:prstGeom prst="line">
            <a:avLst/>
          </a:prstGeom>
          <a:noFill/>
          <a:ln w="9525">
            <a:solidFill>
              <a:srgbClr val="545454"/>
            </a:solidFill>
            <a:round/>
          </a:ln>
          <a:extLst>
            <a:ext uri="{909E8E84-426E-40DD-AFC4-6F175D3DCCD1}">
              <a14:hiddenFill xmlns:a14="http://schemas.microsoft.com/office/drawing/2010/main">
                <a:noFill/>
              </a14:hiddenFill>
            </a:ext>
          </a:extLst>
        </p:spPr>
        <p:txBody>
          <a:bodyPr/>
          <a:lstStyle/>
          <a:p>
            <a:pPr>
              <a:defRPr b="0" i="0"/>
            </a:pPr>
            <a:endParaRPr lang="en-US" dirty="0">
              <a:latin typeface="Arial" charset="0"/>
            </a:endParaRPr>
          </a:p>
        </p:txBody>
      </p:sp>
      <p:sp>
        <p:nvSpPr>
          <p:cNvPr id="12301" name="Text Box 7"/>
          <p:cNvSpPr txBox="1">
            <a:spLocks noChangeArrowheads="1"/>
          </p:cNvSpPr>
          <p:nvPr>
            <p:custDataLst>
              <p:tags r:id="rId10"/>
            </p:custDataLst>
          </p:nvPr>
        </p:nvSpPr>
        <p:spPr>
          <a:xfrm>
            <a:off x="1389063" y="5753100"/>
            <a:ext cx="791683"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600">
                <a:ea typeface="Arial" charset="0"/>
              </a:rPr>
              <a:t>Faible </a:t>
            </a:r>
          </a:p>
        </p:txBody>
      </p:sp>
      <p:sp>
        <p:nvSpPr>
          <p:cNvPr id="12302" name="Text Box 8"/>
          <p:cNvSpPr txBox="1">
            <a:spLocks noChangeArrowheads="1"/>
          </p:cNvSpPr>
          <p:nvPr>
            <p:custDataLst>
              <p:tags r:id="rId11"/>
            </p:custDataLst>
          </p:nvPr>
        </p:nvSpPr>
        <p:spPr>
          <a:xfrm>
            <a:off x="4651375" y="5753100"/>
            <a:ext cx="689982"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600">
                <a:ea typeface="Arial" charset="0"/>
              </a:rPr>
              <a:t>Élevé</a:t>
            </a:r>
          </a:p>
        </p:txBody>
      </p:sp>
      <p:sp>
        <p:nvSpPr>
          <p:cNvPr id="12303" name="Text Box 9"/>
          <p:cNvSpPr txBox="1">
            <a:spLocks noChangeArrowheads="1"/>
          </p:cNvSpPr>
          <p:nvPr>
            <p:custDataLst>
              <p:tags r:id="rId12"/>
            </p:custDataLst>
          </p:nvPr>
        </p:nvSpPr>
        <p:spPr>
          <a:xfrm>
            <a:off x="2898775" y="5881688"/>
            <a:ext cx="902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a:ea typeface="Arial" charset="0"/>
              </a:rPr>
              <a:t>Risque</a:t>
            </a:r>
          </a:p>
        </p:txBody>
      </p:sp>
      <p:sp>
        <p:nvSpPr>
          <p:cNvPr id="12304" name="Text Box 10"/>
          <p:cNvSpPr txBox="1">
            <a:spLocks noChangeArrowheads="1"/>
          </p:cNvSpPr>
          <p:nvPr>
            <p:custDataLst>
              <p:tags r:id="rId13"/>
            </p:custDataLst>
          </p:nvPr>
        </p:nvSpPr>
        <p:spPr>
          <a:xfrm rot="16200000">
            <a:off x="784819" y="5181543"/>
            <a:ext cx="734476"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600">
                <a:ea typeface="Arial" charset="0"/>
              </a:rPr>
              <a:t>Faible</a:t>
            </a:r>
          </a:p>
        </p:txBody>
      </p:sp>
      <p:sp>
        <p:nvSpPr>
          <p:cNvPr id="12305" name="Text Box 11"/>
          <p:cNvSpPr txBox="1">
            <a:spLocks noChangeArrowheads="1"/>
          </p:cNvSpPr>
          <p:nvPr>
            <p:custDataLst>
              <p:tags r:id="rId14"/>
            </p:custDataLst>
          </p:nvPr>
        </p:nvSpPr>
        <p:spPr>
          <a:xfrm rot="16306432">
            <a:off x="813221" y="1941484"/>
            <a:ext cx="689982"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600">
                <a:ea typeface="Arial" charset="0"/>
              </a:rPr>
              <a:t>Élevé</a:t>
            </a:r>
          </a:p>
        </p:txBody>
      </p:sp>
      <p:grpSp>
        <p:nvGrpSpPr>
          <p:cNvPr id="35" name="Group 36"/>
          <p:cNvGrpSpPr/>
          <p:nvPr>
            <p:custDataLst>
              <p:tags r:id="rId15"/>
            </p:custDataLst>
          </p:nvPr>
        </p:nvGrpSpPr>
        <p:grpSpPr>
          <a:xfrm>
            <a:off x="2141538" y="2525995"/>
            <a:ext cx="6926263" cy="2296831"/>
            <a:chOff x="1608138" y="2525707"/>
            <a:chExt cx="6926263" cy="2297118"/>
          </a:xfrm>
        </p:grpSpPr>
        <p:sp>
          <p:nvSpPr>
            <p:cNvPr id="12329" name="Oval 15"/>
            <p:cNvSpPr>
              <a:spLocks noChangeArrowheads="1"/>
            </p:cNvSpPr>
            <p:nvPr>
              <p:custDataLst>
                <p:tags r:id="rId31"/>
              </p:custDataLst>
            </p:nvPr>
          </p:nvSpPr>
          <p:spPr>
            <a:xfrm>
              <a:off x="1608138" y="4427538"/>
              <a:ext cx="381000" cy="39528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30" name="Text Box 16"/>
            <p:cNvSpPr txBox="1">
              <a:spLocks noChangeArrowheads="1"/>
            </p:cNvSpPr>
            <p:nvPr>
              <p:custDataLst>
                <p:tags r:id="rId32"/>
              </p:custDataLst>
            </p:nvPr>
          </p:nvSpPr>
          <p:spPr>
            <a:xfrm>
              <a:off x="1989138" y="4486275"/>
              <a:ext cx="1720343" cy="30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400" dirty="0">
                  <a:ea typeface="Arial" charset="0"/>
                </a:rPr>
                <a:t>Fonds d’obligations</a:t>
              </a:r>
            </a:p>
          </p:txBody>
        </p:sp>
        <p:sp>
          <p:nvSpPr>
            <p:cNvPr id="12331" name="Text Box 17"/>
            <p:cNvSpPr txBox="1">
              <a:spLocks noChangeArrowheads="1"/>
            </p:cNvSpPr>
            <p:nvPr>
              <p:custDataLst>
                <p:tags r:id="rId33"/>
              </p:custDataLst>
            </p:nvPr>
          </p:nvSpPr>
          <p:spPr>
            <a:xfrm>
              <a:off x="5257800" y="2525707"/>
              <a:ext cx="3276601" cy="83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200" dirty="0">
                  <a:ea typeface="Arial" charset="0"/>
                </a:rPr>
                <a:t>Obligations (titres à revenu fixe)</a:t>
              </a:r>
            </a:p>
            <a:p>
              <a:pPr eaLnBrk="1" hangingPunct="1">
                <a:spcAft>
                  <a:spcPct val="0"/>
                </a:spcAft>
                <a:buClr>
                  <a:srgbClr val="614D7D"/>
                </a:buClr>
                <a:buFont typeface="Arial" charset="0"/>
                <a:buNone/>
                <a:defRPr b="0" i="0"/>
              </a:pPr>
              <a:r>
                <a:rPr lang="x-none" sz="1200" dirty="0">
                  <a:ea typeface="Arial" charset="0"/>
                </a:rPr>
                <a:t>Promesse de rembourser une créance</a:t>
              </a:r>
            </a:p>
            <a:p>
              <a:pPr eaLnBrk="1" hangingPunct="1">
                <a:spcAft>
                  <a:spcPct val="0"/>
                </a:spcAft>
                <a:buClr>
                  <a:srgbClr val="614D7D"/>
                </a:buClr>
                <a:buFont typeface="Arial" charset="0"/>
                <a:buNone/>
                <a:defRPr b="0" i="0"/>
              </a:pPr>
              <a:r>
                <a:rPr lang="x-none" sz="1200" dirty="0">
                  <a:ea typeface="Arial" charset="0"/>
                </a:rPr>
                <a:t>Produisent des intérêts</a:t>
              </a:r>
            </a:p>
            <a:p>
              <a:pPr eaLnBrk="1" hangingPunct="1">
                <a:spcAft>
                  <a:spcPct val="0"/>
                </a:spcAft>
                <a:buClr>
                  <a:srgbClr val="614D7D"/>
                </a:buClr>
                <a:buFont typeface="Arial" charset="0"/>
                <a:buNone/>
                <a:defRPr b="0" i="0"/>
              </a:pPr>
              <a:r>
                <a:rPr lang="x-none" sz="1200" dirty="0">
                  <a:ea typeface="Arial" charset="0"/>
                </a:rPr>
                <a:t>Titres de gouvernements et de sociétés</a:t>
              </a:r>
            </a:p>
          </p:txBody>
        </p:sp>
      </p:grpSp>
      <p:grpSp>
        <p:nvGrpSpPr>
          <p:cNvPr id="39" name="Group 37"/>
          <p:cNvGrpSpPr/>
          <p:nvPr>
            <p:custDataLst>
              <p:tags r:id="rId16"/>
            </p:custDataLst>
          </p:nvPr>
        </p:nvGrpSpPr>
        <p:grpSpPr>
          <a:xfrm>
            <a:off x="1951038" y="1738313"/>
            <a:ext cx="7199671" cy="2850367"/>
            <a:chOff x="1417638" y="1738313"/>
            <a:chExt cx="7199671" cy="2849596"/>
          </a:xfrm>
        </p:grpSpPr>
        <p:sp>
          <p:nvSpPr>
            <p:cNvPr id="12324" name="Oval 18"/>
            <p:cNvSpPr>
              <a:spLocks noChangeArrowheads="1"/>
            </p:cNvSpPr>
            <p:nvPr>
              <p:custDataLst>
                <p:tags r:id="rId26"/>
              </p:custDataLst>
            </p:nvPr>
          </p:nvSpPr>
          <p:spPr>
            <a:xfrm>
              <a:off x="3581400" y="2241550"/>
              <a:ext cx="381000" cy="395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25" name="Oval 19"/>
            <p:cNvSpPr>
              <a:spLocks noChangeArrowheads="1"/>
            </p:cNvSpPr>
            <p:nvPr>
              <p:custDataLst>
                <p:tags r:id="rId27"/>
              </p:custDataLst>
            </p:nvPr>
          </p:nvSpPr>
          <p:spPr>
            <a:xfrm>
              <a:off x="3124200" y="2241550"/>
              <a:ext cx="381000" cy="395288"/>
            </a:xfrm>
            <a:prstGeom prst="ellipse">
              <a:avLst/>
            </a:prstGeom>
            <a:solidFill>
              <a:srgbClr val="4B8DB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26" name="Text Box 20"/>
            <p:cNvSpPr txBox="1">
              <a:spLocks noChangeArrowheads="1"/>
            </p:cNvSpPr>
            <p:nvPr>
              <p:custDataLst>
                <p:tags r:id="rId28"/>
              </p:custDataLst>
            </p:nvPr>
          </p:nvSpPr>
          <p:spPr>
            <a:xfrm>
              <a:off x="1417638" y="1738313"/>
              <a:ext cx="2613216" cy="11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400" dirty="0">
                  <a:ea typeface="Arial" charset="0"/>
                </a:rPr>
                <a:t>Fonds d’actions canadiennes,</a:t>
              </a:r>
              <a:br>
                <a:rPr lang="fr-CA" sz="1400" dirty="0">
                  <a:ea typeface="Arial" charset="0"/>
                </a:rPr>
              </a:br>
              <a:r>
                <a:rPr lang="x-none" sz="1400" dirty="0">
                  <a:ea typeface="Arial" charset="0"/>
                </a:rPr>
                <a:t>américaines,</a:t>
              </a:r>
              <a:br>
                <a:rPr lang="fr-CA" sz="1400" dirty="0">
                  <a:ea typeface="Arial" charset="0"/>
                </a:rPr>
              </a:br>
              <a:r>
                <a:rPr lang="x-none" sz="1400" dirty="0">
                  <a:ea typeface="Arial" charset="0"/>
                </a:rPr>
                <a:t>mondiales</a:t>
              </a:r>
              <a:br>
                <a:rPr lang="fr-CA" sz="1400" dirty="0">
                  <a:ea typeface="Arial" charset="0"/>
                </a:rPr>
              </a:br>
              <a:r>
                <a:rPr lang="x-none" sz="1400" dirty="0">
                  <a:ea typeface="Arial" charset="0"/>
                </a:rPr>
                <a:t>et internationales</a:t>
              </a:r>
            </a:p>
            <a:p>
              <a:pPr eaLnBrk="1" hangingPunct="1">
                <a:spcAft>
                  <a:spcPct val="0"/>
                </a:spcAft>
                <a:buFont typeface="Arial" charset="0"/>
                <a:buNone/>
                <a:defRPr b="0" i="0"/>
              </a:pPr>
              <a:endParaRPr lang="x-none" sz="1400" dirty="0">
                <a:ea typeface="Arial" charset="0"/>
              </a:endParaRPr>
            </a:p>
          </p:txBody>
        </p:sp>
        <p:sp>
          <p:nvSpPr>
            <p:cNvPr id="12327" name="Oval 21"/>
            <p:cNvSpPr>
              <a:spLocks noChangeArrowheads="1"/>
            </p:cNvSpPr>
            <p:nvPr>
              <p:custDataLst>
                <p:tags r:id="rId29"/>
              </p:custDataLst>
            </p:nvPr>
          </p:nvSpPr>
          <p:spPr>
            <a:xfrm>
              <a:off x="4038600" y="2239963"/>
              <a:ext cx="381000" cy="39528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28" name="Text Box 22"/>
            <p:cNvSpPr txBox="1">
              <a:spLocks noChangeArrowheads="1"/>
            </p:cNvSpPr>
            <p:nvPr>
              <p:custDataLst>
                <p:tags r:id="rId30"/>
              </p:custDataLst>
            </p:nvPr>
          </p:nvSpPr>
          <p:spPr>
            <a:xfrm>
              <a:off x="5257800" y="3572520"/>
              <a:ext cx="3359509" cy="10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15888" algn="l"/>
                </a:tabLst>
                <a:defRPr>
                  <a:solidFill>
                    <a:schemeClr val="tx1"/>
                  </a:solidFill>
                  <a:latin typeface="Arial" charset="0"/>
                  <a:ea typeface="ＭＳ Ｐゴシック" pitchFamily="34" charset="-128"/>
                </a:defRPr>
              </a:lvl1pPr>
              <a:lvl2pPr marL="742950" indent="-285750" eaLnBrk="0" hangingPunct="0">
                <a:tabLst>
                  <a:tab pos="115888" algn="l"/>
                </a:tabLst>
                <a:defRPr>
                  <a:solidFill>
                    <a:schemeClr val="tx1"/>
                  </a:solidFill>
                  <a:latin typeface="Arial" charset="0"/>
                  <a:ea typeface="ＭＳ Ｐゴシック" pitchFamily="34" charset="-128"/>
                </a:defRPr>
              </a:lvl2pPr>
              <a:lvl3pPr marL="1143000" indent="-228600" eaLnBrk="0" hangingPunct="0">
                <a:tabLst>
                  <a:tab pos="115888" algn="l"/>
                </a:tabLst>
                <a:defRPr>
                  <a:solidFill>
                    <a:schemeClr val="tx1"/>
                  </a:solidFill>
                  <a:latin typeface="Arial" charset="0"/>
                  <a:ea typeface="ＭＳ Ｐゴシック" pitchFamily="34" charset="-128"/>
                </a:defRPr>
              </a:lvl3pPr>
              <a:lvl4pPr marL="1600200" indent="-228600" eaLnBrk="0" hangingPunct="0">
                <a:tabLst>
                  <a:tab pos="115888" algn="l"/>
                </a:tabLst>
                <a:defRPr>
                  <a:solidFill>
                    <a:schemeClr val="tx1"/>
                  </a:solidFill>
                  <a:latin typeface="Arial" charset="0"/>
                  <a:ea typeface="ＭＳ Ｐゴシック" pitchFamily="34" charset="-128"/>
                </a:defRPr>
              </a:lvl4pPr>
              <a:lvl5pPr marL="2057400" indent="-228600" eaLnBrk="0" hangingPunct="0">
                <a:tabLst>
                  <a:tab pos="115888"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200" dirty="0">
                  <a:ea typeface="Arial" charset="0"/>
                </a:rPr>
                <a:t>Actions</a:t>
              </a:r>
            </a:p>
            <a:p>
              <a:pPr eaLnBrk="1" hangingPunct="1">
                <a:spcAft>
                  <a:spcPct val="0"/>
                </a:spcAft>
                <a:buClr>
                  <a:srgbClr val="614D7D"/>
                </a:buClr>
                <a:buFont typeface="Arial" charset="0"/>
                <a:buNone/>
                <a:defRPr b="0" i="0"/>
              </a:pPr>
              <a:r>
                <a:rPr lang="x-none" sz="1200" dirty="0">
                  <a:ea typeface="Arial" charset="0"/>
                </a:rPr>
                <a:t>Participation aux bénéfices des entreprises canadiennes, américaines, mondiales ou internationales</a:t>
              </a:r>
            </a:p>
            <a:p>
              <a:pPr eaLnBrk="1" hangingPunct="1">
                <a:spcAft>
                  <a:spcPct val="0"/>
                </a:spcAft>
                <a:buClr>
                  <a:srgbClr val="614D7D"/>
                </a:buClr>
                <a:buFont typeface="Arial" charset="0"/>
                <a:buNone/>
                <a:defRPr b="0" i="0"/>
              </a:pPr>
              <a:r>
                <a:rPr lang="x-none" sz="1200" dirty="0">
                  <a:ea typeface="Arial" charset="0"/>
                </a:rPr>
                <a:t>Potentiel supérieur de croissance à long terme</a:t>
              </a:r>
            </a:p>
          </p:txBody>
        </p:sp>
      </p:grpSp>
      <p:grpSp>
        <p:nvGrpSpPr>
          <p:cNvPr id="45" name="Group 35"/>
          <p:cNvGrpSpPr/>
          <p:nvPr>
            <p:custDataLst>
              <p:tags r:id="rId17"/>
            </p:custDataLst>
          </p:nvPr>
        </p:nvGrpSpPr>
        <p:grpSpPr>
          <a:xfrm>
            <a:off x="1401763" y="1698922"/>
            <a:ext cx="7742236" cy="3960516"/>
            <a:chOff x="868363" y="1698922"/>
            <a:chExt cx="7741795" cy="3960516"/>
          </a:xfrm>
        </p:grpSpPr>
        <p:sp>
          <p:nvSpPr>
            <p:cNvPr id="12320" name="Text Box 14"/>
            <p:cNvSpPr txBox="1">
              <a:spLocks noChangeArrowheads="1"/>
            </p:cNvSpPr>
            <p:nvPr>
              <p:custDataLst>
                <p:tags r:id="rId23"/>
              </p:custDataLst>
            </p:nvPr>
          </p:nvSpPr>
          <p:spPr>
            <a:xfrm>
              <a:off x="5257848" y="1698922"/>
              <a:ext cx="3352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200" dirty="0">
                  <a:ea typeface="Arial" charset="0"/>
                </a:rPr>
                <a:t>Titres garantis </a:t>
              </a:r>
            </a:p>
            <a:p>
              <a:pPr eaLnBrk="1" hangingPunct="1">
                <a:spcAft>
                  <a:spcPct val="0"/>
                </a:spcAft>
                <a:buClr>
                  <a:srgbClr val="614D7D"/>
                </a:buClr>
                <a:buFont typeface="Arial" charset="0"/>
                <a:buNone/>
                <a:defRPr b="0" i="0"/>
              </a:pPr>
              <a:r>
                <a:rPr lang="x-none" sz="1200" dirty="0">
                  <a:ea typeface="Arial" charset="0"/>
                </a:rPr>
                <a:t> Intérêt garanti pendant une durée déterminée</a:t>
              </a:r>
            </a:p>
            <a:p>
              <a:pPr eaLnBrk="1" hangingPunct="1">
                <a:spcAft>
                  <a:spcPct val="0"/>
                </a:spcAft>
                <a:buClr>
                  <a:srgbClr val="614D7D"/>
                </a:buClr>
                <a:buFont typeface="Arial" charset="0"/>
                <a:buNone/>
                <a:defRPr b="0" i="0"/>
              </a:pPr>
              <a:r>
                <a:rPr lang="x-none" sz="1200" dirty="0">
                  <a:ea typeface="Arial" charset="0"/>
                </a:rPr>
                <a:t> Potentiel inférieur de croissance à long terme</a:t>
              </a:r>
            </a:p>
          </p:txBody>
        </p:sp>
        <p:sp>
          <p:nvSpPr>
            <p:cNvPr id="12321" name="Oval 25"/>
            <p:cNvSpPr>
              <a:spLocks noChangeArrowheads="1"/>
            </p:cNvSpPr>
            <p:nvPr>
              <p:custDataLst>
                <p:tags r:id="rId24"/>
              </p:custDataLst>
            </p:nvPr>
          </p:nvSpPr>
          <p:spPr>
            <a:xfrm>
              <a:off x="868363" y="5264150"/>
              <a:ext cx="381000" cy="395288"/>
            </a:xfrm>
            <a:prstGeom prst="ellipse">
              <a:avLst/>
            </a:prstGeom>
            <a:solidFill>
              <a:srgbClr val="443E8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22" name="Text Box 26"/>
            <p:cNvSpPr txBox="1">
              <a:spLocks noChangeArrowheads="1"/>
            </p:cNvSpPr>
            <p:nvPr>
              <p:custDataLst>
                <p:tags r:id="rId25"/>
              </p:custDataLst>
            </p:nvPr>
          </p:nvSpPr>
          <p:spPr>
            <a:xfrm>
              <a:off x="1330325" y="5346700"/>
              <a:ext cx="1367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400">
                  <a:ea typeface="Arial" charset="0"/>
                </a:rPr>
                <a:t>Fonds garantis</a:t>
              </a:r>
            </a:p>
          </p:txBody>
        </p:sp>
      </p:grpSp>
      <p:grpSp>
        <p:nvGrpSpPr>
          <p:cNvPr id="52" name="Group 38"/>
          <p:cNvGrpSpPr/>
          <p:nvPr>
            <p:custDataLst>
              <p:tags r:id="rId18"/>
            </p:custDataLst>
          </p:nvPr>
        </p:nvGrpSpPr>
        <p:grpSpPr>
          <a:xfrm>
            <a:off x="2123728" y="3047983"/>
            <a:ext cx="6548188" cy="2652175"/>
            <a:chOff x="1590328" y="3048000"/>
            <a:chExt cx="6548186" cy="2652524"/>
          </a:xfrm>
        </p:grpSpPr>
        <p:sp>
          <p:nvSpPr>
            <p:cNvPr id="12315" name="Text Box 32"/>
            <p:cNvSpPr txBox="1">
              <a:spLocks noChangeArrowheads="1"/>
            </p:cNvSpPr>
            <p:nvPr>
              <p:custDataLst>
                <p:tags r:id="rId20"/>
              </p:custDataLst>
            </p:nvPr>
          </p:nvSpPr>
          <p:spPr>
            <a:xfrm>
              <a:off x="5257799" y="4869418"/>
              <a:ext cx="2880715" cy="8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200" dirty="0">
                  <a:ea typeface="Arial" charset="0"/>
                </a:rPr>
                <a:t>Équilibré </a:t>
              </a:r>
              <a:endParaRPr lang="x-none" sz="1200" dirty="0">
                <a:ea typeface="Arial" charset="0"/>
                <a:cs typeface="Arial" charset="0"/>
              </a:endParaRPr>
            </a:p>
            <a:p>
              <a:pPr eaLnBrk="1" hangingPunct="1">
                <a:spcAft>
                  <a:spcPct val="0"/>
                </a:spcAft>
                <a:buClr>
                  <a:srgbClr val="614D7D"/>
                </a:buClr>
                <a:buFont typeface="Arial" charset="0"/>
                <a:buNone/>
                <a:defRPr b="0" i="0"/>
              </a:pPr>
              <a:r>
                <a:rPr lang="x-none" sz="1200" dirty="0">
                  <a:ea typeface="Arial" charset="0"/>
                </a:rPr>
                <a:t>Combinaison de liquidités, d’obligations</a:t>
              </a:r>
              <a:r>
                <a:rPr lang="fr-CA" sz="1200" dirty="0">
                  <a:ea typeface="Arial" charset="0"/>
                </a:rPr>
                <a:t> </a:t>
              </a:r>
              <a:r>
                <a:rPr lang="x-none" sz="1200" dirty="0">
                  <a:ea typeface="Arial" charset="0"/>
                </a:rPr>
                <a:t>et d’actions </a:t>
              </a:r>
            </a:p>
            <a:p>
              <a:pPr eaLnBrk="1" hangingPunct="1">
                <a:spcAft>
                  <a:spcPct val="0"/>
                </a:spcAft>
                <a:buClr>
                  <a:srgbClr val="614D7D"/>
                </a:buClr>
                <a:buFont typeface="Arial" charset="0"/>
                <a:buNone/>
                <a:defRPr b="0" i="0"/>
              </a:pPr>
              <a:r>
                <a:rPr lang="x-none" sz="1200" dirty="0">
                  <a:ea typeface="Arial" charset="0"/>
                </a:rPr>
                <a:t>Diversification automatique</a:t>
              </a:r>
            </a:p>
          </p:txBody>
        </p:sp>
        <p:sp>
          <p:nvSpPr>
            <p:cNvPr id="12316" name="Oval 33"/>
            <p:cNvSpPr>
              <a:spLocks noChangeArrowheads="1"/>
            </p:cNvSpPr>
            <p:nvPr>
              <p:custDataLst>
                <p:tags r:id="rId21"/>
              </p:custDataLst>
            </p:nvPr>
          </p:nvSpPr>
          <p:spPr>
            <a:xfrm>
              <a:off x="2590800" y="3352800"/>
              <a:ext cx="381000" cy="395288"/>
            </a:xfrm>
            <a:prstGeom prst="ellipse">
              <a:avLst/>
            </a:prstGeom>
            <a:solidFill>
              <a:schemeClr val="bg1"/>
            </a:solidFill>
            <a:ln w="9525">
              <a:solidFill>
                <a:schemeClr val="tx1"/>
              </a:solidFill>
              <a:round/>
            </a:ln>
          </p:spPr>
          <p:txBody>
            <a:bodyPr wrap="none" anchor="ctr"/>
            <a:lstStyle/>
            <a:p>
              <a:pPr>
                <a:buFont typeface="Arial" charset="0"/>
                <a:buNone/>
                <a:defRPr b="0" i="0"/>
              </a:pPr>
              <a:endParaRPr lang="en-US" sz="2400" dirty="0">
                <a:latin typeface="Arial" charset="0"/>
              </a:endParaRPr>
            </a:p>
          </p:txBody>
        </p:sp>
        <p:sp>
          <p:nvSpPr>
            <p:cNvPr id="12317" name="Text Box 34"/>
            <p:cNvSpPr txBox="1">
              <a:spLocks noChangeArrowheads="1"/>
            </p:cNvSpPr>
            <p:nvPr>
              <p:custDataLst>
                <p:tags r:id="rId22"/>
              </p:custDataLst>
            </p:nvPr>
          </p:nvSpPr>
          <p:spPr>
            <a:xfrm>
              <a:off x="1590328" y="3048000"/>
              <a:ext cx="1547218" cy="3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400" dirty="0">
                  <a:ea typeface="Arial" charset="0"/>
                </a:rPr>
                <a:t>Fonds équilibrés </a:t>
              </a:r>
              <a:endParaRPr lang="x-none" sz="1400" dirty="0">
                <a:ea typeface="Arial" charset="0"/>
                <a:cs typeface="Arial" charset="0"/>
              </a:endParaRPr>
            </a:p>
          </p:txBody>
        </p:sp>
      </p:grpSp>
      <p:sp>
        <p:nvSpPr>
          <p:cNvPr id="12310" name="Title 5"/>
          <p:cNvSpPr>
            <a:spLocks noGrp="1"/>
          </p:cNvSpPr>
          <p:nvPr>
            <p:ph type="title"/>
            <p:custDataLst>
              <p:tags r:id="rId19"/>
            </p:custDataLst>
          </p:nvPr>
        </p:nvSpPr>
        <p:spPr>
          <a:xfrm>
            <a:off x="457200" y="0"/>
            <a:ext cx="7772400" cy="1243013"/>
          </a:xfrm>
        </p:spPr>
        <p:txBody>
          <a:bodyPr>
            <a:normAutofit fontScale="90000"/>
          </a:bodyPr>
          <a:lstStyle/>
          <a:p>
            <a:pPr>
              <a:defRPr b="0" i="0"/>
            </a:pPr>
            <a:r>
              <a:rPr lang="x-none" sz="4000" dirty="0">
                <a:latin typeface="Arial" panose="020B0604020202020204" pitchFamily="34" charset="0"/>
                <a:cs typeface="Arial" panose="020B0604020202020204" pitchFamily="34" charset="0"/>
              </a:rPr>
              <a:t>Relation entre </a:t>
            </a:r>
            <a:r>
              <a:rPr lang="x-none" sz="4000" b="1" dirty="0">
                <a:solidFill>
                  <a:srgbClr val="658237"/>
                </a:solidFill>
                <a:latin typeface="Arial" panose="020B0604020202020204" pitchFamily="34" charset="0"/>
                <a:cs typeface="Arial" panose="020B0604020202020204" pitchFamily="34" charset="0"/>
              </a:rPr>
              <a:t>le risque</a:t>
            </a:r>
            <a:br>
              <a:rPr lang="fr-CA" sz="4000" b="1" dirty="0">
                <a:solidFill>
                  <a:srgbClr val="658237"/>
                </a:solidFill>
                <a:latin typeface="Arial" panose="020B0604020202020204" pitchFamily="34" charset="0"/>
                <a:cs typeface="Arial" panose="020B0604020202020204" pitchFamily="34" charset="0"/>
              </a:rPr>
            </a:br>
            <a:r>
              <a:rPr lang="x-none" sz="4000" b="1" dirty="0">
                <a:solidFill>
                  <a:srgbClr val="658237"/>
                </a:solidFill>
                <a:latin typeface="Arial" panose="020B0604020202020204" pitchFamily="34" charset="0"/>
                <a:cs typeface="Arial" panose="020B0604020202020204" pitchFamily="34" charset="0"/>
              </a:rPr>
              <a:t>et le rendement </a:t>
            </a:r>
          </a:p>
        </p:txBody>
      </p:sp>
    </p:spTree>
    <p:custDataLst>
      <p:tags r:id="rId1"/>
    </p:custDataLst>
    <p:extLst>
      <p:ext uri="{BB962C8B-B14F-4D97-AF65-F5344CB8AC3E}">
        <p14:creationId xmlns:p14="http://schemas.microsoft.com/office/powerpoint/2010/main" val="465454298"/>
      </p:ext>
    </p:extLst>
  </p:cSld>
  <p:clrMapOvr>
    <a:masterClrMapping/>
  </p:clrMapOvr>
  <mc:AlternateContent xmlns:mc="http://schemas.openxmlformats.org/markup-compatibility/2006" xmlns:p14="http://schemas.microsoft.com/office/powerpoint/2010/main">
    <mc:Choice Requires="p14">
      <p:transition spd="slow" p14:dur="2000" advTm="168611"/>
    </mc:Choice>
    <mc:Fallback xmlns="">
      <p:transition spd="slow" advTm="1686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vertical)">
                                      <p:cBhvr>
                                        <p:cTn id="7" dur="1000"/>
                                        <p:tgtEl>
                                          <p:spTgt spid="45"/>
                                        </p:tgtEl>
                                      </p:cBhvr>
                                    </p:animEffect>
                                  </p:childTnLst>
                                </p:cTn>
                              </p:par>
                            </p:childTnLst>
                          </p:cTn>
                        </p:par>
                      </p:childTnLst>
                    </p:cTn>
                  </p:par>
                  <p:par>
                    <p:cTn id="8" fill="hold">
                      <p:stCondLst>
                        <p:cond delay="indefinite"/>
                      </p:stCondLst>
                      <p:childTnLst>
                        <p:par>
                          <p:cTn id="9" fill="hold">
                            <p:stCondLst>
                              <p:cond delay="indefinite"/>
                            </p:stCondLst>
                          </p:cTn>
                        </p:par>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vertical)">
                                      <p:cBhvr>
                                        <p:cTn id="13" dur="1000"/>
                                        <p:tgtEl>
                                          <p:spTgt spid="35"/>
                                        </p:tgtEl>
                                      </p:cBhvr>
                                    </p:animEffect>
                                  </p:childTnLst>
                                </p:cTn>
                              </p:par>
                            </p:childTnLst>
                          </p:cTn>
                        </p:par>
                      </p:childTnLst>
                    </p:cTn>
                  </p:par>
                  <p:par>
                    <p:cTn id="14" fill="hold">
                      <p:stCondLst>
                        <p:cond delay="indefinite"/>
                      </p:stCondLst>
                      <p:childTnLst>
                        <p:par>
                          <p:cTn id="15" fill="hold">
                            <p:stCondLst>
                              <p:cond delay="indefinite"/>
                            </p:stCondLst>
                          </p:cTn>
                        </p:par>
                        <p:par>
                          <p:cTn id="16" fill="hold">
                            <p:stCondLst>
                              <p:cond delay="0"/>
                            </p:stCondLst>
                            <p:childTnLst>
                              <p:par>
                                <p:cTn id="17" presetID="3" presetClass="entr" presetSubtype="5"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linds(vertical)">
                                      <p:cBhvr>
                                        <p:cTn id="19" dur="1000"/>
                                        <p:tgtEl>
                                          <p:spTgt spid="52"/>
                                        </p:tgtEl>
                                      </p:cBhvr>
                                    </p:animEffect>
                                  </p:childTnLst>
                                </p:cTn>
                              </p:par>
                            </p:childTnLst>
                          </p:cTn>
                        </p:par>
                      </p:childTnLst>
                    </p:cTn>
                  </p:par>
                  <p:par>
                    <p:cTn id="20" fill="hold">
                      <p:stCondLst>
                        <p:cond delay="indefinite"/>
                      </p:stCondLst>
                      <p:childTnLst>
                        <p:par>
                          <p:cTn id="21" fill="hold">
                            <p:stCondLst>
                              <p:cond delay="indefinite"/>
                            </p:stCondLst>
                          </p:cTn>
                        </p:par>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vertical)">
                                      <p:cBhvr>
                                        <p:cTn id="2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dirty="0"/>
          </a:p>
        </p:txBody>
      </p:sp>
      <p:sp>
        <p:nvSpPr>
          <p:cNvPr id="13315"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13316"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pic>
        <p:nvPicPr>
          <p:cNvPr id="13317" name="Rectangle 11"/>
          <p:cNvPicPr>
            <a:picLocks noChangeArrowheads="1"/>
          </p:cNvPicPr>
          <p:nvPr>
            <p:custDataLst>
              <p:tags r:id="rId4"/>
            </p:custDataLst>
          </p:nvPr>
        </p:nvPicPr>
        <p:blipFill>
          <a:blip r:embed="rId22">
            <a:extLst>
              <a:ext uri="{28A0092B-C50C-407E-A947-70E740481C1C}">
                <a14:useLocalDpi xmlns:a14="http://schemas.microsoft.com/office/drawing/2010/main" val="0"/>
              </a:ext>
            </a:extLst>
          </a:blip>
          <a:srcRect/>
          <a:stretch>
            <a:fillRect/>
          </a:stretch>
        </p:blipFill>
        <p:spPr bwMode="auto">
          <a:xfrm>
            <a:off x="-36513" y="1365250"/>
            <a:ext cx="918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custDataLst>
              <p:tags r:id="rId5"/>
            </p:custDataLst>
          </p:nvPr>
        </p:nvSpPr>
        <p:spPr bwMode="auto">
          <a:xfrm>
            <a:off x="-26988" y="1371600"/>
            <a:ext cx="9170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22535" name="Rectangle 6"/>
          <p:cNvSpPr>
            <a:spLocks noGrp="1" noChangeArrowheads="1"/>
          </p:cNvSpPr>
          <p:nvPr>
            <p:ph type="title"/>
            <p:custDataLst>
              <p:tags r:id="rId6"/>
            </p:custDataLst>
          </p:nvPr>
        </p:nvSpPr>
        <p:spPr>
          <a:xfrm>
            <a:off x="381000" y="0"/>
            <a:ext cx="8763000" cy="1243013"/>
          </a:xfrm>
        </p:spPr>
        <p:txBody>
          <a:bodyPr/>
          <a:lstStyle/>
          <a:p>
            <a:pPr eaLnBrk="1" hangingPunct="1">
              <a:defRPr/>
            </a:pPr>
            <a:r>
              <a:rPr lang="x-none" sz="4000">
                <a:solidFill>
                  <a:schemeClr val="tx1"/>
                </a:solidFill>
                <a:latin typeface="Arial" panose="020B0604020202020204" pitchFamily="34" charset="0"/>
                <a:cs typeface="Arial" panose="020B0604020202020204" pitchFamily="34" charset="0"/>
              </a:rPr>
              <a:t>Vaste gamme</a:t>
            </a:r>
            <a:br>
              <a:rPr lang="fr-CA" sz="4000" dirty="0">
                <a:solidFill>
                  <a:schemeClr val="tx1"/>
                </a:solidFill>
                <a:latin typeface="Arial" panose="020B0604020202020204" pitchFamily="34" charset="0"/>
                <a:cs typeface="Arial" panose="020B0604020202020204" pitchFamily="34" charset="0"/>
              </a:rPr>
            </a:br>
            <a:r>
              <a:rPr lang="x-none" sz="4000">
                <a:solidFill>
                  <a:srgbClr val="658237"/>
                </a:solidFill>
                <a:latin typeface="Arial" panose="020B0604020202020204" pitchFamily="34" charset="0"/>
                <a:cs typeface="Arial" panose="020B0604020202020204" pitchFamily="34" charset="0"/>
              </a:rPr>
              <a:t>d'</a:t>
            </a:r>
            <a:r>
              <a:rPr lang="x-none" sz="4000" b="1">
                <a:solidFill>
                  <a:srgbClr val="658237"/>
                </a:solidFill>
                <a:latin typeface="Arial" panose="020B0604020202020204" pitchFamily="34" charset="0"/>
                <a:cs typeface="Arial" panose="020B0604020202020204" pitchFamily="34" charset="0"/>
              </a:rPr>
              <a:t>options de placement</a:t>
            </a:r>
            <a:endParaRPr lang="fr-CA" sz="4000" b="1" dirty="0">
              <a:solidFill>
                <a:srgbClr val="345629"/>
              </a:solidFill>
              <a:latin typeface="+mn-lt"/>
              <a:ea typeface="ＭＳ Ｐゴシック" pitchFamily="34" charset="-128"/>
            </a:endParaRPr>
          </a:p>
        </p:txBody>
      </p:sp>
      <p:sp>
        <p:nvSpPr>
          <p:cNvPr id="13320" name="AutoShape 28"/>
          <p:cNvSpPr>
            <a:spLocks noChangeArrowheads="1"/>
          </p:cNvSpPr>
          <p:nvPr>
            <p:custDataLst>
              <p:tags r:id="rId7"/>
            </p:custDataLst>
          </p:nvPr>
        </p:nvSpPr>
        <p:spPr bwMode="auto">
          <a:xfrm>
            <a:off x="5334000" y="1935163"/>
            <a:ext cx="2819400" cy="1184810"/>
          </a:xfrm>
          <a:prstGeom prst="flowChartAlternateProcess">
            <a:avLst/>
          </a:prstGeom>
          <a:solidFill>
            <a:srgbClr val="FECD44"/>
          </a:solidFill>
          <a:ln w="19050">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321" name="Text Box 29"/>
          <p:cNvSpPr txBox="1">
            <a:spLocks noChangeArrowheads="1"/>
          </p:cNvSpPr>
          <p:nvPr>
            <p:custDataLst>
              <p:tags r:id="rId8"/>
            </p:custDataLst>
          </p:nvPr>
        </p:nvSpPr>
        <p:spPr bwMode="auto">
          <a:xfrm>
            <a:off x="5334000" y="1981200"/>
            <a:ext cx="2819400"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ts val="200"/>
              </a:spcBef>
              <a:spcAft>
                <a:spcPts val="200"/>
              </a:spcAft>
            </a:pPr>
            <a:r>
              <a:rPr lang="fr-CA" sz="1600" b="1" dirty="0"/>
              <a:t>Aidez-moi à choisir</a:t>
            </a:r>
            <a:br>
              <a:rPr lang="fr-CA" sz="1600" b="1" dirty="0"/>
            </a:br>
            <a:r>
              <a:rPr lang="fr-CA" altLang="en-US" sz="1000" b="1" dirty="0"/>
              <a:t>(Anciennement portefeuille créé POUR moi) </a:t>
            </a:r>
            <a:br>
              <a:rPr lang="fr-CA" altLang="en-US" sz="1000" b="1" dirty="0"/>
            </a:br>
            <a:br>
              <a:rPr lang="fr-CA" altLang="en-US" sz="1000" b="1" dirty="0"/>
            </a:br>
            <a:r>
              <a:rPr lang="x-none" sz="1600" b="1" dirty="0">
                <a:latin typeface="Arial" panose="020B0604020202020204" pitchFamily="34" charset="0"/>
                <a:ea typeface="Arial" charset="0"/>
                <a:cs typeface="Arial" panose="020B0604020202020204" pitchFamily="34" charset="0"/>
              </a:rPr>
              <a:t>Portefeuilles</a:t>
            </a:r>
            <a:r>
              <a:rPr lang="fr-CA" sz="1600" b="1" dirty="0">
                <a:latin typeface="Arial" panose="020B0604020202020204" pitchFamily="34" charset="0"/>
                <a:ea typeface="Arial" charset="0"/>
                <a:cs typeface="Arial" panose="020B0604020202020204" pitchFamily="34" charset="0"/>
              </a:rPr>
              <a:t> </a:t>
            </a:r>
            <a:r>
              <a:rPr lang="x-none" sz="1600" b="1" dirty="0">
                <a:latin typeface="Arial" panose="020B0604020202020204" pitchFamily="34" charset="0"/>
                <a:ea typeface="Arial" charset="0"/>
                <a:cs typeface="Arial" panose="020B0604020202020204" pitchFamily="34" charset="0"/>
              </a:rPr>
              <a:t>«préétablis»</a:t>
            </a:r>
          </a:p>
          <a:p>
            <a:pPr algn="ctr">
              <a:spcBef>
                <a:spcPts val="200"/>
              </a:spcBef>
              <a:spcAft>
                <a:spcPts val="200"/>
              </a:spcAft>
            </a:pPr>
            <a:endParaRPr lang="fr-CA" altLang="en-US" sz="1600" b="1" dirty="0"/>
          </a:p>
        </p:txBody>
      </p:sp>
      <p:sp>
        <p:nvSpPr>
          <p:cNvPr id="13322" name="AutoShape 30"/>
          <p:cNvSpPr>
            <a:spLocks noChangeArrowheads="1"/>
          </p:cNvSpPr>
          <p:nvPr>
            <p:custDataLst>
              <p:tags r:id="rId9"/>
            </p:custDataLst>
          </p:nvPr>
        </p:nvSpPr>
        <p:spPr bwMode="auto">
          <a:xfrm>
            <a:off x="1524000" y="3721100"/>
            <a:ext cx="2819400" cy="2948940"/>
          </a:xfrm>
          <a:prstGeom prst="flowChartAlternateProcess">
            <a:avLst/>
          </a:prstGeom>
          <a:solidFill>
            <a:srgbClr val="FECD44"/>
          </a:solidFill>
          <a:ln w="19050">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23838" indent="-223838">
              <a:buFontTx/>
              <a:buChar char="•"/>
              <a:defRPr b="0" i="0"/>
            </a:pPr>
            <a:r>
              <a:rPr lang="x-none" sz="1550" dirty="0">
                <a:ea typeface="Arial" charset="0"/>
              </a:rPr>
              <a:t>Fonds garantis</a:t>
            </a:r>
            <a:br>
              <a:rPr lang="x-none" sz="1550" dirty="0">
                <a:ea typeface="Arial" charset="0"/>
              </a:rPr>
            </a:br>
            <a:r>
              <a:rPr lang="x-none" sz="1550" dirty="0">
                <a:ea typeface="Arial" charset="0"/>
              </a:rPr>
              <a:t>(1 an, 3 ans,</a:t>
            </a:r>
            <a:r>
              <a:rPr lang="en-US" sz="1550" dirty="0">
                <a:ea typeface="Arial" charset="0"/>
              </a:rPr>
              <a:t> </a:t>
            </a:r>
            <a:r>
              <a:rPr lang="x-none" sz="1550" dirty="0">
                <a:ea typeface="Arial" charset="0"/>
              </a:rPr>
              <a:t>et 5 ans)</a:t>
            </a:r>
          </a:p>
          <a:p>
            <a:pPr marL="223838" indent="-223838">
              <a:buFontTx/>
              <a:buChar char="•"/>
              <a:defRPr b="0" i="0"/>
            </a:pPr>
            <a:r>
              <a:rPr lang="en-CA" sz="1550" dirty="0" err="1">
                <a:ea typeface="Arial" charset="0"/>
              </a:rPr>
              <a:t>Compte</a:t>
            </a:r>
            <a:r>
              <a:rPr lang="en-CA" sz="1550" dirty="0">
                <a:ea typeface="Arial" charset="0"/>
              </a:rPr>
              <a:t> à </a:t>
            </a:r>
            <a:r>
              <a:rPr lang="en-CA" sz="1550" dirty="0" err="1">
                <a:ea typeface="Arial" charset="0"/>
              </a:rPr>
              <a:t>intérêt</a:t>
            </a:r>
            <a:r>
              <a:rPr lang="en-CA" sz="1550" dirty="0">
                <a:ea typeface="Arial" charset="0"/>
              </a:rPr>
              <a:t> </a:t>
            </a:r>
            <a:r>
              <a:rPr lang="en-CA" sz="1550" dirty="0" err="1">
                <a:ea typeface="Arial" charset="0"/>
              </a:rPr>
              <a:t>quotidien</a:t>
            </a:r>
            <a:endParaRPr lang="en-CA" sz="1550" dirty="0">
              <a:ea typeface="Arial" charset="0"/>
            </a:endParaRPr>
          </a:p>
          <a:p>
            <a:pPr marL="174625">
              <a:defRPr b="0" i="0"/>
            </a:pPr>
            <a:r>
              <a:rPr lang="en-CA" sz="1550" dirty="0">
                <a:ea typeface="Arial" charset="0"/>
              </a:rPr>
              <a:t> </a:t>
            </a:r>
            <a:r>
              <a:rPr lang="en-CA" sz="1550" dirty="0" err="1">
                <a:ea typeface="Arial" charset="0"/>
              </a:rPr>
              <a:t>garanti</a:t>
            </a:r>
            <a:endParaRPr lang="en-CA" sz="1550" dirty="0">
              <a:ea typeface="Arial" charset="0"/>
            </a:endParaRPr>
          </a:p>
          <a:p>
            <a:pPr marL="223838" indent="-223838">
              <a:buFontTx/>
              <a:buChar char="•"/>
              <a:defRPr b="0" i="0"/>
            </a:pPr>
            <a:r>
              <a:rPr lang="en-CA" sz="1550" dirty="0">
                <a:ea typeface="Arial" charset="0"/>
              </a:rPr>
              <a:t>Titres à </a:t>
            </a:r>
            <a:r>
              <a:rPr lang="en-CA" sz="1550" dirty="0" err="1">
                <a:ea typeface="Arial" charset="0"/>
              </a:rPr>
              <a:t>revenu</a:t>
            </a:r>
            <a:r>
              <a:rPr lang="en-CA" sz="1550" dirty="0">
                <a:ea typeface="Arial" charset="0"/>
              </a:rPr>
              <a:t> fixe</a:t>
            </a:r>
          </a:p>
          <a:p>
            <a:pPr marL="223838" indent="-223838">
              <a:buFontTx/>
              <a:buChar char="•"/>
              <a:defRPr b="0" i="0"/>
            </a:pPr>
            <a:r>
              <a:rPr lang="x-none" sz="1550" dirty="0">
                <a:ea typeface="Arial" charset="0"/>
              </a:rPr>
              <a:t>Actions canadiennes</a:t>
            </a:r>
          </a:p>
          <a:p>
            <a:pPr marL="223838" indent="-223838">
              <a:buFontTx/>
              <a:buChar char="•"/>
              <a:defRPr b="0" i="0"/>
            </a:pPr>
            <a:r>
              <a:rPr lang="x-none" sz="1550" dirty="0">
                <a:ea typeface="Arial" charset="0"/>
              </a:rPr>
              <a:t>Actions américaines</a:t>
            </a:r>
          </a:p>
          <a:p>
            <a:pPr marL="223838" indent="-223838">
              <a:buFontTx/>
              <a:buChar char="•"/>
              <a:defRPr b="0" i="0"/>
            </a:pPr>
            <a:r>
              <a:rPr lang="x-none" sz="1550" dirty="0">
                <a:ea typeface="Arial" charset="0"/>
              </a:rPr>
              <a:t>Actions internationales</a:t>
            </a:r>
          </a:p>
          <a:p>
            <a:pPr marL="223838" indent="-223838">
              <a:buFontTx/>
              <a:buChar char="•"/>
              <a:defRPr b="0" i="0"/>
            </a:pPr>
            <a:r>
              <a:rPr lang="x-none" sz="1550" dirty="0">
                <a:ea typeface="Arial" charset="0"/>
              </a:rPr>
              <a:t>Actions mondiales</a:t>
            </a:r>
            <a:endParaRPr lang="en-US" sz="1550" dirty="0">
              <a:ea typeface="Arial" charset="0"/>
            </a:endParaRPr>
          </a:p>
          <a:p>
            <a:pPr marL="223838" indent="-223838">
              <a:buFontTx/>
              <a:buChar char="•"/>
              <a:defRPr b="0" i="0"/>
            </a:pPr>
            <a:r>
              <a:rPr lang="en-CA" sz="1550" dirty="0"/>
              <a:t>Fonds </a:t>
            </a:r>
            <a:r>
              <a:rPr lang="en-CA" sz="1550" dirty="0" err="1"/>
              <a:t>d’actifs</a:t>
            </a:r>
            <a:r>
              <a:rPr lang="en-CA" sz="1550" dirty="0"/>
              <a:t> </a:t>
            </a:r>
            <a:r>
              <a:rPr lang="en-CA" sz="1550" dirty="0" err="1"/>
              <a:t>réels</a:t>
            </a:r>
            <a:r>
              <a:rPr lang="en-CA" sz="1550" dirty="0"/>
              <a:t>	</a:t>
            </a:r>
          </a:p>
          <a:p>
            <a:pPr marL="223838" indent="-223838">
              <a:buFontTx/>
              <a:buChar char="•"/>
              <a:defRPr b="0" i="0"/>
            </a:pPr>
            <a:endParaRPr lang="x-none" sz="1550" dirty="0">
              <a:ea typeface="Arial" charset="0"/>
            </a:endParaRPr>
          </a:p>
        </p:txBody>
      </p:sp>
      <p:sp>
        <p:nvSpPr>
          <p:cNvPr id="13324" name="AutoShape 32"/>
          <p:cNvSpPr>
            <a:spLocks noChangeArrowheads="1"/>
          </p:cNvSpPr>
          <p:nvPr>
            <p:custDataLst>
              <p:tags r:id="rId10"/>
            </p:custDataLst>
          </p:nvPr>
        </p:nvSpPr>
        <p:spPr bwMode="auto">
          <a:xfrm>
            <a:off x="2057400" y="2895600"/>
            <a:ext cx="304800" cy="838200"/>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325" name="AutoShape 33"/>
          <p:cNvSpPr>
            <a:spLocks noChangeArrowheads="1"/>
          </p:cNvSpPr>
          <p:nvPr>
            <p:custDataLst>
              <p:tags r:id="rId11"/>
            </p:custDataLst>
          </p:nvPr>
        </p:nvSpPr>
        <p:spPr bwMode="auto">
          <a:xfrm>
            <a:off x="3505200" y="2895600"/>
            <a:ext cx="304800" cy="838200"/>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326" name="AutoShape 34"/>
          <p:cNvSpPr>
            <a:spLocks noChangeArrowheads="1"/>
          </p:cNvSpPr>
          <p:nvPr>
            <p:custDataLst>
              <p:tags r:id="rId12"/>
            </p:custDataLst>
          </p:nvPr>
        </p:nvSpPr>
        <p:spPr bwMode="auto">
          <a:xfrm>
            <a:off x="1295400" y="1828800"/>
            <a:ext cx="3276600" cy="1371600"/>
          </a:xfrm>
          <a:prstGeom prst="flowChartAlternateProcess">
            <a:avLst/>
          </a:prstGeom>
          <a:solidFill>
            <a:srgbClr val="FECD44"/>
          </a:solidFill>
          <a:ln w="19050">
            <a:solidFill>
              <a:schemeClr val="tx1"/>
            </a:solidFill>
            <a:miter lim="800000"/>
            <a:headEnd/>
            <a:tailEnd/>
          </a:ln>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spcAft>
                <a:spcPct val="60000"/>
              </a:spcAft>
              <a:buClr>
                <a:srgbClr val="614D7D"/>
              </a:buClr>
              <a:buSzPct val="75000"/>
              <a:buFont typeface="Times" pitchFamily="18" charset="0"/>
              <a:buNone/>
            </a:pPr>
            <a:endParaRPr lang="fr-CA" altLang="en-US" sz="2000"/>
          </a:p>
          <a:p>
            <a:pPr algn="ctr" eaLnBrk="1" hangingPunct="1">
              <a:lnSpc>
                <a:spcPct val="90000"/>
              </a:lnSpc>
              <a:spcAft>
                <a:spcPct val="60000"/>
              </a:spcAft>
              <a:buClr>
                <a:srgbClr val="614D7D"/>
              </a:buClr>
              <a:buSzPct val="75000"/>
              <a:buFont typeface="Times" pitchFamily="18" charset="0"/>
              <a:buNone/>
            </a:pPr>
            <a:endParaRPr lang="fr-CA" altLang="en-US" sz="2400"/>
          </a:p>
          <a:p>
            <a:pPr algn="ctr"/>
            <a:endParaRPr lang="fr-CA" altLang="en-US" sz="2400"/>
          </a:p>
        </p:txBody>
      </p:sp>
      <p:sp>
        <p:nvSpPr>
          <p:cNvPr id="13327" name="Text Box 35"/>
          <p:cNvSpPr txBox="1">
            <a:spLocks noChangeArrowheads="1"/>
          </p:cNvSpPr>
          <p:nvPr>
            <p:custDataLst>
              <p:tags r:id="rId13"/>
            </p:custDataLst>
          </p:nvPr>
        </p:nvSpPr>
        <p:spPr bwMode="auto">
          <a:xfrm>
            <a:off x="1379984" y="1828800"/>
            <a:ext cx="3048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lang="fr-CA" sz="1600" b="1" dirty="0"/>
              <a:t>C’est moi qui choisis</a:t>
            </a:r>
            <a:br>
              <a:rPr lang="fr-CA" sz="1600" b="1" dirty="0"/>
            </a:br>
            <a:r>
              <a:rPr lang="fr-CA" altLang="en-US" sz="1000" b="1" dirty="0"/>
              <a:t>(Anciennement portefeuille créé PAR moi)</a:t>
            </a:r>
            <a:br>
              <a:rPr lang="fr-CA" altLang="en-US" sz="1000" b="1" dirty="0"/>
            </a:br>
            <a:br>
              <a:rPr lang="fr-CA" altLang="en-US" sz="1000" b="1" dirty="0"/>
            </a:br>
            <a:r>
              <a:rPr lang="fr-CA" altLang="en-US" sz="1600" b="1" dirty="0"/>
              <a:t>Choisissez votre portefeuille à partir des catégories d'actif suivantes :</a:t>
            </a:r>
          </a:p>
        </p:txBody>
      </p:sp>
      <p:sp>
        <p:nvSpPr>
          <p:cNvPr id="13328" name="AutoShape 36"/>
          <p:cNvSpPr>
            <a:spLocks noChangeArrowheads="1"/>
          </p:cNvSpPr>
          <p:nvPr>
            <p:custDataLst>
              <p:tags r:id="rId14"/>
            </p:custDataLst>
          </p:nvPr>
        </p:nvSpPr>
        <p:spPr bwMode="auto">
          <a:xfrm>
            <a:off x="4953000" y="3962400"/>
            <a:ext cx="3657600" cy="546720"/>
          </a:xfrm>
          <a:prstGeom prst="flowChartAlternateProcess">
            <a:avLst/>
          </a:prstGeom>
          <a:solidFill>
            <a:srgbClr val="FECD44"/>
          </a:solidFill>
          <a:ln w="19050">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329" name="Text Box 37"/>
          <p:cNvSpPr txBox="1">
            <a:spLocks noChangeArrowheads="1"/>
          </p:cNvSpPr>
          <p:nvPr>
            <p:custDataLst>
              <p:tags r:id="rId15"/>
            </p:custDataLst>
          </p:nvPr>
        </p:nvSpPr>
        <p:spPr bwMode="auto">
          <a:xfrm>
            <a:off x="4953000" y="3928407"/>
            <a:ext cx="358140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indent="-952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23838" indent="-223838">
              <a:buFontTx/>
              <a:buChar char="•"/>
              <a:defRPr b="0" i="0"/>
            </a:pPr>
            <a:r>
              <a:rPr lang="x-none" sz="1550" dirty="0">
                <a:ea typeface="Arial" charset="0"/>
              </a:rPr>
              <a:t>Fonds Granite axés sur une date d'échéance</a:t>
            </a:r>
          </a:p>
          <a:p>
            <a:pPr marL="0" indent="0"/>
            <a:endParaRPr lang="fr-CA" altLang="en-US" dirty="0"/>
          </a:p>
        </p:txBody>
      </p:sp>
      <p:sp>
        <p:nvSpPr>
          <p:cNvPr id="13330" name="AutoShape 38"/>
          <p:cNvSpPr>
            <a:spLocks noChangeArrowheads="1"/>
          </p:cNvSpPr>
          <p:nvPr>
            <p:custDataLst>
              <p:tags r:id="rId16"/>
            </p:custDataLst>
          </p:nvPr>
        </p:nvSpPr>
        <p:spPr bwMode="auto">
          <a:xfrm>
            <a:off x="5928320" y="3119973"/>
            <a:ext cx="291505" cy="826552"/>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331" name="AutoShape 39"/>
          <p:cNvSpPr>
            <a:spLocks noChangeArrowheads="1"/>
          </p:cNvSpPr>
          <p:nvPr>
            <p:custDataLst>
              <p:tags r:id="rId17"/>
            </p:custDataLst>
          </p:nvPr>
        </p:nvSpPr>
        <p:spPr bwMode="auto">
          <a:xfrm>
            <a:off x="7452320" y="3119973"/>
            <a:ext cx="291505" cy="826552"/>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20" name="Rectangle 11"/>
          <p:cNvSpPr>
            <a:spLocks noChangeArrowheads="1"/>
          </p:cNvSpPr>
          <p:nvPr>
            <p:custDataLst>
              <p:tags r:id="rId18"/>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grpSp>
        <p:nvGrpSpPr>
          <p:cNvPr id="21" name="Group 6"/>
          <p:cNvGrpSpPr>
            <a:grpSpLocks/>
          </p:cNvGrpSpPr>
          <p:nvPr/>
        </p:nvGrpSpPr>
        <p:grpSpPr bwMode="auto">
          <a:xfrm>
            <a:off x="6477000" y="5943600"/>
            <a:ext cx="2438400" cy="812800"/>
            <a:chOff x="288" y="3696"/>
            <a:chExt cx="1392" cy="480"/>
          </a:xfrm>
        </p:grpSpPr>
        <p:sp>
          <p:nvSpPr>
            <p:cNvPr id="2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23" name="Picture 8" descr="my_savings™_FR"/>
            <p:cNvPicPr>
              <a:picLocks noChangeAspect="1" noChangeArrowheads="1"/>
            </p:cNvPicPr>
            <p:nvPr>
              <p:custDataLst>
                <p:tags r:id="rId1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2000" advTm="67551"/>
    </mc:Choice>
    <mc:Fallback xmlns="">
      <p:transition spd="slow" advTm="675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custDataLst>
              <p:tags r:id="rId1"/>
            </p:custDataLst>
          </p:nvPr>
        </p:nvSpPr>
        <p:spPr bwMode="auto">
          <a:xfrm>
            <a:off x="990600" y="1524000"/>
            <a:ext cx="8153400" cy="5334000"/>
          </a:xfrm>
          <a:prstGeom prst="rect">
            <a:avLst/>
          </a:prstGeom>
          <a:solidFill>
            <a:schemeClr val="bg1"/>
          </a:solidFill>
          <a:ln>
            <a:noFill/>
          </a:ln>
        </p:spPr>
        <p:txBody>
          <a:bodyPr wrap="none" anchor="ctr"/>
          <a:lstStyle/>
          <a:p>
            <a:pPr>
              <a:spcAft>
                <a:spcPct val="60000"/>
              </a:spcAft>
              <a:buClr>
                <a:schemeClr val="bg1"/>
              </a:buClr>
              <a:buSzPct val="75000"/>
              <a:buFont typeface="Arial" pitchFamily="34" charset="0"/>
              <a:buChar char="•"/>
              <a:defRPr/>
            </a:pPr>
            <a:endParaRPr lang="fr-CA">
              <a:latin typeface="+mn-lt"/>
            </a:endParaRPr>
          </a:p>
        </p:txBody>
      </p:sp>
      <p:sp>
        <p:nvSpPr>
          <p:cNvPr id="18435"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p:spPr>
        <p:txBody>
          <a:bodyPr wrap="none" anchor="ctr"/>
          <a:lstStyle/>
          <a:p>
            <a:pPr>
              <a:spcAft>
                <a:spcPct val="60000"/>
              </a:spcAft>
              <a:buClr>
                <a:schemeClr val="bg1"/>
              </a:buClr>
              <a:buSzPct val="75000"/>
              <a:buFont typeface="Arial" pitchFamily="34" charset="0"/>
              <a:buChar char="•"/>
              <a:defRPr/>
            </a:pPr>
            <a:endParaRPr lang="fr-CA">
              <a:latin typeface="+mn-lt"/>
            </a:endParaRPr>
          </a:p>
        </p:txBody>
      </p:sp>
      <p:sp>
        <p:nvSpPr>
          <p:cNvPr id="18436"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p:spPr>
        <p:txBody>
          <a:bodyPr wrap="none" anchor="ctr"/>
          <a:lstStyle/>
          <a:p>
            <a:pPr>
              <a:spcAft>
                <a:spcPct val="60000"/>
              </a:spcAft>
              <a:buClr>
                <a:schemeClr val="bg1"/>
              </a:buClr>
              <a:buSzPct val="75000"/>
              <a:buFont typeface="Arial" pitchFamily="34" charset="0"/>
              <a:buChar char="•"/>
              <a:defRPr/>
            </a:pPr>
            <a:endParaRPr lang="fr-CA">
              <a:latin typeface="+mn-lt"/>
            </a:endParaRPr>
          </a:p>
        </p:txBody>
      </p:sp>
      <p:pic>
        <p:nvPicPr>
          <p:cNvPr id="16389" name="Rectangle 11"/>
          <p:cNvPicPr>
            <a:picLocks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36513" y="1365250"/>
            <a:ext cx="918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custDataLst>
              <p:tags r:id="rId5"/>
            </p:custDataLst>
          </p:nvPr>
        </p:nvSpPr>
        <p:spPr bwMode="auto">
          <a:xfrm>
            <a:off x="-26988" y="1371600"/>
            <a:ext cx="9170988" cy="228600"/>
          </a:xfrm>
          <a:prstGeom prst="rect">
            <a:avLst/>
          </a:prstGeom>
          <a:no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60000"/>
              </a:spcAft>
              <a:buClr>
                <a:schemeClr val="bg1"/>
              </a:buClr>
              <a:buSzPct val="75000"/>
              <a:buFont typeface="Arial" pitchFamily="34" charset="0"/>
              <a:buChar char="•"/>
              <a:defRPr>
                <a:solidFill>
                  <a:schemeClr val="tx1"/>
                </a:solidFill>
                <a:latin typeface="Arial" pitchFamily="34" charset="0"/>
                <a:ea typeface="MS PGothic" pitchFamily="34" charset="-128"/>
              </a:defRPr>
            </a:lvl6pPr>
            <a:lvl7pPr marL="2971800" indent="-228600" eaLnBrk="0" fontAlgn="base" hangingPunct="0">
              <a:spcBef>
                <a:spcPct val="0"/>
              </a:spcBef>
              <a:spcAft>
                <a:spcPct val="60000"/>
              </a:spcAft>
              <a:buClr>
                <a:schemeClr val="bg1"/>
              </a:buClr>
              <a:buSzPct val="75000"/>
              <a:buFont typeface="Arial" pitchFamily="34" charset="0"/>
              <a:buChar char="•"/>
              <a:defRPr>
                <a:solidFill>
                  <a:schemeClr val="tx1"/>
                </a:solidFill>
                <a:latin typeface="Arial" pitchFamily="34" charset="0"/>
                <a:ea typeface="MS PGothic" pitchFamily="34" charset="-128"/>
              </a:defRPr>
            </a:lvl7pPr>
            <a:lvl8pPr marL="3429000" indent="-228600" eaLnBrk="0" fontAlgn="base" hangingPunct="0">
              <a:spcBef>
                <a:spcPct val="0"/>
              </a:spcBef>
              <a:spcAft>
                <a:spcPct val="60000"/>
              </a:spcAft>
              <a:buClr>
                <a:schemeClr val="bg1"/>
              </a:buClr>
              <a:buSzPct val="75000"/>
              <a:buFont typeface="Arial" pitchFamily="34" charset="0"/>
              <a:buChar char="•"/>
              <a:defRPr>
                <a:solidFill>
                  <a:schemeClr val="tx1"/>
                </a:solidFill>
                <a:latin typeface="Arial" pitchFamily="34" charset="0"/>
                <a:ea typeface="MS PGothic" pitchFamily="34" charset="-128"/>
              </a:defRPr>
            </a:lvl8pPr>
            <a:lvl9pPr marL="3886200" indent="-228600" eaLnBrk="0" fontAlgn="base" hangingPunct="0">
              <a:spcBef>
                <a:spcPct val="0"/>
              </a:spcBef>
              <a:spcAft>
                <a:spcPct val="60000"/>
              </a:spcAft>
              <a:buClr>
                <a:schemeClr val="bg1"/>
              </a:buClr>
              <a:buSzPct val="75000"/>
              <a:buFont typeface="Arial" pitchFamily="34" charset="0"/>
              <a:buChar char="•"/>
              <a:defRPr>
                <a:solidFill>
                  <a:schemeClr val="tx1"/>
                </a:solidFill>
                <a:latin typeface="Arial" pitchFamily="34" charset="0"/>
                <a:ea typeface="MS PGothic" pitchFamily="34" charset="-128"/>
              </a:defRPr>
            </a:lvl9pPr>
          </a:lstStyle>
          <a:p>
            <a:pPr eaLnBrk="1" hangingPunct="1">
              <a:spcAft>
                <a:spcPct val="60000"/>
              </a:spcAft>
              <a:buClr>
                <a:schemeClr val="bg1"/>
              </a:buClr>
              <a:buSzPct val="75000"/>
              <a:buFont typeface="Arial" pitchFamily="34" charset="0"/>
              <a:buChar char="•"/>
              <a:defRPr/>
            </a:pPr>
            <a:endParaRPr lang="fr-CA">
              <a:latin typeface="+mn-lt"/>
            </a:endParaRPr>
          </a:p>
        </p:txBody>
      </p:sp>
      <p:sp>
        <p:nvSpPr>
          <p:cNvPr id="18439" name="Rectangle 2"/>
          <p:cNvSpPr>
            <a:spLocks noChangeArrowheads="1"/>
          </p:cNvSpPr>
          <p:nvPr>
            <p:custDataLst>
              <p:tags r:id="rId6"/>
            </p:custDataLst>
          </p:nvPr>
        </p:nvSpPr>
        <p:spPr bwMode="auto">
          <a:xfrm>
            <a:off x="0" y="1628800"/>
            <a:ext cx="9144000" cy="5181600"/>
          </a:xfrm>
          <a:prstGeom prst="rect">
            <a:avLst/>
          </a:prstGeom>
          <a:solidFill>
            <a:schemeClr val="bg1"/>
          </a:solidFill>
          <a:ln>
            <a:noFill/>
          </a:ln>
        </p:spPr>
        <p:txBody>
          <a:bodyPr wrap="none" anchor="ctr"/>
          <a:lstStyle/>
          <a:p>
            <a:pPr>
              <a:spcAft>
                <a:spcPct val="60000"/>
              </a:spcAft>
              <a:buClr>
                <a:schemeClr val="bg1"/>
              </a:buClr>
              <a:buSzPct val="75000"/>
              <a:buFont typeface="Arial" pitchFamily="34" charset="0"/>
              <a:buChar char="•"/>
              <a:defRPr/>
            </a:pPr>
            <a:endParaRPr lang="fr-CA">
              <a:latin typeface="+mn-lt"/>
            </a:endParaRPr>
          </a:p>
        </p:txBody>
      </p:sp>
      <p:sp>
        <p:nvSpPr>
          <p:cNvPr id="18440" name="Rectangle 6"/>
          <p:cNvSpPr>
            <a:spLocks noGrp="1" noChangeArrowheads="1"/>
          </p:cNvSpPr>
          <p:nvPr>
            <p:ph type="title"/>
            <p:custDataLst>
              <p:tags r:id="rId7"/>
            </p:custDataLst>
          </p:nvPr>
        </p:nvSpPr>
        <p:spPr>
          <a:xfrm>
            <a:off x="381000" y="169764"/>
            <a:ext cx="8763000" cy="1243012"/>
          </a:xfrm>
        </p:spPr>
        <p:txBody>
          <a:bodyPr/>
          <a:lstStyle/>
          <a:p>
            <a:pPr eaLnBrk="1" hangingPunct="1">
              <a:defRPr/>
            </a:pPr>
            <a:r>
              <a:rPr lang="x-none" sz="4000" b="1">
                <a:solidFill>
                  <a:srgbClr val="658237"/>
                </a:solidFill>
                <a:latin typeface="Arial" panose="020B0604020202020204" pitchFamily="34" charset="0"/>
                <a:cs typeface="Arial" panose="020B0604020202020204" pitchFamily="34" charset="0"/>
              </a:rPr>
              <a:t>Fonds Granite</a:t>
            </a:r>
            <a:r>
              <a:rPr lang="x-none" sz="4000" b="1" baseline="30000">
                <a:solidFill>
                  <a:srgbClr val="658237"/>
                </a:solidFill>
                <a:latin typeface="Arial" panose="020B0604020202020204" pitchFamily="34" charset="0"/>
                <a:cs typeface="Arial" panose="020B0604020202020204" pitchFamily="34" charset="0"/>
              </a:rPr>
              <a:t>M</a:t>
            </a:r>
            <a:r>
              <a:rPr lang="en-US" sz="4000" b="1" baseline="30000" dirty="0">
                <a:solidFill>
                  <a:srgbClr val="658237"/>
                </a:solidFill>
                <a:latin typeface="Arial" panose="020B0604020202020204" pitchFamily="34" charset="0"/>
                <a:cs typeface="Arial" panose="020B0604020202020204" pitchFamily="34" charset="0"/>
              </a:rPr>
              <a:t>D</a:t>
            </a:r>
            <a:r>
              <a:rPr lang="x-none" sz="4000">
                <a:solidFill>
                  <a:srgbClr val="658237"/>
                </a:solidFill>
                <a:latin typeface="Arial" panose="020B0604020202020204" pitchFamily="34" charset="0"/>
                <a:cs typeface="Arial" panose="020B0604020202020204" pitchFamily="34" charset="0"/>
              </a:rPr>
              <a:t> </a:t>
            </a:r>
            <a:r>
              <a:rPr lang="x-none" sz="4000">
                <a:solidFill>
                  <a:schemeClr val="tx1"/>
                </a:solidFill>
                <a:latin typeface="Arial" panose="020B0604020202020204" pitchFamily="34" charset="0"/>
                <a:cs typeface="Arial" panose="020B0604020202020204" pitchFamily="34" charset="0"/>
              </a:rPr>
              <a:t>–</a:t>
            </a:r>
            <a:br>
              <a:rPr lang="fr-CA" sz="4000" dirty="0">
                <a:solidFill>
                  <a:schemeClr val="tx1"/>
                </a:solidFill>
                <a:latin typeface="Arial" panose="020B0604020202020204" pitchFamily="34" charset="0"/>
                <a:cs typeface="Arial" panose="020B0604020202020204" pitchFamily="34" charset="0"/>
              </a:rPr>
            </a:br>
            <a:r>
              <a:rPr lang="x-none" sz="4000" i="1">
                <a:solidFill>
                  <a:schemeClr val="tx1"/>
                </a:solidFill>
                <a:latin typeface="Arial" panose="020B0604020202020204" pitchFamily="34" charset="0"/>
                <a:cs typeface="Arial" panose="020B0604020202020204" pitchFamily="34" charset="0"/>
              </a:rPr>
              <a:t>axés sur une date d'échéance </a:t>
            </a:r>
            <a:endParaRPr lang="fr-CA" sz="4000" b="1" dirty="0">
              <a:solidFill>
                <a:schemeClr val="tx1"/>
              </a:solidFill>
              <a:latin typeface="+mn-lt"/>
            </a:endParaRPr>
          </a:p>
        </p:txBody>
      </p:sp>
      <p:sp>
        <p:nvSpPr>
          <p:cNvPr id="197640" name="Rectangle 8"/>
          <p:cNvSpPr>
            <a:spLocks noGrp="1" noChangeArrowheads="1"/>
          </p:cNvSpPr>
          <p:nvPr>
            <p:ph type="body" idx="1"/>
            <p:custDataLst>
              <p:tags r:id="rId8"/>
            </p:custDataLst>
          </p:nvPr>
        </p:nvSpPr>
        <p:spPr>
          <a:xfrm>
            <a:off x="4191000" y="1828800"/>
            <a:ext cx="4648200" cy="4343400"/>
          </a:xfrm>
        </p:spPr>
        <p:txBody>
          <a:bodyPr/>
          <a:lstStyle/>
          <a:p>
            <a:pPr marL="0" indent="0" eaLnBrk="1" hangingPunct="1">
              <a:buFont typeface="Times" pitchFamily="18" charset="0"/>
              <a:buNone/>
              <a:tabLst>
                <a:tab pos="288925" algn="l"/>
              </a:tabLst>
            </a:pPr>
            <a:r>
              <a:rPr lang="fr-CA" altLang="en-US" sz="1800" b="1" dirty="0"/>
              <a:t>Quand avez-vous besoin</a:t>
            </a:r>
            <a:br>
              <a:rPr lang="en-US" altLang="en-US" sz="1800" dirty="0"/>
            </a:br>
            <a:r>
              <a:rPr lang="fr-CA" altLang="en-US" sz="1800" b="1" dirty="0"/>
              <a:t>de votre argent?</a:t>
            </a:r>
            <a:r>
              <a:rPr lang="fr-CA" altLang="en-US" sz="1800" dirty="0"/>
              <a:t> </a:t>
            </a:r>
          </a:p>
          <a:p>
            <a:pPr marL="0" indent="0" eaLnBrk="1" hangingPunct="1">
              <a:tabLst>
                <a:tab pos="288925" algn="l"/>
              </a:tabLst>
            </a:pPr>
            <a:r>
              <a:rPr lang="en-US" altLang="en-US" sz="1800" dirty="0"/>
              <a:t>	</a:t>
            </a:r>
            <a:r>
              <a:rPr lang="fr-CA" altLang="en-US" sz="1800" dirty="0"/>
              <a:t>Solutions préétablies – la répartition</a:t>
            </a:r>
            <a:br>
              <a:rPr lang="en-US" altLang="en-US" sz="1800" dirty="0"/>
            </a:br>
            <a:r>
              <a:rPr lang="en-US" altLang="en-US" sz="1800" dirty="0"/>
              <a:t>	</a:t>
            </a:r>
            <a:r>
              <a:rPr lang="fr-CA" altLang="en-US" sz="1800" dirty="0"/>
              <a:t>du fonds est rééquilibrée au fil du temps.</a:t>
            </a:r>
          </a:p>
          <a:p>
            <a:pPr marL="0" indent="0" eaLnBrk="1" hangingPunct="1">
              <a:tabLst>
                <a:tab pos="288925" algn="l"/>
              </a:tabLst>
            </a:pPr>
            <a:r>
              <a:rPr lang="en-US" altLang="en-US" sz="1800" dirty="0"/>
              <a:t>	</a:t>
            </a:r>
            <a:r>
              <a:rPr lang="fr-CA" altLang="en-US" sz="1800" dirty="0"/>
              <a:t>Les gestionnaires sélectionnés :</a:t>
            </a:r>
          </a:p>
          <a:p>
            <a:pPr marL="822325" lvl="1" indent="-342900" eaLnBrk="1" hangingPunct="1">
              <a:buClr>
                <a:srgbClr val="345629"/>
              </a:buClr>
              <a:buFont typeface="Wingdings" pitchFamily="2" charset="2"/>
              <a:buChar char="Ø"/>
              <a:tabLst>
                <a:tab pos="288925" algn="l"/>
              </a:tabLst>
            </a:pPr>
            <a:r>
              <a:rPr lang="fr-CA" altLang="en-US" sz="1600" dirty="0"/>
              <a:t>affichent un rendement supérieur</a:t>
            </a:r>
            <a:br>
              <a:rPr lang="en-US" altLang="en-US" sz="1800" dirty="0"/>
            </a:br>
            <a:r>
              <a:rPr lang="fr-CA" altLang="en-US" sz="1600" dirty="0"/>
              <a:t>à long terme;</a:t>
            </a:r>
          </a:p>
          <a:p>
            <a:pPr marL="822325" lvl="1" indent="-342900" eaLnBrk="1" hangingPunct="1">
              <a:buClr>
                <a:srgbClr val="345629"/>
              </a:buClr>
              <a:buFont typeface="Wingdings" pitchFamily="2" charset="2"/>
              <a:buChar char="Ø"/>
              <a:tabLst>
                <a:tab pos="288925" algn="l"/>
              </a:tabLst>
            </a:pPr>
            <a:r>
              <a:rPr lang="fr-CA" altLang="en-US" sz="1600" dirty="0"/>
              <a:t>ont des compétences reconnues en ce qui touche leur catégorie d'actif ou leur style de placement.</a:t>
            </a:r>
            <a:endParaRPr lang="fr-CA" altLang="en-US" sz="1800" dirty="0"/>
          </a:p>
          <a:p>
            <a:pPr marL="0" indent="0" eaLnBrk="1" hangingPunct="1">
              <a:tabLst>
                <a:tab pos="288925" algn="l"/>
              </a:tabLst>
            </a:pPr>
            <a:r>
              <a:rPr lang="en-US" altLang="en-US" sz="1800" dirty="0"/>
              <a:t>	</a:t>
            </a:r>
            <a:r>
              <a:rPr lang="fr-CA" altLang="en-US" sz="1800" dirty="0"/>
              <a:t>Fonds axés sur une date d'échéance </a:t>
            </a:r>
            <a:r>
              <a:rPr lang="en-US" altLang="en-US" sz="1800" dirty="0"/>
              <a:t>	</a:t>
            </a:r>
            <a:r>
              <a:rPr lang="fr-CA" altLang="en-US" sz="1800" dirty="0" err="1"/>
              <a:t>multigestionnaires</a:t>
            </a:r>
            <a:r>
              <a:rPr lang="fr-CA" altLang="en-US" sz="1800" dirty="0"/>
              <a:t> à frais modiques</a:t>
            </a:r>
            <a:endParaRPr lang="fr-CA" altLang="en-US" sz="1600" dirty="0"/>
          </a:p>
        </p:txBody>
      </p:sp>
      <p:pic>
        <p:nvPicPr>
          <p:cNvPr id="16394" name="Picture 10" descr="granitetargetdatesponsor"/>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36512" y="1600200"/>
            <a:ext cx="3968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Group 6"/>
          <p:cNvGrpSpPr>
            <a:grpSpLocks/>
          </p:cNvGrpSpPr>
          <p:nvPr/>
        </p:nvGrpSpPr>
        <p:grpSpPr bwMode="auto">
          <a:xfrm>
            <a:off x="6781800" y="5978525"/>
            <a:ext cx="2209800" cy="727075"/>
            <a:chOff x="288" y="3696"/>
            <a:chExt cx="1392" cy="480"/>
          </a:xfrm>
        </p:grpSpPr>
        <p:sp>
          <p:nvSpPr>
            <p:cNvPr id="16397"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fr-FR" altLang="en-US" sz="2400" b="1"/>
            </a:p>
          </p:txBody>
        </p:sp>
        <p:pic>
          <p:nvPicPr>
            <p:cNvPr id="16398" name="Picture 8" descr="my_savings™_FR"/>
            <p:cNvPicPr>
              <a:picLocks noChangeAspect="1" noChangeArrowheads="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1"/>
          <p:cNvSpPr>
            <a:spLocks noChangeArrowheads="1"/>
          </p:cNvSpPr>
          <p:nvPr>
            <p:custDataLst>
              <p:tags r:id="rId10"/>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94040"/>
    </mc:Choice>
    <mc:Fallback xmlns="">
      <p:transition spd="slow" advTm="940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3"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5"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8434" name="Rectangle 6"/>
          <p:cNvSpPr>
            <a:spLocks noChangeArrowheads="1"/>
          </p:cNvSpPr>
          <p:nvPr>
            <p:custDataLst>
              <p:tags r:id="rId5"/>
            </p:custDataLst>
          </p:nvPr>
        </p:nvSpPr>
        <p:spPr>
          <a:xfrm>
            <a:off x="990600" y="1752600"/>
            <a:ext cx="81534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8441" name="Rectangle 6"/>
          <p:cNvSpPr>
            <a:spLocks noGrp="1" noChangeArrowheads="1"/>
          </p:cNvSpPr>
          <p:nvPr>
            <p:ph type="title"/>
            <p:custDataLst>
              <p:tags r:id="rId6"/>
            </p:custDataLst>
          </p:nvPr>
        </p:nvSpPr>
        <p:spPr>
          <a:xfrm>
            <a:off x="381000" y="0"/>
            <a:ext cx="8305800" cy="1243013"/>
          </a:xfrm>
        </p:spPr>
        <p:txBody>
          <a:bodyPr>
            <a:no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L'importance de la diversification</a:t>
            </a:r>
          </a:p>
        </p:txBody>
      </p:sp>
      <p:sp>
        <p:nvSpPr>
          <p:cNvPr id="207881" name="Rectangle 9"/>
          <p:cNvSpPr>
            <a:spLocks noGrp="1" noChangeArrowheads="1"/>
          </p:cNvSpPr>
          <p:nvPr>
            <p:ph type="body" idx="1"/>
            <p:custDataLst>
              <p:tags r:id="rId7"/>
            </p:custDataLst>
          </p:nvPr>
        </p:nvSpPr>
        <p:spPr>
          <a:xfrm>
            <a:off x="1219200" y="2286000"/>
            <a:ext cx="7620000" cy="3810000"/>
          </a:xfrm>
          <a:noFill/>
        </p:spPr>
        <p:txBody>
          <a:bodyPr>
            <a:normAutofit fontScale="62500" lnSpcReduction="20000"/>
          </a:bodyPr>
          <a:lstStyle/>
          <a:p>
            <a:pPr marL="0" indent="0" eaLnBrk="1" hangingPunct="1">
              <a:lnSpc>
                <a:spcPct val="120000"/>
              </a:lnSpc>
              <a:spcBef>
                <a:spcPts val="0"/>
              </a:spcBef>
              <a:buFont typeface="Times" pitchFamily="18" charset="0"/>
              <a:buNone/>
              <a:defRPr b="0" i="0"/>
            </a:pPr>
            <a:r>
              <a:rPr lang="x-none" sz="3800">
                <a:latin typeface="Arial" panose="020B0604020202020204" pitchFamily="34" charset="0"/>
                <a:cs typeface="Arial" panose="020B0604020202020204" pitchFamily="34" charset="0"/>
              </a:rPr>
              <a:t>Votre approche en matière de placement</a:t>
            </a:r>
            <a:r>
              <a:rPr lang="fr-CA" sz="3800" dirty="0">
                <a:latin typeface="Arial" panose="020B0604020202020204" pitchFamily="34" charset="0"/>
                <a:cs typeface="Arial" panose="020B0604020202020204" pitchFamily="34" charset="0"/>
              </a:rPr>
              <a:t> </a:t>
            </a:r>
            <a:r>
              <a:rPr lang="x-none" sz="3800">
                <a:latin typeface="Arial" panose="020B0604020202020204" pitchFamily="34" charset="0"/>
                <a:cs typeface="Arial" panose="020B0604020202020204" pitchFamily="34" charset="0"/>
              </a:rPr>
              <a:t>devrait toujours privilégier la diversification.</a:t>
            </a:r>
            <a:endParaRPr lang="x-none" sz="4400">
              <a:latin typeface="Arial" panose="020B0604020202020204" pitchFamily="34" charset="0"/>
              <a:cs typeface="Arial" panose="020B0604020202020204" pitchFamily="34" charset="0"/>
            </a:endParaRPr>
          </a:p>
          <a:p>
            <a:pPr lvl="1" eaLnBrk="1" hangingPunct="1">
              <a:lnSpc>
                <a:spcPct val="120000"/>
              </a:lnSpc>
              <a:spcBef>
                <a:spcPts val="0"/>
              </a:spcBef>
              <a:buClr>
                <a:srgbClr val="345629"/>
              </a:buClr>
              <a:defRPr b="0" i="0"/>
            </a:pPr>
            <a:r>
              <a:rPr lang="x-none" b="1">
                <a:latin typeface="Arial" panose="020B0604020202020204" pitchFamily="34" charset="0"/>
                <a:cs typeface="Arial" panose="020B0604020202020204" pitchFamily="34" charset="0"/>
              </a:rPr>
              <a:t>le style de gestion</a:t>
            </a:r>
            <a:r>
              <a:rPr lang="x-none" b="0">
                <a:latin typeface="Arial" panose="020B0604020202020204" pitchFamily="34" charset="0"/>
                <a:cs typeface="Arial" panose="020B0604020202020204" pitchFamily="34" charset="0"/>
              </a:rPr>
              <a:t> – gestion axée sur la croissance</a:t>
            </a:r>
            <a:br>
              <a:rPr lang="fr-CA" b="0" dirty="0">
                <a:latin typeface="Arial" panose="020B0604020202020204" pitchFamily="34" charset="0"/>
                <a:cs typeface="Arial" panose="020B0604020202020204" pitchFamily="34" charset="0"/>
              </a:rPr>
            </a:br>
            <a:r>
              <a:rPr lang="x-none" b="0">
                <a:latin typeface="Arial" panose="020B0604020202020204" pitchFamily="34" charset="0"/>
                <a:cs typeface="Arial" panose="020B0604020202020204" pitchFamily="34" charset="0"/>
              </a:rPr>
              <a:t>et sur la valeur, gestion active et passive</a:t>
            </a:r>
          </a:p>
          <a:p>
            <a:pPr lvl="1" eaLnBrk="1" hangingPunct="1">
              <a:lnSpc>
                <a:spcPct val="120000"/>
              </a:lnSpc>
              <a:spcBef>
                <a:spcPts val="0"/>
              </a:spcBef>
              <a:buClr>
                <a:srgbClr val="345629"/>
              </a:buClr>
              <a:defRPr b="0" i="0"/>
            </a:pPr>
            <a:r>
              <a:rPr lang="x-none" b="1">
                <a:latin typeface="Arial" panose="020B0604020202020204" pitchFamily="34" charset="0"/>
                <a:cs typeface="Arial" panose="020B0604020202020204" pitchFamily="34" charset="0"/>
              </a:rPr>
              <a:t>la catégorie d'actif</a:t>
            </a:r>
            <a:r>
              <a:rPr lang="x-none" b="0">
                <a:latin typeface="Arial" panose="020B0604020202020204" pitchFamily="34" charset="0"/>
                <a:cs typeface="Arial" panose="020B0604020202020204" pitchFamily="34" charset="0"/>
              </a:rPr>
              <a:t> – liquidités, titres à revenu fixe et actions</a:t>
            </a:r>
          </a:p>
          <a:p>
            <a:pPr lvl="1" eaLnBrk="1" hangingPunct="1">
              <a:lnSpc>
                <a:spcPct val="120000"/>
              </a:lnSpc>
              <a:spcBef>
                <a:spcPts val="0"/>
              </a:spcBef>
              <a:buClr>
                <a:srgbClr val="345629"/>
              </a:buClr>
              <a:defRPr b="0" i="0"/>
            </a:pPr>
            <a:r>
              <a:rPr lang="x-none" b="1">
                <a:latin typeface="Arial" panose="020B0604020202020204" pitchFamily="34" charset="0"/>
                <a:cs typeface="Arial" panose="020B0604020202020204" pitchFamily="34" charset="0"/>
              </a:rPr>
              <a:t>la répartition géographique</a:t>
            </a:r>
            <a:r>
              <a:rPr lang="x-none" b="0">
                <a:latin typeface="Arial" panose="020B0604020202020204" pitchFamily="34" charset="0"/>
                <a:cs typeface="Arial" panose="020B0604020202020204" pitchFamily="34" charset="0"/>
              </a:rPr>
              <a:t> – actions canadiennes, américaines et internationales</a:t>
            </a:r>
          </a:p>
          <a:p>
            <a:pPr lvl="1" eaLnBrk="1" hangingPunct="1">
              <a:lnSpc>
                <a:spcPct val="120000"/>
              </a:lnSpc>
              <a:spcBef>
                <a:spcPts val="0"/>
              </a:spcBef>
              <a:buClr>
                <a:srgbClr val="345629"/>
              </a:buClr>
              <a:defRPr b="0" i="0"/>
            </a:pPr>
            <a:r>
              <a:rPr lang="x-none" b="1">
                <a:latin typeface="Arial" panose="020B0604020202020204" pitchFamily="34" charset="0"/>
                <a:cs typeface="Arial" panose="020B0604020202020204" pitchFamily="34" charset="0"/>
              </a:rPr>
              <a:t>la devise</a:t>
            </a:r>
            <a:r>
              <a:rPr lang="x-none" b="0">
                <a:latin typeface="Arial" panose="020B0604020202020204" pitchFamily="34" charset="0"/>
                <a:cs typeface="Arial" panose="020B0604020202020204" pitchFamily="34" charset="0"/>
              </a:rPr>
              <a:t> – diminution du risque de change lié au dollar américain</a:t>
            </a:r>
          </a:p>
        </p:txBody>
      </p:sp>
      <p:grpSp>
        <p:nvGrpSpPr>
          <p:cNvPr id="9" name="Group 6"/>
          <p:cNvGrpSpPr>
            <a:grpSpLocks/>
          </p:cNvGrpSpPr>
          <p:nvPr/>
        </p:nvGrpSpPr>
        <p:grpSpPr bwMode="auto">
          <a:xfrm>
            <a:off x="64770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1" name="Picture 8" descr="my_savings™_FR"/>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22754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7881">
                                            <p:txEl>
                                              <p:pRg st="0" end="0"/>
                                            </p:txEl>
                                          </p:spTgt>
                                        </p:tgtEl>
                                        <p:attrNameLst>
                                          <p:attrName>style.visibility</p:attrName>
                                        </p:attrNameLst>
                                      </p:cBhvr>
                                      <p:to>
                                        <p:strVal val="visible"/>
                                      </p:to>
                                    </p:set>
                                    <p:anim calcmode="lin" valueType="num">
                                      <p:cBhvr additive="base">
                                        <p:cTn id="7" dur="500" fill="hold"/>
                                        <p:tgtEl>
                                          <p:spTgt spid="20788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78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withEffect">
                                  <p:stCondLst>
                                    <p:cond delay="0"/>
                                  </p:stCondLst>
                                  <p:childTnLst>
                                    <p:set>
                                      <p:cBhvr>
                                        <p:cTn id="12" dur="1" fill="hold">
                                          <p:stCondLst>
                                            <p:cond delay="0"/>
                                          </p:stCondLst>
                                        </p:cTn>
                                        <p:tgtEl>
                                          <p:spTgt spid="207881">
                                            <p:txEl>
                                              <p:pRg st="1" end="1"/>
                                            </p:txEl>
                                          </p:spTgt>
                                        </p:tgtEl>
                                        <p:attrNameLst>
                                          <p:attrName>style.visibility</p:attrName>
                                        </p:attrNameLst>
                                      </p:cBhvr>
                                      <p:to>
                                        <p:strVal val="visible"/>
                                      </p:to>
                                    </p:set>
                                    <p:anim calcmode="lin" valueType="num">
                                      <p:cBhvr additive="base">
                                        <p:cTn id="13" dur="500" fill="hold"/>
                                        <p:tgtEl>
                                          <p:spTgt spid="20788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78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indefinite"/>
                            </p:stCondLst>
                          </p:cTn>
                        </p:par>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07881">
                                            <p:txEl>
                                              <p:pRg st="2" end="2"/>
                                            </p:txEl>
                                          </p:spTgt>
                                        </p:tgtEl>
                                        <p:attrNameLst>
                                          <p:attrName>style.visibility</p:attrName>
                                        </p:attrNameLst>
                                      </p:cBhvr>
                                      <p:to>
                                        <p:strVal val="visible"/>
                                      </p:to>
                                    </p:set>
                                    <p:anim calcmode="lin" valueType="num">
                                      <p:cBhvr additive="base">
                                        <p:cTn id="20" dur="500" fill="hold"/>
                                        <p:tgtEl>
                                          <p:spTgt spid="207881">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078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indefinite"/>
                            </p:stCondLst>
                          </p:cTn>
                        </p:par>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7881">
                                            <p:txEl>
                                              <p:pRg st="3" end="3"/>
                                            </p:txEl>
                                          </p:spTgt>
                                        </p:tgtEl>
                                        <p:attrNameLst>
                                          <p:attrName>style.visibility</p:attrName>
                                        </p:attrNameLst>
                                      </p:cBhvr>
                                      <p:to>
                                        <p:strVal val="visible"/>
                                      </p:to>
                                    </p:set>
                                    <p:anim calcmode="lin" valueType="num">
                                      <p:cBhvr additive="base">
                                        <p:cTn id="27" dur="500" fill="hold"/>
                                        <p:tgtEl>
                                          <p:spTgt spid="207881">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078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indefinite"/>
                            </p:stCondLst>
                          </p:cTn>
                        </p:par>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07881">
                                            <p:txEl>
                                              <p:pRg st="4" end="4"/>
                                            </p:txEl>
                                          </p:spTgt>
                                        </p:tgtEl>
                                        <p:attrNameLst>
                                          <p:attrName>style.visibility</p:attrName>
                                        </p:attrNameLst>
                                      </p:cBhvr>
                                      <p:to>
                                        <p:strVal val="visible"/>
                                      </p:to>
                                    </p:set>
                                    <p:anim calcmode="lin" valueType="num">
                                      <p:cBhvr additive="base">
                                        <p:cTn id="34" dur="500" fill="hold"/>
                                        <p:tgtEl>
                                          <p:spTgt spid="207881">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078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custDataLst>
              <p:tags r:id="rId2"/>
            </p:custDataLst>
          </p:nvPr>
        </p:nvSpPr>
        <p:spPr>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 name="Rectangle 9"/>
          <p:cNvSpPr>
            <a:spLocks noChangeArrowheads="1"/>
          </p:cNvSpPr>
          <p:nvPr>
            <p:custDataLst>
              <p:tags r:id="rId3"/>
            </p:custDataLst>
          </p:nvPr>
        </p:nvSpPr>
        <p:spPr>
          <a:xfrm>
            <a:off x="-27432" y="2209800"/>
            <a:ext cx="9171432"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9462" name="Rectangle 7"/>
          <p:cNvSpPr>
            <a:spLocks noChangeArrowheads="1"/>
          </p:cNvSpPr>
          <p:nvPr>
            <p:custDataLst>
              <p:tags r:id="rId4"/>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9463" name="Rectangle 7"/>
          <p:cNvSpPr>
            <a:spLocks noChangeArrowheads="1"/>
          </p:cNvSpPr>
          <p:nvPr>
            <p:custDataLst>
              <p:tags r:id="rId5"/>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89446" name="Text Box 6"/>
          <p:cNvSpPr txBox="1">
            <a:spLocks noChangeArrowheads="1"/>
          </p:cNvSpPr>
          <p:nvPr>
            <p:custDataLst>
              <p:tags r:id="rId6"/>
            </p:custDataLst>
          </p:nvPr>
        </p:nvSpPr>
        <p:spPr>
          <a:xfrm>
            <a:off x="-2972" y="2819400"/>
            <a:ext cx="5949543" cy="131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a:solidFill>
                  <a:schemeClr val="bg1"/>
                </a:solidFill>
                <a:ea typeface="Arial" charset="0"/>
              </a:rPr>
              <a:t>Communication</a:t>
            </a:r>
            <a:r>
              <a:rPr lang="fr-CA" sz="4000">
                <a:solidFill>
                  <a:schemeClr val="bg1"/>
                </a:solidFill>
                <a:ea typeface="Arial" charset="0"/>
              </a:rPr>
              <a:t>s</a:t>
            </a:r>
            <a:br>
              <a:rPr lang="fr-CA" sz="4000" dirty="0">
                <a:solidFill>
                  <a:schemeClr val="bg1"/>
                </a:solidFill>
                <a:ea typeface="Arial" charset="0"/>
              </a:rPr>
            </a:br>
            <a:r>
              <a:rPr lang="x-none" sz="4000">
                <a:solidFill>
                  <a:schemeClr val="bg1"/>
                </a:solidFill>
                <a:ea typeface="Arial" charset="0"/>
              </a:rPr>
              <a:t>et technologie</a:t>
            </a:r>
          </a:p>
        </p:txBody>
      </p:sp>
      <p:grpSp>
        <p:nvGrpSpPr>
          <p:cNvPr id="11" name="Group 6"/>
          <p:cNvGrpSpPr>
            <a:grpSpLocks/>
          </p:cNvGrpSpPr>
          <p:nvPr/>
        </p:nvGrpSpPr>
        <p:grpSpPr bwMode="auto">
          <a:xfrm>
            <a:off x="6477000" y="59436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3"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2" name="Picture 4" descr="\\sp.sunlifecorp.com\DavWWWRoot\sites\GRSMC\GRS Marketing and Communications\Creative resources\Corporate imagery\GettyImages-184313741.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508104" y="2485401"/>
            <a:ext cx="2968829" cy="19799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278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9446"/>
                                        </p:tgtEl>
                                        <p:attrNameLst>
                                          <p:attrName>style.visibility</p:attrName>
                                        </p:attrNameLst>
                                      </p:cBhvr>
                                      <p:to>
                                        <p:strVal val="visible"/>
                                      </p:to>
                                    </p:set>
                                    <p:anim calcmode="lin" valueType="num">
                                      <p:cBhvr additive="base">
                                        <p:cTn id="7" dur="500" fill="hold"/>
                                        <p:tgtEl>
                                          <p:spTgt spid="189446"/>
                                        </p:tgtEl>
                                        <p:attrNameLst>
                                          <p:attrName>ppt_x</p:attrName>
                                        </p:attrNameLst>
                                      </p:cBhvr>
                                      <p:tavLst>
                                        <p:tav tm="0">
                                          <p:val>
                                            <p:strVal val="0-#ppt_w/2"/>
                                          </p:val>
                                        </p:tav>
                                        <p:tav tm="100000">
                                          <p:val>
                                            <p:strVal val="#ppt_x"/>
                                          </p:val>
                                        </p:tav>
                                      </p:tavLst>
                                    </p:anim>
                                    <p:anim calcmode="lin" valueType="num">
                                      <p:cBhvr additive="base">
                                        <p:cTn id="8" dur="500" fill="hold"/>
                                        <p:tgtEl>
                                          <p:spTgt spid="189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2"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3"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0482" name="Rectangle 6"/>
          <p:cNvSpPr>
            <a:spLocks noChangeArrowheads="1"/>
          </p:cNvSpPr>
          <p:nvPr>
            <p:custDataLst>
              <p:tags r:id="rId5"/>
            </p:custDataLst>
          </p:nvPr>
        </p:nvSpPr>
        <p:spPr>
          <a:xfrm>
            <a:off x="990600" y="1752600"/>
            <a:ext cx="81534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fr-CA" dirty="0">
              <a:latin typeface="Arial" charset="0"/>
            </a:endParaRPr>
          </a:p>
        </p:txBody>
      </p:sp>
      <p:sp>
        <p:nvSpPr>
          <p:cNvPr id="20488" name="Rectangle 10"/>
          <p:cNvSpPr>
            <a:spLocks noGrp="1" noChangeArrowheads="1"/>
          </p:cNvSpPr>
          <p:nvPr>
            <p:ph type="title"/>
            <p:custDataLst>
              <p:tags r:id="rId6"/>
            </p:custDataLst>
          </p:nvPr>
        </p:nvSpPr>
        <p:spPr>
          <a:noFill/>
        </p:spPr>
        <p:txBody>
          <a:bodyPr/>
          <a:lstStyle/>
          <a:p>
            <a:pPr eaLnBrk="1" hangingPunct="1">
              <a:defRPr b="0" i="0"/>
            </a:pPr>
            <a:r>
              <a:rPr lang="fr-CA" sz="4400" b="1" dirty="0">
                <a:solidFill>
                  <a:srgbClr val="658237"/>
                </a:solidFill>
                <a:latin typeface="Arial" panose="020B0604020202020204" pitchFamily="34" charset="0"/>
                <a:cs typeface="Arial" panose="020B0604020202020204" pitchFamily="34" charset="0"/>
              </a:rPr>
              <a:t>C</a:t>
            </a:r>
            <a:r>
              <a:rPr lang="fr-CA" sz="4000" dirty="0">
                <a:solidFill>
                  <a:srgbClr val="658237"/>
                </a:solidFill>
                <a:latin typeface="Arial" panose="020B0604020202020204" pitchFamily="34" charset="0"/>
                <a:cs typeface="Arial" panose="020B0604020202020204" pitchFamily="34" charset="0"/>
              </a:rPr>
              <a:t>entre de </a:t>
            </a:r>
            <a:r>
              <a:rPr lang="fr-CA" sz="4400" b="1" dirty="0">
                <a:solidFill>
                  <a:srgbClr val="658237"/>
                </a:solidFill>
                <a:latin typeface="Arial" panose="020B0604020202020204" pitchFamily="34" charset="0"/>
                <a:cs typeface="Arial" panose="020B0604020202020204" pitchFamily="34" charset="0"/>
              </a:rPr>
              <a:t>s</a:t>
            </a:r>
            <a:r>
              <a:rPr lang="fr-CA" sz="4000" dirty="0">
                <a:solidFill>
                  <a:srgbClr val="658237"/>
                </a:solidFill>
                <a:latin typeface="Arial" panose="020B0604020202020204" pitchFamily="34" charset="0"/>
                <a:cs typeface="Arial" panose="020B0604020202020204" pitchFamily="34" charset="0"/>
              </a:rPr>
              <a:t>ervice à la </a:t>
            </a:r>
            <a:r>
              <a:rPr lang="fr-CA" sz="4000" b="1" dirty="0">
                <a:solidFill>
                  <a:srgbClr val="658237"/>
                </a:solidFill>
                <a:latin typeface="Arial" panose="020B0604020202020204" pitchFamily="34" charset="0"/>
                <a:cs typeface="Arial" panose="020B0604020202020204" pitchFamily="34" charset="0"/>
              </a:rPr>
              <a:t>c</a:t>
            </a:r>
            <a:r>
              <a:rPr lang="fr-CA" sz="4000" dirty="0">
                <a:solidFill>
                  <a:srgbClr val="658237"/>
                </a:solidFill>
                <a:latin typeface="Arial" panose="020B0604020202020204" pitchFamily="34" charset="0"/>
                <a:cs typeface="Arial" panose="020B0604020202020204" pitchFamily="34" charset="0"/>
              </a:rPr>
              <a:t>lientèle</a:t>
            </a:r>
          </a:p>
        </p:txBody>
      </p:sp>
      <p:sp>
        <p:nvSpPr>
          <p:cNvPr id="217099" name="Rectangle 11"/>
          <p:cNvSpPr>
            <a:spLocks noChangeArrowheads="1"/>
          </p:cNvSpPr>
          <p:nvPr>
            <p:custDataLst>
              <p:tags r:id="rId7"/>
            </p:custDataLst>
          </p:nvPr>
        </p:nvSpPr>
        <p:spPr>
          <a:xfrm>
            <a:off x="990600" y="2209800"/>
            <a:ext cx="556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Clr>
                <a:srgbClr val="345629"/>
              </a:buClr>
              <a:buFont typeface="Times" pitchFamily="18" charset="0"/>
              <a:buChar char="•"/>
            </a:pPr>
            <a:r>
              <a:rPr lang="fr-CA" sz="2000" dirty="0">
                <a:latin typeface="Arial" panose="020B0604020202020204" pitchFamily="34" charset="0"/>
                <a:cs typeface="Arial" panose="020B0604020202020204" pitchFamily="34" charset="0"/>
              </a:rPr>
              <a:t>Numéro sans frais : </a:t>
            </a:r>
            <a:r>
              <a:rPr lang="en-US" sz="2000" dirty="0">
                <a:latin typeface="Arial" panose="020B0604020202020204" pitchFamily="34" charset="0"/>
                <a:cs typeface="Arial" panose="020B0604020202020204" pitchFamily="34" charset="0"/>
              </a:rPr>
              <a:t>1-877-SUN-LIFE</a:t>
            </a:r>
          </a:p>
          <a:p>
            <a:pPr marL="230188" indent="-230188">
              <a:buClr>
                <a:srgbClr val="345629"/>
              </a:buClr>
              <a:buFont typeface="Times" pitchFamily="18" charset="0"/>
              <a:buNone/>
              <a:defRPr b="0" i="0"/>
            </a:pPr>
            <a:endParaRPr lang="fr-CA" sz="800" dirty="0">
              <a:latin typeface="Arial" panose="020B0604020202020204" pitchFamily="34" charset="0"/>
              <a:cs typeface="Arial" panose="020B0604020202020204" pitchFamily="34" charset="0"/>
            </a:endParaRPr>
          </a:p>
          <a:p>
            <a:pPr marL="230188" indent="-230188">
              <a:buClr>
                <a:srgbClr val="345629"/>
              </a:buClr>
              <a:buFont typeface="Times" pitchFamily="18" charset="0"/>
              <a:buChar char="•"/>
              <a:defRPr b="0" i="0"/>
            </a:pPr>
            <a:r>
              <a:rPr lang="fr-CA" sz="2000" dirty="0">
                <a:latin typeface="Arial" panose="020B0604020202020204" pitchFamily="34" charset="0"/>
                <a:cs typeface="Arial" panose="020B0604020202020204" pitchFamily="34" charset="0"/>
              </a:rPr>
              <a:t>Vous pouvez effectuer vos opérations</a:t>
            </a:r>
            <a:br>
              <a:rPr lang="fr-CA" sz="2000" dirty="0">
                <a:latin typeface="Arial" panose="020B0604020202020204" pitchFamily="34" charset="0"/>
                <a:cs typeface="Arial" panose="020B0604020202020204" pitchFamily="34" charset="0"/>
              </a:rPr>
            </a:br>
            <a:r>
              <a:rPr lang="fr-CA" sz="2000" dirty="0">
                <a:latin typeface="Arial" panose="020B0604020202020204" pitchFamily="34" charset="0"/>
                <a:cs typeface="Arial" panose="020B0604020202020204" pitchFamily="34" charset="0"/>
              </a:rPr>
              <a:t>24 heures sur 24 au moyen du système téléphonique automatisé. </a:t>
            </a:r>
          </a:p>
          <a:p>
            <a:pPr marL="230188" indent="-230188">
              <a:buClr>
                <a:srgbClr val="345629"/>
              </a:buClr>
              <a:buFont typeface="Times" pitchFamily="18" charset="0"/>
              <a:buNone/>
              <a:defRPr b="0" i="0"/>
            </a:pPr>
            <a:endParaRPr lang="fr-CA" sz="800" dirty="0">
              <a:latin typeface="Arial" panose="020B0604020202020204" pitchFamily="34" charset="0"/>
              <a:cs typeface="Arial" panose="020B0604020202020204" pitchFamily="34" charset="0"/>
            </a:endParaRPr>
          </a:p>
          <a:p>
            <a:pPr marL="230188" indent="-230188">
              <a:buClr>
                <a:srgbClr val="345629"/>
              </a:buClr>
              <a:buFont typeface="Times" pitchFamily="18" charset="0"/>
              <a:buChar char="•"/>
              <a:defRPr b="0" i="0"/>
            </a:pPr>
            <a:r>
              <a:rPr lang="fr-CA" sz="2000" dirty="0">
                <a:latin typeface="Arial" panose="020B0604020202020204" pitchFamily="34" charset="0"/>
                <a:cs typeface="Arial" panose="020B0604020202020204" pitchFamily="34" charset="0"/>
              </a:rPr>
              <a:t>Les représentants du Centre de service à</a:t>
            </a:r>
            <a:br>
              <a:rPr lang="fr-CA" sz="2000" dirty="0">
                <a:latin typeface="Arial" panose="020B0604020202020204" pitchFamily="34" charset="0"/>
                <a:cs typeface="Arial" panose="020B0604020202020204" pitchFamily="34" charset="0"/>
              </a:rPr>
            </a:br>
            <a:r>
              <a:rPr lang="fr-CA" sz="2000" dirty="0">
                <a:latin typeface="Arial" panose="020B0604020202020204" pitchFamily="34" charset="0"/>
                <a:cs typeface="Arial" panose="020B0604020202020204" pitchFamily="34" charset="0"/>
              </a:rPr>
              <a:t>la clientèle sont à votre disposition entre 8 h et 20 h HE.</a:t>
            </a:r>
          </a:p>
          <a:p>
            <a:pPr marL="684213" lvl="1" indent="-227013">
              <a:buClr>
                <a:srgbClr val="345629"/>
              </a:buClr>
              <a:buFont typeface="Wingdings" pitchFamily="2" charset="2"/>
              <a:buChar char="Ø"/>
              <a:defRPr b="0" i="0"/>
            </a:pPr>
            <a:r>
              <a:rPr lang="fr-CA" sz="2000" dirty="0">
                <a:latin typeface="Arial" panose="020B0604020202020204" pitchFamily="34" charset="0"/>
                <a:cs typeface="Arial" panose="020B0604020202020204" pitchFamily="34" charset="0"/>
              </a:rPr>
              <a:t>Le service est offert en 189 langues.</a:t>
            </a:r>
          </a:p>
        </p:txBody>
      </p:sp>
      <p:pic>
        <p:nvPicPr>
          <p:cNvPr id="10" name="Picture 13" descr="Untitled-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4508" y="2209800"/>
            <a:ext cx="2416582" cy="31242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0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099">
                                            <p:txEl>
                                              <p:pRg st="0" end="0"/>
                                            </p:txEl>
                                          </p:spTgt>
                                        </p:tgtEl>
                                        <p:attrNameLst>
                                          <p:attrName>style.visibility</p:attrName>
                                        </p:attrNameLst>
                                      </p:cBhvr>
                                      <p:to>
                                        <p:strVal val="visible"/>
                                      </p:to>
                                    </p:set>
                                    <p:anim calcmode="lin" valueType="num">
                                      <p:cBhvr additive="base">
                                        <p:cTn id="7" dur="1000" fill="hold"/>
                                        <p:tgtEl>
                                          <p:spTgt spid="21709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7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indefinite"/>
                            </p:stCond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17099">
                                            <p:txEl>
                                              <p:pRg st="2" end="2"/>
                                            </p:txEl>
                                          </p:spTgt>
                                        </p:tgtEl>
                                        <p:attrNameLst>
                                          <p:attrName>style.visibility</p:attrName>
                                        </p:attrNameLst>
                                      </p:cBhvr>
                                      <p:to>
                                        <p:strVal val="visible"/>
                                      </p:to>
                                    </p:set>
                                    <p:anim calcmode="lin" valueType="num">
                                      <p:cBhvr additive="base">
                                        <p:cTn id="15" dur="1000" fill="hold"/>
                                        <p:tgtEl>
                                          <p:spTgt spid="217099">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17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indefinite"/>
                            </p:stCondLst>
                          </p:cTn>
                        </p:par>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17099">
                                            <p:txEl>
                                              <p:pRg st="4" end="4"/>
                                            </p:txEl>
                                          </p:spTgt>
                                        </p:tgtEl>
                                        <p:attrNameLst>
                                          <p:attrName>style.visibility</p:attrName>
                                        </p:attrNameLst>
                                      </p:cBhvr>
                                      <p:to>
                                        <p:strVal val="visible"/>
                                      </p:to>
                                    </p:set>
                                    <p:anim calcmode="lin" valueType="num">
                                      <p:cBhvr additive="base">
                                        <p:cTn id="22" dur="1000" fill="hold"/>
                                        <p:tgtEl>
                                          <p:spTgt spid="217099">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17099">
                                            <p:txEl>
                                              <p:pRg st="4" end="4"/>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17099">
                                            <p:txEl>
                                              <p:pRg st="5" end="5"/>
                                            </p:txEl>
                                          </p:spTgt>
                                        </p:tgtEl>
                                        <p:attrNameLst>
                                          <p:attrName>style.visibility</p:attrName>
                                        </p:attrNameLst>
                                      </p:cBhvr>
                                      <p:to>
                                        <p:strVal val="visible"/>
                                      </p:to>
                                    </p:set>
                                    <p:anim calcmode="lin" valueType="num">
                                      <p:cBhvr additive="base">
                                        <p:cTn id="26" dur="1000" fill="hold"/>
                                        <p:tgtEl>
                                          <p:spTgt spid="217099">
                                            <p:txEl>
                                              <p:pRg st="5" end="5"/>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217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b="0" i="0"/>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b="0" i="0"/>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b="0" i="0"/>
            </a:pPr>
            <a:endParaRPr kumimoji="0" lang="en-US" sz="1800" b="0" i="0" u="none" strike="noStrike" kern="1200" cap="none" spc="0" normalizeH="0" baseline="0" noProof="0" dirty="0">
              <a:ln>
                <a:noFill/>
              </a:ln>
              <a:solidFill>
                <a:prstClr val="black"/>
              </a:solidFill>
              <a:effectLst/>
              <a:uLnTx/>
              <a:uFillTx/>
              <a:latin typeface="Arial" charset="0"/>
              <a:ea typeface="Arial" charset="0"/>
              <a:cs typeface="+mn-cs"/>
            </a:endParaRPr>
          </a:p>
        </p:txBody>
      </p:sp>
      <p:sp>
        <p:nvSpPr>
          <p:cNvPr id="21512" name="Rectangle 10"/>
          <p:cNvSpPr>
            <a:spLocks noGrp="1" noChangeArrowheads="1"/>
          </p:cNvSpPr>
          <p:nvPr>
            <p:ph type="title"/>
            <p:custDataLst>
              <p:tags r:id="rId5"/>
            </p:custDataLst>
          </p:nvPr>
        </p:nvSpPr>
        <p:spPr>
          <a:xfrm>
            <a:off x="0" y="274638"/>
            <a:ext cx="9144000" cy="1143000"/>
          </a:xfrm>
          <a:noFill/>
        </p:spPr>
        <p:txBody>
          <a:bodyPr>
            <a:noAutofit/>
          </a:bodyPr>
          <a:lstStyle/>
          <a:p>
            <a:pPr>
              <a:defRPr b="0" i="0"/>
            </a:pPr>
            <a:r>
              <a:rPr lang="x-none" sz="3800" dirty="0">
                <a:solidFill>
                  <a:srgbClr val="658237"/>
                </a:solidFill>
                <a:latin typeface="Arial" panose="020B0604020202020204" pitchFamily="34" charset="0"/>
                <a:cs typeface="Arial" panose="020B0604020202020204" pitchFamily="34" charset="0"/>
              </a:rPr>
              <a:t>Site des </a:t>
            </a:r>
            <a:r>
              <a:rPr lang="x-none" sz="3800" b="1" dirty="0">
                <a:solidFill>
                  <a:srgbClr val="658237"/>
                </a:solidFill>
                <a:latin typeface="Arial" panose="020B0604020202020204" pitchFamily="34" charset="0"/>
                <a:cs typeface="Arial" panose="020B0604020202020204" pitchFamily="34" charset="0"/>
              </a:rPr>
              <a:t>services aux participants</a:t>
            </a:r>
          </a:p>
        </p:txBody>
      </p:sp>
      <p:sp>
        <p:nvSpPr>
          <p:cNvPr id="21513" name="AutoShape 12"/>
          <p:cNvSpPr>
            <a:spLocks noChangeArrowheads="1"/>
          </p:cNvSpPr>
          <p:nvPr>
            <p:custDataLst>
              <p:tags r:id="rId6"/>
            </p:custDataLst>
          </p:nvPr>
        </p:nvSpPr>
        <p:spPr>
          <a:xfrm>
            <a:off x="1828800" y="5715000"/>
            <a:ext cx="4953000" cy="381000"/>
          </a:xfrm>
          <a:prstGeom prst="flowChartAlternateProcess">
            <a:avLst/>
          </a:prstGeom>
          <a:solidFill>
            <a:srgbClr val="F7DF9F"/>
          </a:solidFill>
          <a:ln w="19050">
            <a:solidFill>
              <a:schemeClr val="tx1"/>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b="0" i="0"/>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1514" name="AutoShape 13"/>
          <p:cNvSpPr>
            <a:spLocks noChangeArrowheads="1"/>
          </p:cNvSpPr>
          <p:nvPr>
            <p:custDataLst>
              <p:tags r:id="rId7"/>
            </p:custDataLst>
          </p:nvPr>
        </p:nvSpPr>
        <p:spPr>
          <a:xfrm>
            <a:off x="1752600" y="1828800"/>
            <a:ext cx="4267200" cy="381000"/>
          </a:xfrm>
          <a:prstGeom prst="flowChartAlternateProcess">
            <a:avLst/>
          </a:prstGeom>
          <a:solidFill>
            <a:srgbClr val="F7DF9F"/>
          </a:solidFill>
          <a:ln w="19050">
            <a:solidFill>
              <a:schemeClr val="tx1"/>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b="0" i="0"/>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1515" name="Rectangle 11"/>
          <p:cNvSpPr>
            <a:spLocks noGrp="1" noChangeArrowheads="1"/>
          </p:cNvSpPr>
          <p:nvPr>
            <p:ph type="body" idx="1"/>
            <p:custDataLst>
              <p:tags r:id="rId8"/>
            </p:custDataLst>
          </p:nvPr>
        </p:nvSpPr>
        <p:spPr>
          <a:xfrm>
            <a:off x="1246909" y="1797000"/>
            <a:ext cx="7696200" cy="4603800"/>
          </a:xfrm>
          <a:noFill/>
        </p:spPr>
        <p:txBody>
          <a:bodyPr anchor="ctr" anchorCtr="0">
            <a:normAutofit fontScale="72500" lnSpcReduction="20000"/>
          </a:bodyPr>
          <a:lstStyle/>
          <a:p>
            <a:pPr indent="0" eaLnBrk="1" hangingPunct="1">
              <a:spcBef>
                <a:spcPct val="0"/>
              </a:spcBef>
              <a:buFont typeface="Times" pitchFamily="18" charset="0"/>
              <a:buNone/>
              <a:defRPr b="0" i="0"/>
            </a:pPr>
            <a:r>
              <a:rPr lang="x-none" b="1" dirty="0"/>
              <a:t>                </a:t>
            </a:r>
            <a:r>
              <a:rPr lang="x-none" sz="2800" b="1" dirty="0">
                <a:latin typeface="Arial" panose="020B0604020202020204" pitchFamily="34" charset="0"/>
                <a:cs typeface="Arial" panose="020B0604020202020204" pitchFamily="34" charset="0"/>
              </a:rPr>
              <a:t>www.masunlife.ca</a:t>
            </a:r>
          </a:p>
          <a:p>
            <a:pPr eaLnBrk="1" hangingPunct="1">
              <a:spcBef>
                <a:spcPts val="3000"/>
              </a:spcBef>
              <a:defRPr b="0" i="0"/>
            </a:pPr>
            <a:r>
              <a:rPr lang="x-none" sz="2600" dirty="0">
                <a:latin typeface="Arial" panose="020B0604020202020204" pitchFamily="34" charset="0"/>
                <a:cs typeface="Arial" panose="020B0604020202020204" pitchFamily="34" charset="0"/>
              </a:rPr>
              <a:t>Affichez le solde de vos fonds et de vos comptes.</a:t>
            </a:r>
          </a:p>
          <a:p>
            <a:pPr eaLnBrk="1" hangingPunct="1">
              <a:defRPr b="0" i="0"/>
            </a:pPr>
            <a:r>
              <a:rPr lang="x-none" sz="2600" dirty="0">
                <a:latin typeface="Arial" panose="020B0604020202020204" pitchFamily="34" charset="0"/>
                <a:cs typeface="Arial" panose="020B0604020202020204" pitchFamily="34" charset="0"/>
              </a:rPr>
              <a:t>Obtenez le sommaire des cotisations. </a:t>
            </a:r>
          </a:p>
          <a:p>
            <a:pPr eaLnBrk="1" hangingPunct="1">
              <a:defRPr b="0" i="0"/>
            </a:pPr>
            <a:r>
              <a:rPr lang="x-none" sz="2600" dirty="0">
                <a:latin typeface="Arial" panose="020B0604020202020204" pitchFamily="34" charset="0"/>
                <a:cs typeface="Arial" panose="020B0604020202020204" pitchFamily="34" charset="0"/>
              </a:rPr>
              <a:t>Effectuez des transferts entre les fonds.</a:t>
            </a:r>
          </a:p>
          <a:p>
            <a:pPr eaLnBrk="1" hangingPunct="1">
              <a:defRPr b="0" i="0"/>
            </a:pPr>
            <a:r>
              <a:rPr lang="x-none" sz="2600" dirty="0">
                <a:latin typeface="Arial" panose="020B0604020202020204" pitchFamily="34" charset="0"/>
                <a:cs typeface="Arial" panose="020B0604020202020204" pitchFamily="34" charset="0"/>
              </a:rPr>
              <a:t>Affichez vos feuillets et reçus fiscaux.</a:t>
            </a:r>
          </a:p>
          <a:p>
            <a:pPr eaLnBrk="1" hangingPunct="1">
              <a:defRPr b="0" i="0"/>
            </a:pPr>
            <a:r>
              <a:rPr lang="x-none" sz="2600" dirty="0">
                <a:latin typeface="Arial" panose="020B0604020202020204" pitchFamily="34" charset="0"/>
                <a:cs typeface="Arial" panose="020B0604020202020204" pitchFamily="34" charset="0"/>
              </a:rPr>
              <a:t>Consultez les données sur le rendement antérieur des fonds.</a:t>
            </a:r>
          </a:p>
          <a:p>
            <a:pPr eaLnBrk="1" hangingPunct="1">
              <a:defRPr b="0" i="0"/>
            </a:pPr>
            <a:r>
              <a:rPr lang="x-none" sz="2600" dirty="0">
                <a:latin typeface="Arial" panose="020B0604020202020204" pitchFamily="34" charset="0"/>
                <a:cs typeface="Arial" panose="020B0604020202020204" pitchFamily="34" charset="0"/>
              </a:rPr>
              <a:t>Modifiez vos directives sur la répartition de vos cotisations à venir.</a:t>
            </a:r>
          </a:p>
          <a:p>
            <a:pPr eaLnBrk="1" hangingPunct="1">
              <a:defRPr b="0" i="0"/>
            </a:pPr>
            <a:r>
              <a:rPr lang="x-none" sz="2600" dirty="0">
                <a:latin typeface="Arial" panose="020B0604020202020204" pitchFamily="34" charset="0"/>
                <a:cs typeface="Arial" panose="020B0604020202020204" pitchFamily="34" charset="0"/>
              </a:rPr>
              <a:t>Mettez à jour votre désignation de bénéficiaire.</a:t>
            </a:r>
          </a:p>
          <a:p>
            <a:pPr eaLnBrk="1" hangingPunct="1">
              <a:defRPr b="0" i="0"/>
            </a:pPr>
            <a:r>
              <a:rPr lang="x-none" sz="2600" dirty="0">
                <a:latin typeface="Arial" panose="020B0604020202020204" pitchFamily="34" charset="0"/>
                <a:cs typeface="Arial" panose="020B0604020202020204" pitchFamily="34" charset="0"/>
              </a:rPr>
              <a:t>Versez des cotisations occasionnelles.</a:t>
            </a:r>
          </a:p>
          <a:p>
            <a:pPr eaLnBrk="1" hangingPunct="1">
              <a:defRPr b="0" i="0"/>
            </a:pPr>
            <a:r>
              <a:rPr lang="x-none" sz="2600" dirty="0">
                <a:latin typeface="Arial" panose="020B0604020202020204" pitchFamily="34" charset="0"/>
                <a:cs typeface="Arial" panose="020B0604020202020204" pitchFamily="34" charset="0"/>
              </a:rPr>
              <a:t>Consultez des bulletins d’information</a:t>
            </a:r>
            <a:r>
              <a:rPr lang="fr-CA" sz="2600" dirty="0">
                <a:latin typeface="Arial" panose="020B0604020202020204" pitchFamily="34" charset="0"/>
                <a:cs typeface="Arial" panose="020B0604020202020204" pitchFamily="34" charset="0"/>
              </a:rPr>
              <a:t>.</a:t>
            </a:r>
            <a:endParaRPr lang="x-none" sz="2600" dirty="0">
              <a:latin typeface="Arial" panose="020B0604020202020204" pitchFamily="34" charset="0"/>
              <a:cs typeface="Arial" panose="020B0604020202020204" pitchFamily="34" charset="0"/>
            </a:endParaRPr>
          </a:p>
          <a:p>
            <a:pPr eaLnBrk="1" hangingPunct="1">
              <a:defRPr b="0" i="0"/>
            </a:pPr>
            <a:r>
              <a:rPr lang="x-none" sz="2600" dirty="0">
                <a:latin typeface="Arial" panose="020B0604020202020204" pitchFamily="34" charset="0"/>
                <a:cs typeface="Arial" panose="020B0604020202020204" pitchFamily="34" charset="0"/>
              </a:rPr>
              <a:t>Accédez à l’historique de vos relevés de compte.</a:t>
            </a:r>
          </a:p>
          <a:p>
            <a:pPr eaLnBrk="1" hangingPunct="1">
              <a:spcBef>
                <a:spcPts val="1200"/>
              </a:spcBef>
              <a:buFont typeface="Times" pitchFamily="18" charset="0"/>
              <a:buNone/>
              <a:defRPr b="0" i="0"/>
            </a:pPr>
            <a:r>
              <a:rPr lang="x-none" b="1" dirty="0"/>
              <a:t>                </a:t>
            </a:r>
          </a:p>
          <a:p>
            <a:pPr eaLnBrk="1" hangingPunct="1">
              <a:spcBef>
                <a:spcPct val="0"/>
              </a:spcBef>
              <a:spcAft>
                <a:spcPts val="1200"/>
              </a:spcAft>
              <a:buFont typeface="Times" pitchFamily="18" charset="0"/>
              <a:buNone/>
              <a:defRPr b="0" i="0"/>
            </a:pPr>
            <a:r>
              <a:rPr lang="x-none" sz="2800" b="1" dirty="0">
                <a:latin typeface="Arial" panose="020B0604020202020204" pitchFamily="34" charset="0"/>
                <a:cs typeface="Arial" panose="020B0604020202020204" pitchFamily="34" charset="0"/>
              </a:rPr>
              <a:t>                  Pratique, simple et rapide</a:t>
            </a:r>
            <a:endParaRPr lang="x-none" sz="2800" b="1" i="1" dirty="0">
              <a:latin typeface="Arial" panose="020B0604020202020204" pitchFamily="34" charset="0"/>
              <a:cs typeface="Arial" panose="020B0604020202020204" pitchFamily="34" charset="0"/>
            </a:endParaRPr>
          </a:p>
          <a:p>
            <a:pPr eaLnBrk="1" hangingPunct="1">
              <a:lnSpc>
                <a:spcPct val="80000"/>
              </a:lnSpc>
              <a:defRPr b="0" i="0"/>
            </a:pPr>
            <a:endParaRPr lang="x-none" sz="1600" b="1" dirty="0">
              <a:solidFill>
                <a:srgbClr val="4D4A86"/>
              </a:solidFill>
            </a:endParaRPr>
          </a:p>
        </p:txBody>
      </p:sp>
    </p:spTree>
    <p:custDataLst>
      <p:tags r:id="rId1"/>
    </p:custDataLst>
    <p:extLst>
      <p:ext uri="{BB962C8B-B14F-4D97-AF65-F5344CB8AC3E}">
        <p14:creationId xmlns:p14="http://schemas.microsoft.com/office/powerpoint/2010/main" val="714880120"/>
      </p:ext>
    </p:extLst>
  </p:cSld>
  <p:clrMapOvr>
    <a:masterClrMapping/>
  </p:clrMapOvr>
  <p:transition advTm="7035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b="0" i="0"/>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Rectangle 11"/>
          <p:cNvSpPr>
            <a:spLocks noChangeArrowheads="1"/>
          </p:cNvSpPr>
          <p:nvPr>
            <p:custDataLst>
              <p:tags r:id="rId3"/>
            </p:custDataLst>
          </p:nvPr>
        </p:nvSpPr>
        <p:spPr>
          <a:xfrm>
            <a:off x="-27432" y="1371600"/>
            <a:ext cx="9171432" cy="228600"/>
          </a:xfrm>
          <a:prstGeom prst="rect">
            <a:avLst/>
          </a:prstGeom>
          <a:solidFill>
            <a:srgbClr val="658237"/>
          </a:solidFill>
          <a:ln w="9525">
            <a:no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b="0" i="0"/>
            </a:pPr>
            <a:endParaRPr kumimoji="0" lang="en-US" sz="1800" b="0" i="0" u="none" strike="noStrike" kern="1200" cap="none" spc="0" normalizeH="0" baseline="0" noProof="0" dirty="0">
              <a:ln>
                <a:noFill/>
              </a:ln>
              <a:solidFill>
                <a:prstClr val="black"/>
              </a:solidFill>
              <a:effectLst/>
              <a:uLnTx/>
              <a:uFillTx/>
              <a:latin typeface="Arial" charset="0"/>
              <a:ea typeface="Arial" charset="0"/>
              <a:cs typeface="+mn-cs"/>
            </a:endParaRPr>
          </a:p>
        </p:txBody>
      </p:sp>
      <p:sp>
        <p:nvSpPr>
          <p:cNvPr id="13" name="Rectangle 12"/>
          <p:cNvSpPr>
            <a:spLocks noChangeArrowheads="1"/>
          </p:cNvSpPr>
          <p:nvPr>
            <p:custDataLst>
              <p:tags r:id="rId4"/>
            </p:custDataLst>
          </p:nvPr>
        </p:nvSpPr>
        <p:spPr>
          <a:xfrm>
            <a:off x="0" y="5489574"/>
            <a:ext cx="9144000" cy="1368425"/>
          </a:xfrm>
          <a:prstGeom prst="rect">
            <a:avLst/>
          </a:prstGeom>
          <a:gradFill rotWithShape="1">
            <a:gsLst>
              <a:gs pos="0">
                <a:srgbClr val="EAAB00"/>
              </a:gs>
              <a:gs pos="100000">
                <a:srgbClr val="F7DF9F"/>
              </a:gs>
            </a:gsLst>
            <a:lin ang="0" scaled="1"/>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b="0" i="0"/>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536" name="Rectangle 10"/>
          <p:cNvSpPr>
            <a:spLocks noGrp="1" noChangeArrowheads="1"/>
          </p:cNvSpPr>
          <p:nvPr>
            <p:ph type="title"/>
            <p:custDataLst>
              <p:tags r:id="rId5"/>
            </p:custDataLst>
          </p:nvPr>
        </p:nvSpPr>
        <p:spPr>
          <a:xfrm>
            <a:off x="0" y="128587"/>
            <a:ext cx="9144000" cy="1243013"/>
          </a:xfrm>
          <a:noFill/>
        </p:spPr>
        <p:txBody>
          <a:bodyPr>
            <a:noAutofit/>
          </a:bodyPr>
          <a:lstStyle/>
          <a:p>
            <a:pPr>
              <a:defRPr b="0" i="0"/>
            </a:pPr>
            <a:r>
              <a:rPr lang="x-none" sz="3200" dirty="0">
                <a:solidFill>
                  <a:srgbClr val="658237"/>
                </a:solidFill>
                <a:latin typeface="Arial" panose="020B0604020202020204" pitchFamily="34" charset="0"/>
                <a:cs typeface="Arial" panose="020B0604020202020204" pitchFamily="34" charset="0"/>
              </a:rPr>
              <a:t>Site des </a:t>
            </a:r>
            <a:r>
              <a:rPr lang="x-none" sz="3200" b="1" dirty="0">
                <a:solidFill>
                  <a:srgbClr val="658237"/>
                </a:solidFill>
                <a:latin typeface="Arial" panose="020B0604020202020204" pitchFamily="34" charset="0"/>
                <a:cs typeface="Arial" panose="020B0604020202020204" pitchFamily="34" charset="0"/>
              </a:rPr>
              <a:t>services aux participants</a:t>
            </a:r>
            <a:r>
              <a:rPr lang="en-US" sz="3200" b="1" dirty="0">
                <a:solidFill>
                  <a:srgbClr val="658237"/>
                </a:solidFill>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suite</a:t>
            </a:r>
            <a:endParaRPr lang="x-none" sz="3200" i="1" dirty="0">
              <a:latin typeface="Arial" panose="020B0604020202020204" pitchFamily="34" charset="0"/>
              <a:cs typeface="Arial" panose="020B0604020202020204" pitchFamily="34" charset="0"/>
            </a:endParaRPr>
          </a:p>
        </p:txBody>
      </p:sp>
      <p:sp>
        <p:nvSpPr>
          <p:cNvPr id="219147" name="Rectangle 11"/>
          <p:cNvSpPr>
            <a:spLocks noGrp="1" noChangeArrowheads="1"/>
          </p:cNvSpPr>
          <p:nvPr>
            <p:ph type="body" idx="1"/>
            <p:custDataLst>
              <p:tags r:id="rId6"/>
            </p:custDataLst>
          </p:nvPr>
        </p:nvSpPr>
        <p:spPr>
          <a:xfrm>
            <a:off x="228600" y="1949946"/>
            <a:ext cx="4886254" cy="2923877"/>
          </a:xfrm>
          <a:noFill/>
        </p:spPr>
        <p:txBody>
          <a:bodyPr wrap="square">
            <a:spAutoFit/>
          </a:bodyPr>
          <a:lstStyle/>
          <a:p>
            <a:pPr eaLnBrk="1" hangingPunct="1">
              <a:defRPr b="0" i="0"/>
            </a:pPr>
            <a:r>
              <a:rPr lang="x-none" sz="2000" dirty="0">
                <a:latin typeface="Arial" panose="020B0604020202020204" pitchFamily="34" charset="0"/>
                <a:cs typeface="Arial" panose="020B0604020202020204" pitchFamily="34" charset="0"/>
              </a:rPr>
              <a:t>Utilisez l’outil Répartition</a:t>
            </a:r>
            <a:br>
              <a:rPr lang="fr-CA" sz="2000" dirty="0">
                <a:latin typeface="Arial" panose="020B0604020202020204" pitchFamily="34" charset="0"/>
                <a:cs typeface="Arial" panose="020B0604020202020204" pitchFamily="34" charset="0"/>
              </a:rPr>
            </a:br>
            <a:r>
              <a:rPr lang="x-none" sz="2000" dirty="0">
                <a:latin typeface="Arial" panose="020B0604020202020204" pitchFamily="34" charset="0"/>
                <a:cs typeface="Arial" panose="020B0604020202020204" pitchFamily="34" charset="0"/>
              </a:rPr>
              <a:t>de l’actif </a:t>
            </a:r>
            <a:r>
              <a:rPr lang="fr-CA" sz="2000" dirty="0">
                <a:latin typeface="Arial" panose="020B0604020202020204" pitchFamily="34" charset="0"/>
                <a:cs typeface="Arial" panose="020B0604020202020204" pitchFamily="34" charset="0"/>
              </a:rPr>
              <a:t>pour </a:t>
            </a:r>
            <a:r>
              <a:rPr lang="x-none" sz="2000" dirty="0">
                <a:latin typeface="Arial" panose="020B0604020202020204" pitchFamily="34" charset="0"/>
                <a:cs typeface="Arial" panose="020B0604020202020204" pitchFamily="34" charset="0"/>
              </a:rPr>
              <a:t>connaître votre degré de tolérance au risque</a:t>
            </a:r>
            <a:br>
              <a:rPr lang="fr-CA" sz="2000" dirty="0">
                <a:latin typeface="Arial" panose="020B0604020202020204" pitchFamily="34" charset="0"/>
                <a:cs typeface="Arial" panose="020B0604020202020204" pitchFamily="34" charset="0"/>
              </a:rPr>
            </a:br>
            <a:r>
              <a:rPr lang="x-none" sz="2000" dirty="0">
                <a:latin typeface="Arial" panose="020B0604020202020204" pitchFamily="34" charset="0"/>
                <a:cs typeface="Arial" panose="020B0604020202020204" pitchFamily="34" charset="0"/>
              </a:rPr>
              <a:t>et savoir comment investir</a:t>
            </a:r>
            <a:br>
              <a:rPr lang="fr-CA" sz="2000" dirty="0">
                <a:latin typeface="Arial" panose="020B0604020202020204" pitchFamily="34" charset="0"/>
                <a:cs typeface="Arial" panose="020B0604020202020204" pitchFamily="34" charset="0"/>
              </a:rPr>
            </a:br>
            <a:r>
              <a:rPr lang="x-none" sz="2000" dirty="0">
                <a:latin typeface="Arial" panose="020B0604020202020204" pitchFamily="34" charset="0"/>
                <a:cs typeface="Arial" panose="020B0604020202020204" pitchFamily="34" charset="0"/>
              </a:rPr>
              <a:t>vos cotisations.</a:t>
            </a:r>
          </a:p>
          <a:p>
            <a:pPr eaLnBrk="1" hangingPunct="1">
              <a:defRPr b="0" i="0"/>
            </a:pPr>
            <a:r>
              <a:rPr lang="x-none" sz="2000" dirty="0">
                <a:latin typeface="Arial" panose="020B0604020202020204" pitchFamily="34" charset="0"/>
                <a:cs typeface="Arial" panose="020B0604020202020204" pitchFamily="34" charset="0"/>
              </a:rPr>
              <a:t>Utilisez le Planificateur de retraite pour comprendre vos objectifs de revenu de retraite</a:t>
            </a:r>
            <a:r>
              <a:rPr lang="fr-CA" sz="2000" dirty="0">
                <a:latin typeface="Arial" panose="020B0604020202020204" pitchFamily="34" charset="0"/>
                <a:cs typeface="Arial" panose="020B0604020202020204" pitchFamily="34" charset="0"/>
              </a:rPr>
              <a:t> </a:t>
            </a:r>
            <a:r>
              <a:rPr lang="x-none" sz="2000" dirty="0">
                <a:latin typeface="Arial" panose="020B0604020202020204" pitchFamily="34" charset="0"/>
                <a:cs typeface="Arial" panose="020B0604020202020204" pitchFamily="34" charset="0"/>
              </a:rPr>
              <a:t>et pour savoir si vous épargnez suffisamment.      </a:t>
            </a:r>
          </a:p>
        </p:txBody>
      </p:sp>
      <p:pic>
        <p:nvPicPr>
          <p:cNvPr id="22538" name="Picture 13" descr="frizzygirl"/>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tretch/>
        </p:blipFill>
        <p:spPr>
          <a:xfrm>
            <a:off x="5105400" y="1600200"/>
            <a:ext cx="4038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35958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9147">
                                            <p:txEl>
                                              <p:pRg st="0" end="0"/>
                                            </p:txEl>
                                          </p:spTgt>
                                        </p:tgtEl>
                                        <p:attrNameLst>
                                          <p:attrName>style.visibility</p:attrName>
                                        </p:attrNameLst>
                                      </p:cBhvr>
                                      <p:to>
                                        <p:strVal val="visible"/>
                                      </p:to>
                                    </p:set>
                                    <p:anim calcmode="lin" valueType="num">
                                      <p:cBhvr additive="base">
                                        <p:cTn id="7" dur="1000" fill="hold"/>
                                        <p:tgtEl>
                                          <p:spTgt spid="2191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9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indefinite"/>
                            </p:stCondLst>
                          </p:cTn>
                        </p:par>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19147">
                                            <p:txEl>
                                              <p:pRg st="1" end="1"/>
                                            </p:txEl>
                                          </p:spTgt>
                                        </p:tgtEl>
                                        <p:attrNameLst>
                                          <p:attrName>style.visibility</p:attrName>
                                        </p:attrNameLst>
                                      </p:cBhvr>
                                      <p:to>
                                        <p:strVal val="visible"/>
                                      </p:to>
                                    </p:set>
                                    <p:anim calcmode="lin" valueType="num">
                                      <p:cBhvr additive="base">
                                        <p:cTn id="14" dur="1000" fill="hold"/>
                                        <p:tgtEl>
                                          <p:spTgt spid="219147">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219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2"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3560" name="Rectangle 4"/>
          <p:cNvSpPr>
            <a:spLocks noGrp="1" noChangeArrowheads="1"/>
          </p:cNvSpPr>
          <p:nvPr>
            <p:ph type="title"/>
            <p:custDataLst>
              <p:tags r:id="rId5"/>
            </p:custDataLst>
          </p:nvPr>
        </p:nvSpPr>
        <p:spPr>
          <a:noFill/>
        </p:spPr>
        <p:txBody>
          <a:bodyPr>
            <a:norm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Relevés et reçus</a:t>
            </a:r>
          </a:p>
        </p:txBody>
      </p:sp>
      <p:sp>
        <p:nvSpPr>
          <p:cNvPr id="220171" name="Rectangle 11"/>
          <p:cNvSpPr>
            <a:spLocks noChangeArrowheads="1"/>
          </p:cNvSpPr>
          <p:nvPr>
            <p:custDataLst>
              <p:tags r:id="rId6"/>
            </p:custDataLst>
          </p:nvPr>
        </p:nvSpPr>
        <p:spPr>
          <a:xfrm>
            <a:off x="1143000" y="2286000"/>
            <a:ext cx="510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Clr>
                <a:srgbClr val="345629"/>
              </a:buClr>
              <a:buFont typeface="Times" pitchFamily="18" charset="0"/>
              <a:buChar char="•"/>
              <a:defRPr b="0" i="0"/>
            </a:pPr>
            <a:r>
              <a:rPr lang="x-none" dirty="0">
                <a:latin typeface="Arial" panose="020B0604020202020204" pitchFamily="34" charset="0"/>
                <a:cs typeface="Arial" panose="020B0604020202020204" pitchFamily="34" charset="0"/>
              </a:rPr>
              <a:t>Relevés de compte annuels envoyés par la poste à votre domicile en </a:t>
            </a:r>
            <a:r>
              <a:rPr lang="x-none" b="1" dirty="0">
                <a:latin typeface="Arial" panose="020B0604020202020204" pitchFamily="34" charset="0"/>
                <a:cs typeface="Arial" panose="020B0604020202020204" pitchFamily="34" charset="0"/>
              </a:rPr>
              <a:t>décembre</a:t>
            </a:r>
            <a:r>
              <a:rPr lang="x-none" dirty="0">
                <a:latin typeface="Arial" panose="020B0604020202020204" pitchFamily="34" charset="0"/>
                <a:cs typeface="Arial" panose="020B0604020202020204" pitchFamily="34" charset="0"/>
              </a:rPr>
              <a:t>, à moins que vous choisissiez l’option </a:t>
            </a:r>
            <a:r>
              <a:rPr lang="fr-CA" dirty="0">
                <a:latin typeface="Arial" panose="020B0604020202020204" pitchFamily="34" charset="0"/>
                <a:cs typeface="Arial" panose="020B0604020202020204" pitchFamily="34" charset="0"/>
              </a:rPr>
              <a:t>Zéro papier</a:t>
            </a:r>
            <a:r>
              <a:rPr lang="x-none" dirty="0">
                <a:latin typeface="Arial" panose="020B0604020202020204" pitchFamily="34" charset="0"/>
                <a:cs typeface="Arial" panose="020B0604020202020204" pitchFamily="34" charset="0"/>
              </a:rPr>
              <a:t> sur </a:t>
            </a:r>
            <a:r>
              <a:rPr lang="fr-CA" b="1" dirty="0">
                <a:latin typeface="Arial" panose="020B0604020202020204" pitchFamily="34" charset="0"/>
                <a:cs typeface="Arial" panose="020B0604020202020204" pitchFamily="34" charset="0"/>
              </a:rPr>
              <a:t>masunlife.ca</a:t>
            </a:r>
            <a:r>
              <a:rPr lang="x-none" b="1" dirty="0">
                <a:latin typeface="Arial" panose="020B0604020202020204" pitchFamily="34" charset="0"/>
                <a:cs typeface="Arial" panose="020B0604020202020204" pitchFamily="34" charset="0"/>
              </a:rPr>
              <a:t>.</a:t>
            </a:r>
          </a:p>
          <a:p>
            <a:pPr marL="230188" indent="-230188">
              <a:buClr>
                <a:srgbClr val="345629"/>
              </a:buClr>
              <a:buFont typeface="Times" pitchFamily="18" charset="0"/>
              <a:buChar char="•"/>
              <a:defRPr b="0" i="0"/>
            </a:pPr>
            <a:r>
              <a:rPr lang="x-none" dirty="0">
                <a:latin typeface="Arial" panose="020B0604020202020204" pitchFamily="34" charset="0"/>
                <a:cs typeface="Arial" panose="020B0604020202020204" pitchFamily="34" charset="0"/>
              </a:rPr>
              <a:t>Relevés de compte accessibles en ligne deux fois par année, en </a:t>
            </a:r>
            <a:r>
              <a:rPr lang="x-none" b="1" dirty="0">
                <a:latin typeface="Arial" panose="020B0604020202020204" pitchFamily="34" charset="0"/>
                <a:cs typeface="Arial" panose="020B0604020202020204" pitchFamily="34" charset="0"/>
              </a:rPr>
              <a:t>juin</a:t>
            </a:r>
            <a:r>
              <a:rPr lang="x-none" dirty="0">
                <a:latin typeface="Arial" panose="020B0604020202020204" pitchFamily="34" charset="0"/>
                <a:cs typeface="Arial" panose="020B0604020202020204" pitchFamily="34" charset="0"/>
              </a:rPr>
              <a:t> et en </a:t>
            </a:r>
            <a:r>
              <a:rPr lang="x-none" b="1" dirty="0">
                <a:latin typeface="Arial" panose="020B0604020202020204" pitchFamily="34" charset="0"/>
                <a:cs typeface="Arial" panose="020B0604020202020204" pitchFamily="34" charset="0"/>
              </a:rPr>
              <a:t>décembre</a:t>
            </a:r>
            <a:r>
              <a:rPr lang="x-none" dirty="0">
                <a:latin typeface="Arial" panose="020B0604020202020204" pitchFamily="34" charset="0"/>
                <a:cs typeface="Arial" panose="020B0604020202020204" pitchFamily="34" charset="0"/>
              </a:rPr>
              <a:t>.</a:t>
            </a:r>
          </a:p>
          <a:p>
            <a:pPr marL="230188" indent="-230188">
              <a:buClr>
                <a:srgbClr val="345629"/>
              </a:buClr>
              <a:buFont typeface="Times" pitchFamily="18" charset="0"/>
              <a:buChar char="•"/>
              <a:defRPr b="0" i="0"/>
            </a:pPr>
            <a:r>
              <a:rPr lang="x-none" dirty="0">
                <a:latin typeface="Arial" panose="020B0604020202020204" pitchFamily="34" charset="0"/>
                <a:cs typeface="Arial" panose="020B0604020202020204" pitchFamily="34" charset="0"/>
              </a:rPr>
              <a:t>Feuillets et reçus fiscaux</a:t>
            </a:r>
          </a:p>
          <a:p>
            <a:pPr marL="684213" lvl="1" indent="-227013">
              <a:buClr>
                <a:srgbClr val="345629"/>
              </a:buClr>
              <a:buFont typeface="Wingdings" pitchFamily="2" charset="2"/>
              <a:buChar char="Ø"/>
              <a:defRPr b="0" i="0"/>
            </a:pPr>
            <a:r>
              <a:rPr lang="x-none" dirty="0">
                <a:latin typeface="Arial" panose="020B0604020202020204" pitchFamily="34" charset="0"/>
                <a:cs typeface="Arial" panose="020B0604020202020204" pitchFamily="34" charset="0"/>
              </a:rPr>
              <a:t>Ils sont</a:t>
            </a:r>
            <a:r>
              <a:rPr lang="fr-CA" dirty="0">
                <a:latin typeface="Arial" panose="020B0604020202020204" pitchFamily="34" charset="0"/>
                <a:cs typeface="Arial" panose="020B0604020202020204" pitchFamily="34" charset="0"/>
              </a:rPr>
              <a:t> accessibles sur </a:t>
            </a:r>
            <a:r>
              <a:rPr lang="fr-CA" b="1" dirty="0">
                <a:latin typeface="Arial" panose="020B0604020202020204" pitchFamily="34" charset="0"/>
                <a:cs typeface="Arial" panose="020B0604020202020204" pitchFamily="34" charset="0"/>
              </a:rPr>
              <a:t>masunlife.ca</a:t>
            </a:r>
            <a:r>
              <a:rPr lang="x-none" dirty="0">
                <a:latin typeface="Arial" panose="020B0604020202020204" pitchFamily="34" charset="0"/>
                <a:cs typeface="Arial" panose="020B0604020202020204" pitchFamily="34" charset="0"/>
              </a:rPr>
              <a:t> </a:t>
            </a:r>
            <a:r>
              <a:rPr lang="fr-CA" dirty="0">
                <a:latin typeface="Arial" panose="020B0604020202020204" pitchFamily="34" charset="0"/>
                <a:cs typeface="Arial" panose="020B0604020202020204" pitchFamily="34" charset="0"/>
              </a:rPr>
              <a:t>ou sont </a:t>
            </a:r>
            <a:r>
              <a:rPr lang="x-none" dirty="0">
                <a:latin typeface="Arial" panose="020B0604020202020204" pitchFamily="34" charset="0"/>
                <a:cs typeface="Arial" panose="020B0604020202020204" pitchFamily="34" charset="0"/>
              </a:rPr>
              <a:t>envoyés par la poste</a:t>
            </a:r>
            <a:r>
              <a:rPr lang="fr-CA"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à votre domicile.</a:t>
            </a:r>
          </a:p>
          <a:p>
            <a:pPr marL="684213" lvl="1" indent="-227013">
              <a:buClr>
                <a:srgbClr val="345629"/>
              </a:buClr>
              <a:buFont typeface="Wingdings" pitchFamily="2" charset="2"/>
              <a:buChar char="Ø"/>
              <a:defRPr b="0" i="0"/>
            </a:pPr>
            <a:r>
              <a:rPr lang="x-none" dirty="0">
                <a:latin typeface="Arial" panose="020B0604020202020204" pitchFamily="34" charset="0"/>
                <a:cs typeface="Arial" panose="020B0604020202020204" pitchFamily="34" charset="0"/>
              </a:rPr>
              <a:t>Les </a:t>
            </a:r>
            <a:r>
              <a:rPr lang="fr-CA" dirty="0">
                <a:latin typeface="Arial" panose="020B0604020202020204" pitchFamily="34" charset="0"/>
                <a:cs typeface="Arial" panose="020B0604020202020204" pitchFamily="34" charset="0"/>
              </a:rPr>
              <a:t>reçus</a:t>
            </a:r>
            <a:r>
              <a:rPr lang="x-none" dirty="0">
                <a:latin typeface="Arial" panose="020B0604020202020204" pitchFamily="34" charset="0"/>
                <a:cs typeface="Arial" panose="020B0604020202020204" pitchFamily="34" charset="0"/>
              </a:rPr>
              <a:t> REER à joindre à votre déclaration de revenus sont </a:t>
            </a:r>
            <a:r>
              <a:rPr lang="fr-CA" dirty="0">
                <a:latin typeface="Arial" panose="020B0604020202020204" pitchFamily="34" charset="0"/>
                <a:cs typeface="Arial" panose="020B0604020202020204" pitchFamily="34" charset="0"/>
              </a:rPr>
              <a:t>produits</a:t>
            </a:r>
            <a:r>
              <a:rPr lang="x-none" dirty="0">
                <a:latin typeface="Arial" panose="020B0604020202020204" pitchFamily="34" charset="0"/>
                <a:cs typeface="Arial" panose="020B0604020202020204" pitchFamily="34" charset="0"/>
              </a:rPr>
              <a:t> deux fois par année civile.</a:t>
            </a:r>
          </a:p>
        </p:txBody>
      </p:sp>
      <p:pic>
        <p:nvPicPr>
          <p:cNvPr id="23562" name="Picture 12" descr="suitdude"/>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tretch/>
        </p:blipFill>
        <p:spPr>
          <a:xfrm>
            <a:off x="6324600" y="2286000"/>
            <a:ext cx="2339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3"/>
          <p:cNvSpPr>
            <a:spLocks noChangeArrowheads="1"/>
          </p:cNvSpPr>
          <p:nvPr>
            <p:custDataLst>
              <p:tags r:id="rId8"/>
            </p:custDataLst>
          </p:nvPr>
        </p:nvSpPr>
        <p:spPr>
          <a:xfrm>
            <a:off x="6324600" y="2286000"/>
            <a:ext cx="2339975" cy="32004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b="0" i="0"/>
            </a:pPr>
            <a:endParaRPr lang="en-US" dirty="0">
              <a:latin typeface="Arial" charset="0"/>
            </a:endParaRPr>
          </a:p>
        </p:txBody>
      </p:sp>
    </p:spTree>
    <p:custDataLst>
      <p:tags r:id="rId1"/>
    </p:custDataLst>
    <p:extLst>
      <p:ext uri="{BB962C8B-B14F-4D97-AF65-F5344CB8AC3E}">
        <p14:creationId xmlns:p14="http://schemas.microsoft.com/office/powerpoint/2010/main" val="1334232746"/>
      </p:ext>
    </p:extLst>
  </p:cSld>
  <p:clrMapOvr>
    <a:masterClrMapping/>
  </p:clrMapOvr>
  <p:transition advTm="787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171">
                                            <p:txEl>
                                              <p:pRg st="0" end="0"/>
                                            </p:txEl>
                                          </p:spTgt>
                                        </p:tgtEl>
                                        <p:attrNameLst>
                                          <p:attrName>style.visibility</p:attrName>
                                        </p:attrNameLst>
                                      </p:cBhvr>
                                      <p:to>
                                        <p:strVal val="visible"/>
                                      </p:to>
                                    </p:set>
                                    <p:anim calcmode="lin" valueType="num">
                                      <p:cBhvr additive="base">
                                        <p:cTn id="7" dur="1000" fill="hold"/>
                                        <p:tgtEl>
                                          <p:spTgt spid="2201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0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0171">
                                            <p:txEl>
                                              <p:pRg st="1" end="1"/>
                                            </p:txEl>
                                          </p:spTgt>
                                        </p:tgtEl>
                                        <p:attrNameLst>
                                          <p:attrName>style.visibility</p:attrName>
                                        </p:attrNameLst>
                                      </p:cBhvr>
                                      <p:to>
                                        <p:strVal val="visible"/>
                                      </p:to>
                                    </p:set>
                                    <p:anim calcmode="lin" valueType="num">
                                      <p:cBhvr additive="base">
                                        <p:cTn id="11" dur="1000" fill="hold"/>
                                        <p:tgtEl>
                                          <p:spTgt spid="22017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20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indefinite"/>
                            </p:stCondLst>
                          </p:cTn>
                        </p:par>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0171">
                                            <p:txEl>
                                              <p:pRg st="2" end="2"/>
                                            </p:txEl>
                                          </p:spTgt>
                                        </p:tgtEl>
                                        <p:attrNameLst>
                                          <p:attrName>style.visibility</p:attrName>
                                        </p:attrNameLst>
                                      </p:cBhvr>
                                      <p:to>
                                        <p:strVal val="visible"/>
                                      </p:to>
                                    </p:set>
                                    <p:anim calcmode="lin" valueType="num">
                                      <p:cBhvr additive="base">
                                        <p:cTn id="18" dur="1000" fill="hold"/>
                                        <p:tgtEl>
                                          <p:spTgt spid="220171">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20171">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0171">
                                            <p:txEl>
                                              <p:pRg st="3" end="3"/>
                                            </p:txEl>
                                          </p:spTgt>
                                        </p:tgtEl>
                                        <p:attrNameLst>
                                          <p:attrName>style.visibility</p:attrName>
                                        </p:attrNameLst>
                                      </p:cBhvr>
                                      <p:to>
                                        <p:strVal val="visible"/>
                                      </p:to>
                                    </p:set>
                                    <p:anim calcmode="lin" valueType="num">
                                      <p:cBhvr additive="base">
                                        <p:cTn id="22" dur="1000" fill="hold"/>
                                        <p:tgtEl>
                                          <p:spTgt spid="220171">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20171">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20171">
                                            <p:txEl>
                                              <p:pRg st="4" end="4"/>
                                            </p:txEl>
                                          </p:spTgt>
                                        </p:tgtEl>
                                        <p:attrNameLst>
                                          <p:attrName>style.visibility</p:attrName>
                                        </p:attrNameLst>
                                      </p:cBhvr>
                                      <p:to>
                                        <p:strVal val="visible"/>
                                      </p:to>
                                    </p:set>
                                    <p:anim calcmode="lin" valueType="num">
                                      <p:cBhvr additive="base">
                                        <p:cTn id="26" dur="1000" fill="hold"/>
                                        <p:tgtEl>
                                          <p:spTgt spid="220171">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220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custDataLst>
              <p:tags r:id="rId2"/>
            </p:custDataLst>
          </p:nvPr>
        </p:nvSpPr>
        <p:spPr>
          <a:xfrm>
            <a:off x="0" y="-44185"/>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 name="Rectangle 9"/>
          <p:cNvSpPr>
            <a:spLocks noChangeArrowheads="1"/>
          </p:cNvSpPr>
          <p:nvPr>
            <p:custDataLst>
              <p:tags r:id="rId3"/>
            </p:custDataLst>
          </p:nvPr>
        </p:nvSpPr>
        <p:spPr>
          <a:xfrm>
            <a:off x="-4482" y="2209800"/>
            <a:ext cx="9148482"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4102" name="Rectangle 7"/>
          <p:cNvSpPr>
            <a:spLocks noChangeArrowheads="1"/>
          </p:cNvSpPr>
          <p:nvPr>
            <p:custDataLst>
              <p:tags r:id="rId4"/>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4103" name="Rectangle 7"/>
          <p:cNvSpPr>
            <a:spLocks noChangeArrowheads="1"/>
          </p:cNvSpPr>
          <p:nvPr>
            <p:custDataLst>
              <p:tags r:id="rId5"/>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87398" name="Text Box 6"/>
          <p:cNvSpPr txBox="1">
            <a:spLocks noChangeArrowheads="1"/>
          </p:cNvSpPr>
          <p:nvPr>
            <p:custDataLst>
              <p:tags r:id="rId6"/>
            </p:custDataLst>
          </p:nvPr>
        </p:nvSpPr>
        <p:spPr>
          <a:xfrm>
            <a:off x="-4482" y="3048000"/>
            <a:ext cx="8971988" cy="70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a:solidFill>
                  <a:schemeClr val="bg1"/>
                </a:solidFill>
                <a:ea typeface="Arial" charset="0"/>
              </a:rPr>
              <a:t>Sources de revenu de retraite</a:t>
            </a:r>
            <a:endParaRPr lang="x-none" sz="4400">
              <a:solidFill>
                <a:schemeClr val="bg1"/>
              </a:solidFill>
              <a:ea typeface="Arial" charset="0"/>
            </a:endParaRPr>
          </a:p>
        </p:txBody>
      </p:sp>
      <p:grpSp>
        <p:nvGrpSpPr>
          <p:cNvPr id="9" name="Group 6"/>
          <p:cNvGrpSpPr>
            <a:grpSpLocks/>
          </p:cNvGrpSpPr>
          <p:nvPr/>
        </p:nvGrpSpPr>
        <p:grpSpPr bwMode="auto">
          <a:xfrm>
            <a:off x="6477000" y="5943600"/>
            <a:ext cx="2438400" cy="812800"/>
            <a:chOff x="288" y="3696"/>
            <a:chExt cx="1392" cy="480"/>
          </a:xfrm>
        </p:grpSpPr>
        <p:sp>
          <p:nvSpPr>
            <p:cNvPr id="11"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2"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1202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0-#ppt_w/2"/>
                                          </p:val>
                                        </p:tav>
                                        <p:tav tm="100000">
                                          <p:val>
                                            <p:strVal val="#ppt_x"/>
                                          </p:val>
                                        </p:tav>
                                      </p:tavLst>
                                    </p:anim>
                                    <p:anim calcmode="lin" valueType="num">
                                      <p:cBhvr additive="base">
                                        <p:cTn id="8"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custDataLst>
              <p:tags r:id="rId2"/>
            </p:custDataLst>
          </p:nvPr>
        </p:nvSpPr>
        <p:spPr>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1" name="Rectangle 10"/>
          <p:cNvSpPr>
            <a:spLocks noChangeArrowheads="1"/>
          </p:cNvSpPr>
          <p:nvPr>
            <p:custDataLst>
              <p:tags r:id="rId3"/>
            </p:custDataLst>
          </p:nvPr>
        </p:nvSpPr>
        <p:spPr>
          <a:xfrm>
            <a:off x="-27432" y="2209800"/>
            <a:ext cx="9171432"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4582" name="Rectangle 7"/>
          <p:cNvSpPr>
            <a:spLocks noChangeArrowheads="1"/>
          </p:cNvSpPr>
          <p:nvPr>
            <p:custDataLst>
              <p:tags r:id="rId4"/>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4583" name="Rectangle 7"/>
          <p:cNvSpPr>
            <a:spLocks noChangeArrowheads="1"/>
          </p:cNvSpPr>
          <p:nvPr>
            <p:custDataLst>
              <p:tags r:id="rId5"/>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93542" name="Text Box 6"/>
          <p:cNvSpPr txBox="1">
            <a:spLocks noChangeArrowheads="1"/>
          </p:cNvSpPr>
          <p:nvPr>
            <p:custDataLst>
              <p:tags r:id="rId6"/>
            </p:custDataLst>
          </p:nvPr>
        </p:nvSpPr>
        <p:spPr>
          <a:xfrm>
            <a:off x="-3315" y="2590800"/>
            <a:ext cx="6636029" cy="192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dirty="0">
                <a:solidFill>
                  <a:schemeClr val="bg1"/>
                </a:solidFill>
                <a:ea typeface="Arial" charset="0"/>
              </a:rPr>
              <a:t>Options de retrait,</a:t>
            </a:r>
            <a:br>
              <a:rPr lang="fr-CA" sz="4000" dirty="0">
                <a:solidFill>
                  <a:schemeClr val="bg1"/>
                </a:solidFill>
                <a:ea typeface="Arial" charset="0"/>
              </a:rPr>
            </a:br>
            <a:r>
              <a:rPr lang="x-none" sz="4000">
                <a:solidFill>
                  <a:schemeClr val="bg1"/>
                </a:solidFill>
                <a:ea typeface="Arial" charset="0"/>
              </a:rPr>
              <a:t>cessation </a:t>
            </a:r>
            <a:r>
              <a:rPr lang="x-none" sz="4000" dirty="0">
                <a:solidFill>
                  <a:schemeClr val="bg1"/>
                </a:solidFill>
                <a:ea typeface="Arial" charset="0"/>
              </a:rPr>
              <a:t>d'emploi</a:t>
            </a:r>
            <a:br>
              <a:rPr lang="fr-CA" sz="4000" dirty="0">
                <a:solidFill>
                  <a:schemeClr val="bg1"/>
                </a:solidFill>
                <a:ea typeface="Arial" charset="0"/>
              </a:rPr>
            </a:br>
            <a:r>
              <a:rPr lang="x-none" sz="4000">
                <a:solidFill>
                  <a:schemeClr val="bg1"/>
                </a:solidFill>
                <a:ea typeface="Arial" charset="0"/>
              </a:rPr>
              <a:t>et départ </a:t>
            </a:r>
            <a:r>
              <a:rPr lang="x-none" sz="4000" dirty="0">
                <a:solidFill>
                  <a:schemeClr val="bg1"/>
                </a:solidFill>
                <a:ea typeface="Arial" charset="0"/>
              </a:rPr>
              <a:t>à la retraite</a:t>
            </a:r>
          </a:p>
        </p:txBody>
      </p:sp>
      <p:grpSp>
        <p:nvGrpSpPr>
          <p:cNvPr id="12" name="Group 6"/>
          <p:cNvGrpSpPr>
            <a:grpSpLocks/>
          </p:cNvGrpSpPr>
          <p:nvPr/>
        </p:nvGrpSpPr>
        <p:grpSpPr bwMode="auto">
          <a:xfrm>
            <a:off x="6477000" y="5943600"/>
            <a:ext cx="2438400" cy="812800"/>
            <a:chOff x="288" y="3696"/>
            <a:chExt cx="1392" cy="480"/>
          </a:xfrm>
        </p:grpSpPr>
        <p:sp>
          <p:nvSpPr>
            <p:cNvPr id="13"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4"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sp.sunlifecorp.com\DavWWWRoot\sites\GRSMC\GRS Marketing and Communications\Creative resources\Corporate imagery\GettyImages-484357974.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982127" y="2657162"/>
            <a:ext cx="2702979" cy="17894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73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additive="base">
                                        <p:cTn id="7" dur="500" fill="hold"/>
                                        <p:tgtEl>
                                          <p:spTgt spid="193542"/>
                                        </p:tgtEl>
                                        <p:attrNameLst>
                                          <p:attrName>ppt_x</p:attrName>
                                        </p:attrNameLst>
                                      </p:cBhvr>
                                      <p:tavLst>
                                        <p:tav tm="0">
                                          <p:val>
                                            <p:strVal val="0-#ppt_w/2"/>
                                          </p:val>
                                        </p:tav>
                                        <p:tav tm="100000">
                                          <p:val>
                                            <p:strVal val="#ppt_x"/>
                                          </p:val>
                                        </p:tav>
                                      </p:tavLst>
                                    </p:anim>
                                    <p:anim calcmode="lin" valueType="num">
                                      <p:cBhvr additive="base">
                                        <p:cTn id="8" dur="500" fill="hold"/>
                                        <p:tgtEl>
                                          <p:spTgt spid="1935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26627"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26628"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pic>
        <p:nvPicPr>
          <p:cNvPr id="26629" name="Rectangle 11"/>
          <p:cNvPicPr>
            <a:picLocks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36513" y="1365250"/>
            <a:ext cx="918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p:cNvSpPr txBox="1">
            <a:spLocks noChangeArrowheads="1"/>
          </p:cNvSpPr>
          <p:nvPr>
            <p:custDataLst>
              <p:tags r:id="rId5"/>
            </p:custDataLst>
          </p:nvPr>
        </p:nvSpPr>
        <p:spPr bwMode="auto">
          <a:xfrm>
            <a:off x="-26988" y="1371600"/>
            <a:ext cx="9170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31751" name="Rectangle 11"/>
          <p:cNvSpPr>
            <a:spLocks noGrp="1" noChangeArrowheads="1"/>
          </p:cNvSpPr>
          <p:nvPr>
            <p:ph type="title"/>
            <p:custDataLst>
              <p:tags r:id="rId6"/>
            </p:custDataLst>
          </p:nvPr>
        </p:nvSpPr>
        <p:spPr/>
        <p:txBody>
          <a:bodyPr/>
          <a:lstStyle/>
          <a:p>
            <a:pPr eaLnBrk="1" hangingPunct="1">
              <a:defRPr/>
            </a:pPr>
            <a:r>
              <a:rPr lang="x-none" sz="4000" b="1">
                <a:solidFill>
                  <a:srgbClr val="658237"/>
                </a:solidFill>
                <a:latin typeface="Arial" panose="020B0604020202020204" pitchFamily="34" charset="0"/>
                <a:cs typeface="Arial" panose="020B0604020202020204" pitchFamily="34" charset="0"/>
              </a:rPr>
              <a:t>Retraits</a:t>
            </a:r>
            <a:endParaRPr lang="fr-CA" sz="4000" b="1" dirty="0">
              <a:solidFill>
                <a:srgbClr val="345629"/>
              </a:solidFill>
              <a:latin typeface="+mn-lt"/>
              <a:ea typeface="ＭＳ Ｐゴシック" pitchFamily="34" charset="-128"/>
            </a:endParaRPr>
          </a:p>
        </p:txBody>
      </p:sp>
      <p:sp>
        <p:nvSpPr>
          <p:cNvPr id="223244" name="Rectangle 12"/>
          <p:cNvSpPr>
            <a:spLocks noGrp="1" noChangeArrowheads="1"/>
          </p:cNvSpPr>
          <p:nvPr>
            <p:ph type="body" idx="1"/>
            <p:custDataLst>
              <p:tags r:id="rId7"/>
            </p:custDataLst>
          </p:nvPr>
        </p:nvSpPr>
        <p:spPr>
          <a:xfrm>
            <a:off x="990600" y="1700808"/>
            <a:ext cx="7772400" cy="4038600"/>
          </a:xfrm>
        </p:spPr>
        <p:txBody>
          <a:bodyPr/>
          <a:lstStyle/>
          <a:p>
            <a:pPr>
              <a:spcBef>
                <a:spcPts val="600"/>
              </a:spcBef>
              <a:defRPr b="0" i="0"/>
            </a:pPr>
            <a:r>
              <a:rPr lang="fr-CA" sz="1800" dirty="0">
                <a:latin typeface="Arial" panose="020B0604020202020204" pitchFamily="34" charset="0"/>
                <a:cs typeface="Arial" panose="020B0604020202020204" pitchFamily="34" charset="0"/>
              </a:rPr>
              <a:t>Des restrictions peuvent s'appliquer aux retraits; renseignez-vous</a:t>
            </a:r>
            <a:br>
              <a:rPr lang="fr-CA" sz="1800" dirty="0">
                <a:latin typeface="Arial" panose="020B0604020202020204" pitchFamily="34" charset="0"/>
                <a:cs typeface="Arial" panose="020B0604020202020204" pitchFamily="34" charset="0"/>
              </a:rPr>
            </a:br>
            <a:r>
              <a:rPr lang="fr-CA" sz="1800" dirty="0">
                <a:latin typeface="Arial" panose="020B0604020202020204" pitchFamily="34" charset="0"/>
                <a:cs typeface="Arial" panose="020B0604020202020204" pitchFamily="34" charset="0"/>
              </a:rPr>
              <a:t>auprès de </a:t>
            </a:r>
            <a:r>
              <a:rPr lang="x-none" sz="1800" dirty="0">
                <a:latin typeface="Arial" panose="020B0604020202020204" pitchFamily="34" charset="0"/>
                <a:cs typeface="Arial" panose="020B0604020202020204" pitchFamily="34" charset="0"/>
              </a:rPr>
              <a:t>votre employeur.</a:t>
            </a:r>
          </a:p>
          <a:p>
            <a:pPr>
              <a:spcBef>
                <a:spcPts val="400"/>
              </a:spcBef>
              <a:defRPr b="0" i="0"/>
            </a:pPr>
            <a:r>
              <a:rPr lang="x-none" sz="1800" dirty="0">
                <a:latin typeface="Arial" panose="020B0604020202020204" pitchFamily="34" charset="0"/>
                <a:cs typeface="Arial" panose="020B0604020202020204" pitchFamily="34" charset="0"/>
              </a:rPr>
              <a:t>Des frais de 25 $ s'appliquent à chaque retrait effectué du REER</a:t>
            </a:r>
            <a:r>
              <a:rPr lang="fr-CA" sz="1800" dirty="0">
                <a:latin typeface="Arial" panose="020B0604020202020204" pitchFamily="34" charset="0"/>
                <a:cs typeface="Arial" panose="020B0604020202020204" pitchFamily="34" charset="0"/>
              </a:rPr>
              <a:t>.</a:t>
            </a:r>
            <a:endParaRPr lang="x-none" sz="1800" dirty="0">
              <a:latin typeface="Arial" panose="020B0604020202020204" pitchFamily="34" charset="0"/>
              <a:cs typeface="Arial" panose="020B0604020202020204" pitchFamily="34" charset="0"/>
            </a:endParaRPr>
          </a:p>
          <a:p>
            <a:pPr>
              <a:spcBef>
                <a:spcPts val="400"/>
              </a:spcBef>
              <a:defRPr b="0" i="0"/>
            </a:pPr>
            <a:r>
              <a:rPr lang="x-none" sz="1800" dirty="0">
                <a:latin typeface="Arial" panose="020B0604020202020204" pitchFamily="34" charset="0"/>
                <a:cs typeface="Arial" panose="020B0604020202020204" pitchFamily="34" charset="0"/>
              </a:rPr>
              <a:t>Le premier retrait de votre CELI effectué au cours de l'année civile ne comporte pas de frais. Chaque retrait supplémentaire effectué au cours de l'année donnera lieu à des frais de 25 $. </a:t>
            </a:r>
          </a:p>
          <a:p>
            <a:pPr>
              <a:spcBef>
                <a:spcPts val="400"/>
              </a:spcBef>
              <a:defRPr b="0" i="0"/>
            </a:pPr>
            <a:r>
              <a:rPr lang="x-none" sz="1800" dirty="0">
                <a:latin typeface="Arial" panose="020B0604020202020204" pitchFamily="34" charset="0"/>
                <a:cs typeface="Arial" panose="020B0604020202020204" pitchFamily="34" charset="0"/>
              </a:rPr>
              <a:t>Des frais de 75 $ s'appliquent aux retraits ou aux transferts effectués</a:t>
            </a:r>
            <a:br>
              <a:rPr lang="fr-CA" sz="1800" dirty="0">
                <a:latin typeface="Arial" panose="020B0604020202020204" pitchFamily="34" charset="0"/>
                <a:cs typeface="Arial" panose="020B0604020202020204" pitchFamily="34" charset="0"/>
              </a:rPr>
            </a:br>
            <a:r>
              <a:rPr lang="x-none" sz="1800" dirty="0">
                <a:latin typeface="Arial" panose="020B0604020202020204" pitchFamily="34" charset="0"/>
                <a:cs typeface="Arial" panose="020B0604020202020204" pitchFamily="34" charset="0"/>
              </a:rPr>
              <a:t>à la cessation d'emploi (sauf si les fonds sont transférés dans un autre produit</a:t>
            </a:r>
            <a:r>
              <a:rPr lang="fr-CA" sz="1800" dirty="0">
                <a:latin typeface="Arial" panose="020B0604020202020204" pitchFamily="34" charset="0"/>
                <a:cs typeface="Arial" panose="020B0604020202020204" pitchFamily="34" charset="0"/>
              </a:rPr>
              <a:t> </a:t>
            </a:r>
            <a:r>
              <a:rPr lang="x-none" sz="1800" dirty="0">
                <a:latin typeface="Arial" panose="020B0604020202020204" pitchFamily="34" charset="0"/>
                <a:cs typeface="Arial" panose="020B0604020202020204" pitchFamily="34" charset="0"/>
              </a:rPr>
              <a:t>de la Sun Life).</a:t>
            </a:r>
          </a:p>
          <a:p>
            <a:pPr>
              <a:spcBef>
                <a:spcPts val="400"/>
              </a:spcBef>
              <a:defRPr b="0" i="0"/>
            </a:pPr>
            <a:r>
              <a:rPr lang="x-none" sz="1800" dirty="0">
                <a:latin typeface="Arial" panose="020B0604020202020204" pitchFamily="34" charset="0"/>
                <a:cs typeface="Arial" panose="020B0604020202020204" pitchFamily="34" charset="0"/>
              </a:rPr>
              <a:t>Les retraits et les transferts effectués avant l'échéance sur des fonds garantis sont calculés à la valeur de marché. Le capital-décès ne fait</a:t>
            </a:r>
            <a:br>
              <a:rPr lang="fr-CA" sz="1800" dirty="0">
                <a:latin typeface="Arial" panose="020B0604020202020204" pitchFamily="34" charset="0"/>
                <a:cs typeface="Arial" panose="020B0604020202020204" pitchFamily="34" charset="0"/>
              </a:rPr>
            </a:br>
            <a:r>
              <a:rPr lang="x-none" sz="1800" dirty="0">
                <a:latin typeface="Arial" panose="020B0604020202020204" pitchFamily="34" charset="0"/>
                <a:cs typeface="Arial" panose="020B0604020202020204" pitchFamily="34" charset="0"/>
              </a:rPr>
              <a:t>pas l'objet d'un rajustement de liquidation.</a:t>
            </a:r>
          </a:p>
          <a:p>
            <a:pPr>
              <a:spcBef>
                <a:spcPts val="400"/>
              </a:spcBef>
              <a:defRPr b="0" i="0"/>
            </a:pPr>
            <a:r>
              <a:rPr lang="x-none" sz="1800" dirty="0">
                <a:latin typeface="Arial" panose="020B0604020202020204" pitchFamily="34" charset="0"/>
                <a:cs typeface="Arial" panose="020B0604020202020204" pitchFamily="34" charset="0"/>
              </a:rPr>
              <a:t>Les retraits d'un fonds Repère avant l'échéance sont calculés à la valeur de marché courante et non à la valeur garantie à l'échéance du fonds.</a:t>
            </a:r>
          </a:p>
          <a:p>
            <a:pPr eaLnBrk="1" hangingPunct="1">
              <a:lnSpc>
                <a:spcPct val="125000"/>
              </a:lnSpc>
            </a:pPr>
            <a:endParaRPr lang="fr-CA" altLang="en-US" sz="1800" dirty="0"/>
          </a:p>
        </p:txBody>
      </p:sp>
      <p:sp>
        <p:nvSpPr>
          <p:cNvPr id="9" name="Rectangle 11"/>
          <p:cNvSpPr>
            <a:spLocks noChangeArrowheads="1"/>
          </p:cNvSpPr>
          <p:nvPr>
            <p:custDataLst>
              <p:tags r:id="rId8"/>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3244">
                                            <p:txEl>
                                              <p:pRg st="0" end="0"/>
                                            </p:txEl>
                                          </p:spTgt>
                                        </p:tgtEl>
                                        <p:attrNameLst>
                                          <p:attrName>style.visibility</p:attrName>
                                        </p:attrNameLst>
                                      </p:cBhvr>
                                      <p:to>
                                        <p:strVal val="visible"/>
                                      </p:to>
                                    </p:set>
                                    <p:animEffect transition="in" filter="fade">
                                      <p:cBhvr>
                                        <p:cTn id="7" dur="500"/>
                                        <p:tgtEl>
                                          <p:spTgt spid="223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244">
                                            <p:txEl>
                                              <p:pRg st="1" end="1"/>
                                            </p:txEl>
                                          </p:spTgt>
                                        </p:tgtEl>
                                        <p:attrNameLst>
                                          <p:attrName>style.visibility</p:attrName>
                                        </p:attrNameLst>
                                      </p:cBhvr>
                                      <p:to>
                                        <p:strVal val="visible"/>
                                      </p:to>
                                    </p:set>
                                    <p:animEffect transition="in" filter="fade">
                                      <p:cBhvr>
                                        <p:cTn id="12" dur="500"/>
                                        <p:tgtEl>
                                          <p:spTgt spid="223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244">
                                            <p:txEl>
                                              <p:pRg st="2" end="2"/>
                                            </p:txEl>
                                          </p:spTgt>
                                        </p:tgtEl>
                                        <p:attrNameLst>
                                          <p:attrName>style.visibility</p:attrName>
                                        </p:attrNameLst>
                                      </p:cBhvr>
                                      <p:to>
                                        <p:strVal val="visible"/>
                                      </p:to>
                                    </p:set>
                                    <p:animEffect transition="in" filter="fade">
                                      <p:cBhvr>
                                        <p:cTn id="17" dur="500"/>
                                        <p:tgtEl>
                                          <p:spTgt spid="223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244">
                                            <p:txEl>
                                              <p:pRg st="3" end="3"/>
                                            </p:txEl>
                                          </p:spTgt>
                                        </p:tgtEl>
                                        <p:attrNameLst>
                                          <p:attrName>style.visibility</p:attrName>
                                        </p:attrNameLst>
                                      </p:cBhvr>
                                      <p:to>
                                        <p:strVal val="visible"/>
                                      </p:to>
                                    </p:set>
                                    <p:animEffect transition="in" filter="fade">
                                      <p:cBhvr>
                                        <p:cTn id="22" dur="500"/>
                                        <p:tgtEl>
                                          <p:spTgt spid="2232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244">
                                            <p:txEl>
                                              <p:pRg st="4" end="4"/>
                                            </p:txEl>
                                          </p:spTgt>
                                        </p:tgtEl>
                                        <p:attrNameLst>
                                          <p:attrName>style.visibility</p:attrName>
                                        </p:attrNameLst>
                                      </p:cBhvr>
                                      <p:to>
                                        <p:strVal val="visible"/>
                                      </p:to>
                                    </p:set>
                                    <p:animEffect transition="in" filter="fade">
                                      <p:cBhvr>
                                        <p:cTn id="27" dur="500"/>
                                        <p:tgtEl>
                                          <p:spTgt spid="2232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3244">
                                            <p:txEl>
                                              <p:pRg st="5" end="5"/>
                                            </p:txEl>
                                          </p:spTgt>
                                        </p:tgtEl>
                                        <p:attrNameLst>
                                          <p:attrName>style.visibility</p:attrName>
                                        </p:attrNameLst>
                                      </p:cBhvr>
                                      <p:to>
                                        <p:strVal val="visible"/>
                                      </p:to>
                                    </p:set>
                                    <p:animEffect transition="in" filter="fade">
                                      <p:cBhvr>
                                        <p:cTn id="32" dur="500"/>
                                        <p:tgtEl>
                                          <p:spTgt spid="2232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25603"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25604"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pic>
        <p:nvPicPr>
          <p:cNvPr id="25605" name="Rectangle 11"/>
          <p:cNvPicPr>
            <a:picLocks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36513" y="1365250"/>
            <a:ext cx="918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custDataLst>
              <p:tags r:id="rId5"/>
            </p:custDataLst>
          </p:nvPr>
        </p:nvSpPr>
        <p:spPr bwMode="auto">
          <a:xfrm>
            <a:off x="-26988" y="1371600"/>
            <a:ext cx="9170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25607" name="Rectangle 11"/>
          <p:cNvSpPr>
            <a:spLocks noGrp="1" noChangeArrowheads="1"/>
          </p:cNvSpPr>
          <p:nvPr>
            <p:ph type="body" idx="1"/>
            <p:custDataLst>
              <p:tags r:id="rId6"/>
            </p:custDataLst>
          </p:nvPr>
        </p:nvSpPr>
        <p:spPr>
          <a:xfrm>
            <a:off x="1447800" y="2209800"/>
            <a:ext cx="7086600" cy="3810000"/>
          </a:xfrm>
        </p:spPr>
        <p:txBody>
          <a:bodyPr/>
          <a:lstStyle/>
          <a:p>
            <a:pPr eaLnBrk="1" hangingPunct="1">
              <a:buFont typeface="Times" pitchFamily="18" charset="0"/>
              <a:buNone/>
            </a:pPr>
            <a:r>
              <a:rPr lang="fr-CA" altLang="en-US" sz="2000" dirty="0"/>
              <a:t>À la cessation de votre emploi ou à votre départ à la retraite :</a:t>
            </a:r>
          </a:p>
          <a:p>
            <a:pPr eaLnBrk="1" hangingPunct="1">
              <a:buFontTx/>
              <a:buChar char="•"/>
            </a:pPr>
            <a:r>
              <a:rPr lang="fr-CA" altLang="en-US" sz="2000" dirty="0"/>
              <a:t>vous recevrez un dossier par la poste vous indiquant les diverses options qui vous sont offertes;</a:t>
            </a:r>
          </a:p>
          <a:p>
            <a:pPr eaLnBrk="1" hangingPunct="1">
              <a:buFontTx/>
              <a:buChar char="•"/>
            </a:pPr>
            <a:r>
              <a:rPr lang="fr-CA" altLang="en-US" sz="2000" dirty="0"/>
              <a:t>si vous ne nous transmettez pas vos instructions dans les 90 jours suivant la cessation de votre emploi ou votre départ à la retraite, le solde de votre compte sera automatiquement transféré au régime collectif Nouveaux choix.</a:t>
            </a:r>
            <a:r>
              <a:rPr lang="fr-CA" altLang="en-US" sz="1800" dirty="0"/>
              <a:t> </a:t>
            </a:r>
            <a:endParaRPr lang="fr-CA" altLang="en-US" sz="2000" i="1" dirty="0"/>
          </a:p>
        </p:txBody>
      </p:sp>
      <p:sp>
        <p:nvSpPr>
          <p:cNvPr id="29704" name="Rectangle 10"/>
          <p:cNvSpPr>
            <a:spLocks noChangeArrowheads="1"/>
          </p:cNvSpPr>
          <p:nvPr>
            <p:custDataLst>
              <p:tags r:id="rId7"/>
            </p:custDataLst>
          </p:nvPr>
        </p:nvSpPr>
        <p:spPr bwMode="white">
          <a:xfrm>
            <a:off x="228600" y="128588"/>
            <a:ext cx="8686800" cy="1243012"/>
          </a:xfrm>
          <a:prstGeom prst="rect">
            <a:avLst/>
          </a:prstGeom>
          <a:noFill/>
          <a:ln>
            <a:noFill/>
          </a:ln>
        </p:spPr>
        <p:txBody>
          <a:bodyPr anchor="b"/>
          <a:lstStyle/>
          <a:p>
            <a:pPr eaLnBrk="0" hangingPunct="0">
              <a:lnSpc>
                <a:spcPct val="90000"/>
              </a:lnSpc>
              <a:defRPr/>
            </a:pPr>
            <a:r>
              <a:rPr lang="x-none" sz="3600">
                <a:latin typeface="Arial" panose="020B0604020202020204" pitchFamily="34" charset="0"/>
                <a:cs typeface="Arial" panose="020B0604020202020204" pitchFamily="34" charset="0"/>
              </a:rPr>
              <a:t>Options à la </a:t>
            </a:r>
            <a:r>
              <a:rPr lang="x-none" sz="3600" b="1">
                <a:solidFill>
                  <a:srgbClr val="658237"/>
                </a:solidFill>
                <a:latin typeface="Arial" panose="020B0604020202020204" pitchFamily="34" charset="0"/>
                <a:cs typeface="Arial" panose="020B0604020202020204" pitchFamily="34" charset="0"/>
              </a:rPr>
              <a:t>cessation d'emploi</a:t>
            </a:r>
            <a:br>
              <a:rPr lang="fr-CA" sz="3600" dirty="0">
                <a:latin typeface="Arial" panose="020B0604020202020204" pitchFamily="34" charset="0"/>
                <a:cs typeface="Arial" panose="020B0604020202020204" pitchFamily="34" charset="0"/>
              </a:rPr>
            </a:br>
            <a:r>
              <a:rPr lang="x-none" sz="3600">
                <a:latin typeface="Arial" panose="020B0604020202020204" pitchFamily="34" charset="0"/>
                <a:cs typeface="Arial" panose="020B0604020202020204" pitchFamily="34" charset="0"/>
              </a:rPr>
              <a:t>et au </a:t>
            </a:r>
            <a:r>
              <a:rPr lang="x-none" sz="3600" b="1">
                <a:solidFill>
                  <a:srgbClr val="658237"/>
                </a:solidFill>
                <a:latin typeface="Arial" panose="020B0604020202020204" pitchFamily="34" charset="0"/>
                <a:cs typeface="Arial" panose="020B0604020202020204" pitchFamily="34" charset="0"/>
              </a:rPr>
              <a:t>départ à la retraite</a:t>
            </a:r>
            <a:r>
              <a:rPr lang="x-none" sz="3600">
                <a:solidFill>
                  <a:srgbClr val="658237"/>
                </a:solidFill>
                <a:latin typeface="Arial" panose="020B0604020202020204" pitchFamily="34" charset="0"/>
                <a:cs typeface="Arial" panose="020B0604020202020204" pitchFamily="34" charset="0"/>
              </a:rPr>
              <a:t> </a:t>
            </a:r>
            <a:endParaRPr lang="fr-CA" sz="3600" b="1" dirty="0">
              <a:solidFill>
                <a:srgbClr val="345629"/>
              </a:solidFill>
              <a:latin typeface="+mn-lt"/>
              <a:ea typeface="ＭＳ Ｐゴシック" pitchFamily="34" charset="-128"/>
            </a:endParaRPr>
          </a:p>
        </p:txBody>
      </p:sp>
      <p:sp>
        <p:nvSpPr>
          <p:cNvPr id="9" name="Rectangle 11"/>
          <p:cNvSpPr>
            <a:spLocks noChangeArrowheads="1"/>
          </p:cNvSpPr>
          <p:nvPr>
            <p:custDataLst>
              <p:tags r:id="rId8"/>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custDataLst>
              <p:tags r:id="rId2"/>
            </p:custDataLst>
          </p:nvPr>
        </p:nvSpPr>
        <p:spPr>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 name="Rectangle 9"/>
          <p:cNvSpPr>
            <a:spLocks noChangeArrowheads="1"/>
          </p:cNvSpPr>
          <p:nvPr>
            <p:custDataLst>
              <p:tags r:id="rId3"/>
            </p:custDataLst>
          </p:nvPr>
        </p:nvSpPr>
        <p:spPr>
          <a:xfrm>
            <a:off x="-27432" y="2209800"/>
            <a:ext cx="9171432"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7654" name="Rectangle 7"/>
          <p:cNvSpPr>
            <a:spLocks noChangeArrowheads="1"/>
          </p:cNvSpPr>
          <p:nvPr>
            <p:custDataLst>
              <p:tags r:id="rId4"/>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7655" name="Rectangle 7"/>
          <p:cNvSpPr>
            <a:spLocks noChangeArrowheads="1"/>
          </p:cNvSpPr>
          <p:nvPr>
            <p:custDataLst>
              <p:tags r:id="rId5"/>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87398" name="Text Box 6"/>
          <p:cNvSpPr txBox="1">
            <a:spLocks noChangeArrowheads="1"/>
          </p:cNvSpPr>
          <p:nvPr>
            <p:custDataLst>
              <p:tags r:id="rId6"/>
            </p:custDataLst>
          </p:nvPr>
        </p:nvSpPr>
        <p:spPr>
          <a:xfrm>
            <a:off x="-33057" y="3048000"/>
            <a:ext cx="8971988" cy="70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a:solidFill>
                  <a:schemeClr val="bg1"/>
                </a:solidFill>
                <a:ea typeface="Arial" charset="0"/>
              </a:rPr>
              <a:t>Pour commencer</a:t>
            </a:r>
          </a:p>
        </p:txBody>
      </p:sp>
      <p:grpSp>
        <p:nvGrpSpPr>
          <p:cNvPr id="8" name="Group 6"/>
          <p:cNvGrpSpPr>
            <a:grpSpLocks/>
          </p:cNvGrpSpPr>
          <p:nvPr/>
        </p:nvGrpSpPr>
        <p:grpSpPr bwMode="auto">
          <a:xfrm>
            <a:off x="6477000" y="5943600"/>
            <a:ext cx="2438400" cy="812800"/>
            <a:chOff x="288" y="3696"/>
            <a:chExt cx="1392" cy="480"/>
          </a:xfrm>
        </p:grpSpPr>
        <p:sp>
          <p:nvSpPr>
            <p:cNvPr id="9"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1"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41618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0-#ppt_w/2"/>
                                          </p:val>
                                        </p:tav>
                                        <p:tav tm="100000">
                                          <p:val>
                                            <p:strVal val="#ppt_x"/>
                                          </p:val>
                                        </p:tav>
                                      </p:tavLst>
                                    </p:anim>
                                    <p:anim calcmode="lin" valueType="num">
                                      <p:cBhvr additive="base">
                                        <p:cTn id="8"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custDataLst>
              <p:tags r:id="rId1"/>
            </p:custDataLst>
          </p:nvPr>
        </p:nvSpPr>
        <p:spPr bwMode="auto">
          <a:xfrm>
            <a:off x="10287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28675"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28676"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pic>
        <p:nvPicPr>
          <p:cNvPr id="28677" name="Rectangle 11"/>
          <p:cNvPicPr>
            <a:picLocks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36513" y="1292225"/>
            <a:ext cx="91868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custDataLst>
              <p:tags r:id="rId5"/>
            </p:custDataLst>
          </p:nvPr>
        </p:nvSpPr>
        <p:spPr bwMode="auto">
          <a:xfrm>
            <a:off x="-26988" y="1295400"/>
            <a:ext cx="917098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CA" altLang="en-US"/>
          </a:p>
        </p:txBody>
      </p:sp>
      <p:sp>
        <p:nvSpPr>
          <p:cNvPr id="32775" name="Rectangle 10"/>
          <p:cNvSpPr>
            <a:spLocks noGrp="1" noChangeArrowheads="1"/>
          </p:cNvSpPr>
          <p:nvPr>
            <p:ph type="title"/>
            <p:custDataLst>
              <p:tags r:id="rId6"/>
            </p:custDataLst>
          </p:nvPr>
        </p:nvSpPr>
        <p:spPr>
          <a:xfrm>
            <a:off x="685800" y="304800"/>
            <a:ext cx="7772400" cy="785813"/>
          </a:xfrm>
        </p:spPr>
        <p:txBody>
          <a:bodyPr/>
          <a:lstStyle/>
          <a:p>
            <a:pPr eaLnBrk="1" hangingPunct="1">
              <a:defRPr/>
            </a:pPr>
            <a:r>
              <a:rPr lang="x-none" sz="4000">
                <a:solidFill>
                  <a:schemeClr val="tx1"/>
                </a:solidFill>
                <a:latin typeface="Arial" panose="020B0604020202020204" pitchFamily="34" charset="0"/>
                <a:cs typeface="Arial" panose="020B0604020202020204" pitchFamily="34" charset="0"/>
              </a:rPr>
              <a:t>Par où </a:t>
            </a:r>
            <a:r>
              <a:rPr lang="x-none" sz="4000" b="1">
                <a:solidFill>
                  <a:srgbClr val="658237"/>
                </a:solidFill>
                <a:latin typeface="Arial" panose="020B0604020202020204" pitchFamily="34" charset="0"/>
                <a:cs typeface="Arial" panose="020B0604020202020204" pitchFamily="34" charset="0"/>
              </a:rPr>
              <a:t>commencer</a:t>
            </a:r>
            <a:r>
              <a:rPr lang="x-none" sz="4000">
                <a:solidFill>
                  <a:srgbClr val="658237"/>
                </a:solidFill>
                <a:latin typeface="Arial" panose="020B0604020202020204" pitchFamily="34" charset="0"/>
                <a:cs typeface="Arial" panose="020B0604020202020204" pitchFamily="34" charset="0"/>
              </a:rPr>
              <a:t>?</a:t>
            </a:r>
            <a:endParaRPr lang="fr-CA" sz="4000" dirty="0">
              <a:latin typeface="+mn-lt"/>
              <a:ea typeface="ＭＳ Ｐゴシック" pitchFamily="34" charset="-128"/>
            </a:endParaRPr>
          </a:p>
        </p:txBody>
      </p:sp>
      <p:pic>
        <p:nvPicPr>
          <p:cNvPr id="28680" name="Picture 11" descr="threepic"/>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1066800" y="1469351"/>
            <a:ext cx="8077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8" name="Rectangle 12"/>
          <p:cNvSpPr>
            <a:spLocks noGrp="1" noChangeArrowheads="1"/>
          </p:cNvSpPr>
          <p:nvPr>
            <p:ph type="body" idx="1"/>
            <p:custDataLst>
              <p:tags r:id="rId8"/>
            </p:custDataLst>
          </p:nvPr>
        </p:nvSpPr>
        <p:spPr>
          <a:xfrm>
            <a:off x="1066800" y="3909392"/>
            <a:ext cx="8077200" cy="3048000"/>
          </a:xfrm>
        </p:spPr>
        <p:txBody>
          <a:bodyPr/>
          <a:lstStyle/>
          <a:p>
            <a:pPr eaLnBrk="1" hangingPunct="1">
              <a:lnSpc>
                <a:spcPct val="90000"/>
              </a:lnSpc>
            </a:pPr>
            <a:r>
              <a:rPr lang="fr-CA" altLang="en-US" sz="1800" dirty="0"/>
              <a:t>Dossier d'inscription au REER collectif et CELI </a:t>
            </a:r>
            <a:r>
              <a:rPr lang="fr-CA" altLang="en-US" sz="1800" b="1" dirty="0"/>
              <a:t>mon épargne</a:t>
            </a:r>
            <a:endParaRPr lang="fr-CA" altLang="en-US" sz="1800" dirty="0"/>
          </a:p>
          <a:p>
            <a:pPr eaLnBrk="1" hangingPunct="1">
              <a:lnSpc>
                <a:spcPct val="90000"/>
              </a:lnSpc>
            </a:pPr>
            <a:r>
              <a:rPr lang="fr-CA" altLang="en-US" sz="1800" dirty="0"/>
              <a:t>Remplissez le ou les formulaires d'inscription et retournez-les dûment signés à votre employeur.</a:t>
            </a:r>
          </a:p>
          <a:p>
            <a:pPr eaLnBrk="1" hangingPunct="1">
              <a:lnSpc>
                <a:spcPct val="90000"/>
              </a:lnSpc>
            </a:pPr>
            <a:r>
              <a:rPr lang="fr-CA" altLang="en-US" sz="1800" dirty="0"/>
              <a:t>C’est tout. Le régime </a:t>
            </a:r>
            <a:r>
              <a:rPr lang="fr-CA" altLang="en-US" sz="1800" b="1" dirty="0"/>
              <a:t>mon épargne</a:t>
            </a:r>
            <a:r>
              <a:rPr lang="fr-CA" altLang="en-US" sz="1800" dirty="0"/>
              <a:t> a été conçu</a:t>
            </a:r>
            <a:br>
              <a:rPr lang="en-US" altLang="en-US" sz="1800" dirty="0"/>
            </a:br>
            <a:r>
              <a:rPr lang="fr-CA" altLang="en-US" sz="1800" dirty="0"/>
              <a:t>pour simplifier au maximum ce processus.</a:t>
            </a:r>
          </a:p>
        </p:txBody>
      </p:sp>
      <p:sp>
        <p:nvSpPr>
          <p:cNvPr id="10" name="Rectangle 11"/>
          <p:cNvSpPr>
            <a:spLocks noChangeArrowheads="1"/>
          </p:cNvSpPr>
          <p:nvPr>
            <p:custDataLst>
              <p:tags r:id="rId9"/>
            </p:custDataLst>
          </p:nvPr>
        </p:nvSpPr>
        <p:spPr>
          <a:xfrm>
            <a:off x="-27432" y="126876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grpSp>
        <p:nvGrpSpPr>
          <p:cNvPr id="11" name="Group 6"/>
          <p:cNvGrpSpPr>
            <a:grpSpLocks/>
          </p:cNvGrpSpPr>
          <p:nvPr/>
        </p:nvGrpSpPr>
        <p:grpSpPr bwMode="auto">
          <a:xfrm>
            <a:off x="6477000" y="59436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3" name="Picture 8" descr="my_savings™_FR"/>
            <p:cNvPicPr>
              <a:picLocks noChangeAspect="1" noChangeArrowheads="1"/>
            </p:cNvPicPr>
            <p:nvPr>
              <p:custDataLst>
                <p:tags r:id="rId10"/>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4268">
                                            <p:txEl>
                                              <p:pRg st="0" end="0"/>
                                            </p:txEl>
                                          </p:spTgt>
                                        </p:tgtEl>
                                        <p:attrNameLst>
                                          <p:attrName>style.visibility</p:attrName>
                                        </p:attrNameLst>
                                      </p:cBhvr>
                                      <p:to>
                                        <p:strVal val="visible"/>
                                      </p:to>
                                    </p:set>
                                    <p:animEffect transition="in" filter="fade">
                                      <p:cBhvr>
                                        <p:cTn id="7" dur="500"/>
                                        <p:tgtEl>
                                          <p:spTgt spid="224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4268">
                                            <p:txEl>
                                              <p:pRg st="1" end="1"/>
                                            </p:txEl>
                                          </p:spTgt>
                                        </p:tgtEl>
                                        <p:attrNameLst>
                                          <p:attrName>style.visibility</p:attrName>
                                        </p:attrNameLst>
                                      </p:cBhvr>
                                      <p:to>
                                        <p:strVal val="visible"/>
                                      </p:to>
                                    </p:set>
                                    <p:animEffect transition="in" filter="fade">
                                      <p:cBhvr>
                                        <p:cTn id="12" dur="500"/>
                                        <p:tgtEl>
                                          <p:spTgt spid="2242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4268">
                                            <p:txEl>
                                              <p:pRg st="2" end="2"/>
                                            </p:txEl>
                                          </p:spTgt>
                                        </p:tgtEl>
                                        <p:attrNameLst>
                                          <p:attrName>style.visibility</p:attrName>
                                        </p:attrNameLst>
                                      </p:cBhvr>
                                      <p:to>
                                        <p:strVal val="visible"/>
                                      </p:to>
                                    </p:set>
                                    <p:animEffect transition="in" filter="fade">
                                      <p:cBhvr>
                                        <p:cTn id="17" dur="500"/>
                                        <p:tgtEl>
                                          <p:spTgt spid="224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29699" name="Rectangle 8"/>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29700" name="Rectangle 10"/>
          <p:cNvSpPr>
            <a:spLocks noChangeArrowheads="1"/>
          </p:cNvSpPr>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2777" name="Rectangle 10"/>
          <p:cNvSpPr>
            <a:spLocks noGrp="1" noChangeArrowheads="1"/>
          </p:cNvSpPr>
          <p:nvPr>
            <p:ph type="title"/>
          </p:nvPr>
        </p:nvSpPr>
        <p:spPr>
          <a:xfrm>
            <a:off x="685800" y="304800"/>
            <a:ext cx="7772400" cy="785813"/>
          </a:xfrm>
        </p:spPr>
        <p:txBody>
          <a:bodyPr/>
          <a:lstStyle/>
          <a:p>
            <a:pPr eaLnBrk="1" hangingPunct="1">
              <a:defRPr/>
            </a:pPr>
            <a:r>
              <a:rPr lang="x-none" sz="4000">
                <a:solidFill>
                  <a:schemeClr val="tx1"/>
                </a:solidFill>
                <a:latin typeface="Arial" panose="020B0604020202020204" pitchFamily="34" charset="0"/>
                <a:cs typeface="Arial" panose="020B0604020202020204" pitchFamily="34" charset="0"/>
              </a:rPr>
              <a:t>Par où </a:t>
            </a:r>
            <a:r>
              <a:rPr lang="x-none" sz="4000" b="1">
                <a:solidFill>
                  <a:srgbClr val="658237"/>
                </a:solidFill>
                <a:latin typeface="Arial" panose="020B0604020202020204" pitchFamily="34" charset="0"/>
                <a:cs typeface="Arial" panose="020B0604020202020204" pitchFamily="34" charset="0"/>
              </a:rPr>
              <a:t>commencer</a:t>
            </a:r>
            <a:r>
              <a:rPr lang="x-none" sz="4000">
                <a:solidFill>
                  <a:srgbClr val="658237"/>
                </a:solidFill>
                <a:latin typeface="Arial" panose="020B0604020202020204" pitchFamily="34" charset="0"/>
                <a:cs typeface="Arial" panose="020B0604020202020204" pitchFamily="34" charset="0"/>
              </a:rPr>
              <a:t>?</a:t>
            </a:r>
            <a:endParaRPr lang="fr-CA" sz="4000" dirty="0">
              <a:latin typeface="+mn-lt"/>
              <a:ea typeface="+mj-ea"/>
            </a:endParaRPr>
          </a:p>
        </p:txBody>
      </p:sp>
      <p:sp>
        <p:nvSpPr>
          <p:cNvPr id="24" name="TextBox 23"/>
          <p:cNvSpPr txBox="1">
            <a:spLocks noChangeArrowheads="1"/>
          </p:cNvSpPr>
          <p:nvPr/>
        </p:nvSpPr>
        <p:spPr bwMode="auto">
          <a:xfrm>
            <a:off x="6086475" y="4789488"/>
            <a:ext cx="368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rgbClr val="C00000"/>
              </a:buClr>
              <a:buSzPct val="75000"/>
              <a:buFont typeface="Arial" charset="0"/>
              <a:buNone/>
            </a:pPr>
            <a:r>
              <a:rPr lang="fr-CA" altLang="en-US"/>
              <a:t> </a:t>
            </a:r>
            <a:endParaRPr lang="fr-CA" altLang="en-US" sz="1600" b="1">
              <a:solidFill>
                <a:srgbClr val="C00000"/>
              </a:solidFill>
              <a:latin typeface="Segoe Print" pitchFamily="2" charset="0"/>
            </a:endParaRPr>
          </a:p>
        </p:txBody>
      </p:sp>
      <p:grpSp>
        <p:nvGrpSpPr>
          <p:cNvPr id="29706" name="Group 6"/>
          <p:cNvGrpSpPr>
            <a:grpSpLocks/>
          </p:cNvGrpSpPr>
          <p:nvPr/>
        </p:nvGrpSpPr>
        <p:grpSpPr bwMode="auto">
          <a:xfrm>
            <a:off x="6629400" y="6045200"/>
            <a:ext cx="2438400" cy="812800"/>
            <a:chOff x="288" y="3696"/>
            <a:chExt cx="1392" cy="480"/>
          </a:xfrm>
        </p:grpSpPr>
        <p:sp>
          <p:nvSpPr>
            <p:cNvPr id="29715"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fr-FR" altLang="en-US" sz="2400" b="1"/>
            </a:p>
          </p:txBody>
        </p:sp>
        <p:pic>
          <p:nvPicPr>
            <p:cNvPr id="29716" name="Picture 8" descr="my_savings™_FR"/>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1">
            <a:extLst>
              <a:ext uri="{FF2B5EF4-FFF2-40B4-BE49-F238E27FC236}">
                <a16:creationId xmlns:a16="http://schemas.microsoft.com/office/drawing/2014/main" id="{F7CFE3DF-10E0-1FC2-AFB6-AC82DB37DEC5}"/>
              </a:ext>
            </a:extLst>
          </p:cNvPr>
          <p:cNvSpPr>
            <a:spLocks noChangeArrowheads="1"/>
          </p:cNvSpPr>
          <p:nvPr>
            <p:custDataLst>
              <p:tags r:id="rId2"/>
            </p:custDataLst>
          </p:nvPr>
        </p:nvSpPr>
        <p:spPr>
          <a:xfrm>
            <a:off x="-27432" y="126876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pic>
        <p:nvPicPr>
          <p:cNvPr id="7" name="Picture 6">
            <a:extLst>
              <a:ext uri="{FF2B5EF4-FFF2-40B4-BE49-F238E27FC236}">
                <a16:creationId xmlns:a16="http://schemas.microsoft.com/office/drawing/2014/main" id="{1803E2DA-2162-86B6-00FF-357DADDFD890}"/>
              </a:ext>
            </a:extLst>
          </p:cNvPr>
          <p:cNvPicPr>
            <a:picLocks noChangeAspect="1"/>
          </p:cNvPicPr>
          <p:nvPr/>
        </p:nvPicPr>
        <p:blipFill>
          <a:blip r:embed="rId7"/>
          <a:stretch>
            <a:fillRect/>
          </a:stretch>
        </p:blipFill>
        <p:spPr>
          <a:xfrm>
            <a:off x="1593212" y="1666339"/>
            <a:ext cx="4561309" cy="500996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0723" name="Rectangle 8"/>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0724" name="Rectangle 10"/>
          <p:cNvSpPr>
            <a:spLocks noChangeArrowheads="1"/>
          </p:cNvSpPr>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 name="Rectangle 11"/>
          <p:cNvSpPr>
            <a:spLocks noChangeArrowheads="1"/>
          </p:cNvSpPr>
          <p:nvPr/>
        </p:nvSpPr>
        <p:spPr bwMode="auto">
          <a:xfrm>
            <a:off x="-27432" y="1295400"/>
            <a:ext cx="9171432" cy="76200"/>
          </a:xfrm>
          <a:prstGeom prst="rect">
            <a:avLst/>
          </a:prstGeom>
          <a:gradFill flip="none" rotWithShape="1">
            <a:gsLst>
              <a:gs pos="0">
                <a:srgbClr val="809662"/>
              </a:gs>
              <a:gs pos="0">
                <a:srgbClr val="809662"/>
              </a:gs>
              <a:gs pos="50000">
                <a:srgbClr val="345629"/>
              </a:gs>
              <a:gs pos="100000">
                <a:srgbClr val="0D160A"/>
              </a:gs>
            </a:gsLst>
            <a:path path="circle">
              <a:fillToRect l="50000" t="50000" r="50000" b="50000"/>
            </a:path>
            <a:tileRect/>
          </a:gradFill>
          <a:ln w="9525">
            <a:noFill/>
            <a:miter lim="800000"/>
            <a:headEnd/>
            <a:tailEnd/>
          </a:ln>
        </p:spPr>
        <p:txBody>
          <a:bodyPr wrap="none" anchor="ctr"/>
          <a:lstStyle/>
          <a:p>
            <a:pPr>
              <a:spcAft>
                <a:spcPct val="60000"/>
              </a:spcAft>
              <a:buClr>
                <a:schemeClr val="bg1"/>
              </a:buClr>
              <a:buSzPct val="75000"/>
              <a:buFont typeface="Arial" charset="0"/>
              <a:buChar char="•"/>
              <a:defRPr/>
            </a:pPr>
            <a:endParaRPr lang="en-US">
              <a:ea typeface="ＭＳ Ｐゴシック" pitchFamily="1" charset="-128"/>
            </a:endParaRPr>
          </a:p>
        </p:txBody>
      </p:sp>
      <p:sp>
        <p:nvSpPr>
          <p:cNvPr id="32777" name="Rectangle 10"/>
          <p:cNvSpPr>
            <a:spLocks noGrp="1" noChangeArrowheads="1"/>
          </p:cNvSpPr>
          <p:nvPr>
            <p:ph type="title"/>
          </p:nvPr>
        </p:nvSpPr>
        <p:spPr>
          <a:xfrm>
            <a:off x="685800" y="304800"/>
            <a:ext cx="7772400" cy="785813"/>
          </a:xfrm>
        </p:spPr>
        <p:txBody>
          <a:bodyPr/>
          <a:lstStyle/>
          <a:p>
            <a:pPr eaLnBrk="1" hangingPunct="1">
              <a:defRPr/>
            </a:pPr>
            <a:r>
              <a:rPr lang="fr-CA" sz="3600" dirty="0">
                <a:solidFill>
                  <a:schemeClr val="tx1"/>
                </a:solidFill>
                <a:latin typeface="+mn-lt"/>
                <a:ea typeface="ＭＳ Ｐゴシック" pitchFamily="34" charset="-128"/>
              </a:rPr>
              <a:t>Par où</a:t>
            </a:r>
            <a:r>
              <a:rPr lang="fr-CA" sz="4000" b="1" dirty="0">
                <a:solidFill>
                  <a:schemeClr val="tx1"/>
                </a:solidFill>
                <a:latin typeface="+mn-lt"/>
                <a:ea typeface="ＭＳ Ｐゴシック" pitchFamily="34" charset="-128"/>
              </a:rPr>
              <a:t> </a:t>
            </a:r>
            <a:r>
              <a:rPr lang="fr-CA" sz="4000" b="1" dirty="0">
                <a:solidFill>
                  <a:srgbClr val="658237"/>
                </a:solidFill>
                <a:latin typeface="Arial" panose="020B0604020202020204" pitchFamily="34" charset="0"/>
                <a:cs typeface="Arial" panose="020B0604020202020204" pitchFamily="34" charset="0"/>
              </a:rPr>
              <a:t>commencer</a:t>
            </a:r>
            <a:r>
              <a:rPr lang="fr-CA" sz="4000" dirty="0">
                <a:solidFill>
                  <a:srgbClr val="658237"/>
                </a:solidFill>
                <a:latin typeface="Arial" panose="020B0604020202020204" pitchFamily="34" charset="0"/>
                <a:cs typeface="Arial" panose="020B0604020202020204" pitchFamily="34" charset="0"/>
              </a:rPr>
              <a:t>?</a:t>
            </a:r>
          </a:p>
        </p:txBody>
      </p:sp>
      <p:sp>
        <p:nvSpPr>
          <p:cNvPr id="14" name="Rectangle 11"/>
          <p:cNvSpPr>
            <a:spLocks noChangeArrowheads="1"/>
          </p:cNvSpPr>
          <p:nvPr>
            <p:custDataLst>
              <p:tags r:id="rId2"/>
            </p:custDataLst>
          </p:nvPr>
        </p:nvSpPr>
        <p:spPr>
          <a:xfrm>
            <a:off x="-27432" y="126876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pic>
        <p:nvPicPr>
          <p:cNvPr id="3" name="Picture 2">
            <a:extLst>
              <a:ext uri="{FF2B5EF4-FFF2-40B4-BE49-F238E27FC236}">
                <a16:creationId xmlns:a16="http://schemas.microsoft.com/office/drawing/2014/main" id="{7042CBDB-E677-9B25-A67B-2AB79E51783F}"/>
              </a:ext>
            </a:extLst>
          </p:cNvPr>
          <p:cNvPicPr>
            <a:picLocks noChangeAspect="1"/>
          </p:cNvPicPr>
          <p:nvPr/>
        </p:nvPicPr>
        <p:blipFill>
          <a:blip r:embed="rId6"/>
          <a:stretch>
            <a:fillRect/>
          </a:stretch>
        </p:blipFill>
        <p:spPr>
          <a:xfrm>
            <a:off x="1128512" y="1678523"/>
            <a:ext cx="5456033" cy="4931241"/>
          </a:xfrm>
          <a:prstGeom prst="rect">
            <a:avLst/>
          </a:prstGeom>
        </p:spPr>
      </p:pic>
      <p:grpSp>
        <p:nvGrpSpPr>
          <p:cNvPr id="5" name="Group 6">
            <a:extLst>
              <a:ext uri="{FF2B5EF4-FFF2-40B4-BE49-F238E27FC236}">
                <a16:creationId xmlns:a16="http://schemas.microsoft.com/office/drawing/2014/main" id="{AACFA47E-9120-4C72-3A80-F45A3AC6F7D0}"/>
              </a:ext>
            </a:extLst>
          </p:cNvPr>
          <p:cNvGrpSpPr>
            <a:grpSpLocks/>
          </p:cNvGrpSpPr>
          <p:nvPr/>
        </p:nvGrpSpPr>
        <p:grpSpPr bwMode="auto">
          <a:xfrm>
            <a:off x="6629400" y="6045200"/>
            <a:ext cx="2438400" cy="812800"/>
            <a:chOff x="288" y="3696"/>
            <a:chExt cx="1392" cy="480"/>
          </a:xfrm>
        </p:grpSpPr>
        <p:sp>
          <p:nvSpPr>
            <p:cNvPr id="6" name="Rectangle 7">
              <a:extLst>
                <a:ext uri="{FF2B5EF4-FFF2-40B4-BE49-F238E27FC236}">
                  <a16:creationId xmlns:a16="http://schemas.microsoft.com/office/drawing/2014/main" id="{D38C2DB1-E1B3-AD0F-920D-FB6FC527532F}"/>
                </a:ext>
              </a:extLst>
            </p:cNvPr>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fr-FR" altLang="en-US" sz="2400" b="1"/>
            </a:p>
          </p:txBody>
        </p:sp>
        <p:pic>
          <p:nvPicPr>
            <p:cNvPr id="7" name="Picture 8" descr="my_savings™_FR">
              <a:extLst>
                <a:ext uri="{FF2B5EF4-FFF2-40B4-BE49-F238E27FC236}">
                  <a16:creationId xmlns:a16="http://schemas.microsoft.com/office/drawing/2014/main" id="{3E2E858A-5716-803D-7488-9D7640B20EF8}"/>
                </a:ext>
              </a:extLst>
            </p:cNvPr>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990600" y="1484784"/>
            <a:ext cx="8153400" cy="53536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1747" name="Rectangle 8"/>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1748" name="Rectangle 10"/>
          <p:cNvSpPr>
            <a:spLocks noChangeArrowheads="1"/>
          </p:cNvSpPr>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 name="Rectangle 11"/>
          <p:cNvSpPr>
            <a:spLocks noChangeArrowheads="1"/>
          </p:cNvSpPr>
          <p:nvPr/>
        </p:nvSpPr>
        <p:spPr bwMode="auto">
          <a:xfrm>
            <a:off x="-27432" y="1295400"/>
            <a:ext cx="9171432" cy="76200"/>
          </a:xfrm>
          <a:prstGeom prst="rect">
            <a:avLst/>
          </a:prstGeom>
          <a:gradFill flip="none" rotWithShape="1">
            <a:gsLst>
              <a:gs pos="0">
                <a:srgbClr val="809662"/>
              </a:gs>
              <a:gs pos="0">
                <a:srgbClr val="809662"/>
              </a:gs>
              <a:gs pos="50000">
                <a:srgbClr val="345629"/>
              </a:gs>
              <a:gs pos="100000">
                <a:srgbClr val="0D160A"/>
              </a:gs>
            </a:gsLst>
            <a:path path="circle">
              <a:fillToRect l="50000" t="50000" r="50000" b="50000"/>
            </a:path>
            <a:tileRect/>
          </a:gradFill>
          <a:ln w="9525">
            <a:noFill/>
            <a:miter lim="800000"/>
            <a:headEnd/>
            <a:tailEnd/>
          </a:ln>
        </p:spPr>
        <p:txBody>
          <a:bodyPr wrap="none" anchor="ctr"/>
          <a:lstStyle/>
          <a:p>
            <a:pPr>
              <a:spcAft>
                <a:spcPct val="60000"/>
              </a:spcAft>
              <a:buClr>
                <a:schemeClr val="bg1"/>
              </a:buClr>
              <a:buSzPct val="75000"/>
              <a:buFont typeface="Arial" charset="0"/>
              <a:buChar char="•"/>
              <a:defRPr/>
            </a:pPr>
            <a:endParaRPr lang="en-US">
              <a:ea typeface="ＭＳ Ｐゴシック" pitchFamily="1" charset="-128"/>
            </a:endParaRPr>
          </a:p>
        </p:txBody>
      </p:sp>
      <p:sp>
        <p:nvSpPr>
          <p:cNvPr id="32777" name="Rectangle 10"/>
          <p:cNvSpPr>
            <a:spLocks noGrp="1" noChangeArrowheads="1"/>
          </p:cNvSpPr>
          <p:nvPr>
            <p:ph type="title"/>
          </p:nvPr>
        </p:nvSpPr>
        <p:spPr>
          <a:xfrm>
            <a:off x="685800" y="304800"/>
            <a:ext cx="7772400" cy="785813"/>
          </a:xfrm>
        </p:spPr>
        <p:txBody>
          <a:bodyPr/>
          <a:lstStyle/>
          <a:p>
            <a:pPr eaLnBrk="1" hangingPunct="1">
              <a:defRPr/>
            </a:pPr>
            <a:r>
              <a:rPr lang="fr-CA" sz="3600" dirty="0">
                <a:solidFill>
                  <a:schemeClr val="tx1"/>
                </a:solidFill>
                <a:latin typeface="+mn-lt"/>
                <a:ea typeface="ＭＳ Ｐゴシック" pitchFamily="34" charset="-128"/>
              </a:rPr>
              <a:t>Par où</a:t>
            </a:r>
            <a:r>
              <a:rPr lang="fr-CA" sz="4000" b="1" dirty="0">
                <a:solidFill>
                  <a:schemeClr val="tx1"/>
                </a:solidFill>
                <a:latin typeface="+mn-lt"/>
                <a:ea typeface="ＭＳ Ｐゴシック" pitchFamily="34" charset="-128"/>
              </a:rPr>
              <a:t> </a:t>
            </a:r>
            <a:r>
              <a:rPr lang="fr-CA" sz="4000" b="1" dirty="0">
                <a:solidFill>
                  <a:srgbClr val="658237"/>
                </a:solidFill>
                <a:latin typeface="Arial" panose="020B0604020202020204" pitchFamily="34" charset="0"/>
                <a:cs typeface="Arial" panose="020B0604020202020204" pitchFamily="34" charset="0"/>
              </a:rPr>
              <a:t>commencer</a:t>
            </a:r>
            <a:r>
              <a:rPr lang="fr-CA" sz="4000" dirty="0">
                <a:solidFill>
                  <a:srgbClr val="658237"/>
                </a:solidFill>
                <a:latin typeface="Arial" panose="020B0604020202020204" pitchFamily="34" charset="0"/>
                <a:cs typeface="Arial" panose="020B0604020202020204" pitchFamily="34" charset="0"/>
              </a:rPr>
              <a:t>?</a:t>
            </a:r>
          </a:p>
        </p:txBody>
      </p:sp>
      <p:grpSp>
        <p:nvGrpSpPr>
          <p:cNvPr id="31753" name="Group 6"/>
          <p:cNvGrpSpPr>
            <a:grpSpLocks/>
          </p:cNvGrpSpPr>
          <p:nvPr/>
        </p:nvGrpSpPr>
        <p:grpSpPr bwMode="auto">
          <a:xfrm>
            <a:off x="6615113" y="6045200"/>
            <a:ext cx="2438400" cy="812800"/>
            <a:chOff x="288" y="3696"/>
            <a:chExt cx="1392" cy="480"/>
          </a:xfrm>
        </p:grpSpPr>
        <p:sp>
          <p:nvSpPr>
            <p:cNvPr id="31757"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fr-FR" altLang="en-US" sz="2400" b="1"/>
            </a:p>
          </p:txBody>
        </p:sp>
        <p:pic>
          <p:nvPicPr>
            <p:cNvPr id="31758" name="Picture 8" descr="my_savings™_FR"/>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1"/>
          <p:cNvSpPr>
            <a:spLocks noChangeArrowheads="1"/>
          </p:cNvSpPr>
          <p:nvPr>
            <p:custDataLst>
              <p:tags r:id="rId2"/>
            </p:custDataLst>
          </p:nvPr>
        </p:nvSpPr>
        <p:spPr>
          <a:xfrm>
            <a:off x="-27432" y="1256184"/>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pic>
        <p:nvPicPr>
          <p:cNvPr id="6" name="Picture 5">
            <a:extLst>
              <a:ext uri="{FF2B5EF4-FFF2-40B4-BE49-F238E27FC236}">
                <a16:creationId xmlns:a16="http://schemas.microsoft.com/office/drawing/2014/main" id="{9F60EC14-60B8-8ED0-2255-8E3BC85CE0BF}"/>
              </a:ext>
            </a:extLst>
          </p:cNvPr>
          <p:cNvPicPr>
            <a:picLocks noChangeAspect="1"/>
          </p:cNvPicPr>
          <p:nvPr/>
        </p:nvPicPr>
        <p:blipFill>
          <a:blip r:embed="rId7"/>
          <a:stretch>
            <a:fillRect/>
          </a:stretch>
        </p:blipFill>
        <p:spPr>
          <a:xfrm>
            <a:off x="1223963" y="2192878"/>
            <a:ext cx="7829550" cy="3168686"/>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2771" name="Rectangle 8"/>
          <p:cNvSpPr>
            <a:spLocks noChangeArrowheads="1"/>
          </p:cNvSpPr>
          <p:nvPr/>
        </p:nvSpPr>
        <p:spPr bwMode="auto">
          <a:xfrm>
            <a:off x="-36512" y="-107589"/>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2772" name="Rectangle 10"/>
          <p:cNvSpPr>
            <a:spLocks noChangeArrowheads="1"/>
          </p:cNvSpPr>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 name="Rectangle 11"/>
          <p:cNvSpPr>
            <a:spLocks noChangeArrowheads="1"/>
          </p:cNvSpPr>
          <p:nvPr/>
        </p:nvSpPr>
        <p:spPr bwMode="auto">
          <a:xfrm>
            <a:off x="-27432" y="1295400"/>
            <a:ext cx="9171432" cy="76200"/>
          </a:xfrm>
          <a:prstGeom prst="rect">
            <a:avLst/>
          </a:prstGeom>
          <a:gradFill flip="none" rotWithShape="1">
            <a:gsLst>
              <a:gs pos="0">
                <a:srgbClr val="809662"/>
              </a:gs>
              <a:gs pos="0">
                <a:srgbClr val="809662"/>
              </a:gs>
              <a:gs pos="50000">
                <a:srgbClr val="345629"/>
              </a:gs>
              <a:gs pos="100000">
                <a:srgbClr val="0D160A"/>
              </a:gs>
            </a:gsLst>
            <a:path path="circle">
              <a:fillToRect l="50000" t="50000" r="50000" b="50000"/>
            </a:path>
            <a:tileRect/>
          </a:gradFill>
          <a:ln w="9525">
            <a:noFill/>
            <a:miter lim="800000"/>
            <a:headEnd/>
            <a:tailEnd/>
          </a:ln>
        </p:spPr>
        <p:txBody>
          <a:bodyPr wrap="none" anchor="ctr"/>
          <a:lstStyle/>
          <a:p>
            <a:pPr>
              <a:spcAft>
                <a:spcPct val="60000"/>
              </a:spcAft>
              <a:buClr>
                <a:schemeClr val="bg1"/>
              </a:buClr>
              <a:buSzPct val="75000"/>
              <a:buFont typeface="Arial" charset="0"/>
              <a:buChar char="•"/>
              <a:defRPr/>
            </a:pPr>
            <a:endParaRPr lang="en-US">
              <a:ea typeface="ＭＳ Ｐゴシック" pitchFamily="1" charset="-128"/>
            </a:endParaRPr>
          </a:p>
        </p:txBody>
      </p:sp>
      <p:sp>
        <p:nvSpPr>
          <p:cNvPr id="32777" name="Rectangle 10"/>
          <p:cNvSpPr>
            <a:spLocks noGrp="1" noChangeArrowheads="1"/>
          </p:cNvSpPr>
          <p:nvPr>
            <p:ph type="title"/>
          </p:nvPr>
        </p:nvSpPr>
        <p:spPr>
          <a:xfrm>
            <a:off x="685800" y="304800"/>
            <a:ext cx="7772400" cy="785813"/>
          </a:xfrm>
        </p:spPr>
        <p:txBody>
          <a:bodyPr/>
          <a:lstStyle/>
          <a:p>
            <a:pPr eaLnBrk="1" hangingPunct="1">
              <a:defRPr/>
            </a:pPr>
            <a:r>
              <a:rPr lang="x-none" sz="4000">
                <a:solidFill>
                  <a:schemeClr val="tx1"/>
                </a:solidFill>
                <a:latin typeface="Arial" panose="020B0604020202020204" pitchFamily="34" charset="0"/>
                <a:cs typeface="Arial" panose="020B0604020202020204" pitchFamily="34" charset="0"/>
              </a:rPr>
              <a:t>Par où </a:t>
            </a:r>
            <a:r>
              <a:rPr lang="x-none" sz="4000" b="1">
                <a:solidFill>
                  <a:srgbClr val="658237"/>
                </a:solidFill>
                <a:latin typeface="Arial" panose="020B0604020202020204" pitchFamily="34" charset="0"/>
                <a:cs typeface="Arial" panose="020B0604020202020204" pitchFamily="34" charset="0"/>
              </a:rPr>
              <a:t>commencer</a:t>
            </a:r>
            <a:r>
              <a:rPr lang="x-none" sz="4000">
                <a:solidFill>
                  <a:srgbClr val="658237"/>
                </a:solidFill>
                <a:latin typeface="Arial" panose="020B0604020202020204" pitchFamily="34" charset="0"/>
                <a:cs typeface="Arial" panose="020B0604020202020204" pitchFamily="34" charset="0"/>
              </a:rPr>
              <a:t>?</a:t>
            </a:r>
            <a:endParaRPr lang="fr-CA" sz="4000" dirty="0">
              <a:latin typeface="+mn-lt"/>
              <a:ea typeface="+mj-ea"/>
            </a:endParaRPr>
          </a:p>
        </p:txBody>
      </p:sp>
      <p:sp>
        <p:nvSpPr>
          <p:cNvPr id="17" name="Rectangle 11"/>
          <p:cNvSpPr>
            <a:spLocks noChangeArrowheads="1"/>
          </p:cNvSpPr>
          <p:nvPr>
            <p:custDataLst>
              <p:tags r:id="rId1"/>
            </p:custDataLst>
          </p:nvPr>
        </p:nvSpPr>
        <p:spPr>
          <a:xfrm>
            <a:off x="-27432" y="126876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pic>
        <p:nvPicPr>
          <p:cNvPr id="3" name="Picture 2">
            <a:extLst>
              <a:ext uri="{FF2B5EF4-FFF2-40B4-BE49-F238E27FC236}">
                <a16:creationId xmlns:a16="http://schemas.microsoft.com/office/drawing/2014/main" id="{20941A45-9127-D978-3A51-28BFA3C5CFF6}"/>
              </a:ext>
            </a:extLst>
          </p:cNvPr>
          <p:cNvPicPr>
            <a:picLocks noChangeAspect="1"/>
          </p:cNvPicPr>
          <p:nvPr/>
        </p:nvPicPr>
        <p:blipFill>
          <a:blip r:embed="rId6"/>
          <a:stretch>
            <a:fillRect/>
          </a:stretch>
        </p:blipFill>
        <p:spPr>
          <a:xfrm>
            <a:off x="1122792" y="1676400"/>
            <a:ext cx="5838825" cy="4533900"/>
          </a:xfrm>
          <a:prstGeom prst="rect">
            <a:avLst/>
          </a:prstGeom>
        </p:spPr>
      </p:pic>
      <p:grpSp>
        <p:nvGrpSpPr>
          <p:cNvPr id="5" name="Group 6">
            <a:extLst>
              <a:ext uri="{FF2B5EF4-FFF2-40B4-BE49-F238E27FC236}">
                <a16:creationId xmlns:a16="http://schemas.microsoft.com/office/drawing/2014/main" id="{F70E1A5B-CA48-AF46-3C40-381F3FFFE515}"/>
              </a:ext>
            </a:extLst>
          </p:cNvPr>
          <p:cNvGrpSpPr>
            <a:grpSpLocks/>
          </p:cNvGrpSpPr>
          <p:nvPr/>
        </p:nvGrpSpPr>
        <p:grpSpPr bwMode="auto">
          <a:xfrm>
            <a:off x="6615113" y="6045200"/>
            <a:ext cx="2438400" cy="812800"/>
            <a:chOff x="288" y="3696"/>
            <a:chExt cx="1392" cy="480"/>
          </a:xfrm>
        </p:grpSpPr>
        <p:sp>
          <p:nvSpPr>
            <p:cNvPr id="6" name="Rectangle 7">
              <a:extLst>
                <a:ext uri="{FF2B5EF4-FFF2-40B4-BE49-F238E27FC236}">
                  <a16:creationId xmlns:a16="http://schemas.microsoft.com/office/drawing/2014/main" id="{A26909A7-033B-F11E-A4C9-313791E0C8C1}"/>
                </a:ext>
              </a:extLst>
            </p:cNvPr>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fr-FR" altLang="en-US" sz="2400" b="1"/>
            </a:p>
          </p:txBody>
        </p:sp>
        <p:pic>
          <p:nvPicPr>
            <p:cNvPr id="7" name="Picture 8" descr="my_savings™_FR">
              <a:extLst>
                <a:ext uri="{FF2B5EF4-FFF2-40B4-BE49-F238E27FC236}">
                  <a16:creationId xmlns:a16="http://schemas.microsoft.com/office/drawing/2014/main" id="{121A1DE3-EFC5-C3C2-A31B-21A9E9757AD0}"/>
                </a:ext>
              </a:extLst>
            </p:cNvPr>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DD251482-5ABC-841B-5D31-DAA62176065B}"/>
              </a:ext>
            </a:extLst>
          </p:cNvPr>
          <p:cNvSpPr txBox="1">
            <a:spLocks noChangeArrowheads="1"/>
          </p:cNvSpPr>
          <p:nvPr>
            <p:custDataLst>
              <p:tags r:id="rId2"/>
            </p:custDataLst>
          </p:nvPr>
        </p:nvSpPr>
        <p:spPr>
          <a:xfrm>
            <a:off x="2794323" y="5604480"/>
            <a:ext cx="1046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defRPr b="0" i="0"/>
            </a:pPr>
            <a:r>
              <a:rPr lang="x-none" sz="1200" dirty="0">
                <a:solidFill>
                  <a:srgbClr val="C00000"/>
                </a:solidFill>
                <a:ea typeface="Arial" charset="0"/>
              </a:rPr>
              <a:t>Société ABC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1043608" y="1484784"/>
            <a:ext cx="8077200" cy="5334000"/>
          </a:xfrm>
          <a:prstGeom prst="rect">
            <a:avLst/>
          </a:prstGeom>
          <a:solidFill>
            <a:schemeClr val="bg1"/>
          </a:solidFill>
          <a:ln>
            <a:noFill/>
          </a:ln>
        </p:spPr>
        <p:txBody>
          <a:bodyPr wrap="none" anchor="ctr"/>
          <a:lstStyle/>
          <a:p>
            <a:pPr lvl="8" algn="r">
              <a:spcAft>
                <a:spcPct val="0"/>
              </a:spcAft>
              <a:defRPr/>
            </a:pPr>
            <a:r>
              <a:rPr lang="fr-CA" dirty="0">
                <a:latin typeface="Arial" pitchFamily="34" charset="0"/>
                <a:ea typeface="ＭＳ Ｐゴシック" pitchFamily="34" charset="-128"/>
              </a:rPr>
              <a:t>Vous devez remplir le </a:t>
            </a:r>
          </a:p>
          <a:p>
            <a:pPr algn="r">
              <a:buClr>
                <a:schemeClr val="bg1"/>
              </a:buClr>
              <a:buSzPct val="75000"/>
              <a:buFont typeface="Arial" pitchFamily="34" charset="0"/>
              <a:buChar char="•"/>
              <a:defRPr/>
            </a:pPr>
            <a:r>
              <a:rPr lang="fr-CA" dirty="0">
                <a:latin typeface="Arial" pitchFamily="34" charset="0"/>
                <a:ea typeface="ＭＳ Ｐゴシック" pitchFamily="34" charset="-128"/>
              </a:rPr>
              <a:t>formulaire d'inscription au CELI </a:t>
            </a:r>
          </a:p>
          <a:p>
            <a:pPr algn="r">
              <a:buClr>
                <a:schemeClr val="bg1"/>
              </a:buClr>
              <a:buSzPct val="75000"/>
              <a:buFont typeface="Arial" pitchFamily="34" charset="0"/>
              <a:buChar char="•"/>
              <a:defRPr/>
            </a:pPr>
            <a:r>
              <a:rPr lang="fr-CA" dirty="0">
                <a:latin typeface="Arial" pitchFamily="34" charset="0"/>
                <a:ea typeface="ＭＳ Ｐゴシック" pitchFamily="34" charset="-128"/>
              </a:rPr>
              <a:t>si vous souhaitez cotiser au </a:t>
            </a:r>
          </a:p>
          <a:p>
            <a:pPr algn="r">
              <a:buClr>
                <a:schemeClr val="bg1"/>
              </a:buClr>
              <a:buSzPct val="75000"/>
              <a:buFont typeface="Arial" pitchFamily="34" charset="0"/>
              <a:buChar char="•"/>
              <a:defRPr/>
            </a:pPr>
            <a:r>
              <a:rPr lang="fr-CA" dirty="0">
                <a:latin typeface="Arial" pitchFamily="34" charset="0"/>
                <a:ea typeface="ＭＳ Ｐゴシック" pitchFamily="34" charset="-128"/>
              </a:rPr>
              <a:t>compte d'épargne libre d'impôt</a:t>
            </a:r>
          </a:p>
        </p:txBody>
      </p:sp>
      <p:sp>
        <p:nvSpPr>
          <p:cNvPr id="33795" name="Rectangle 8"/>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33796" name="Rectangle 10"/>
          <p:cNvSpPr>
            <a:spLocks noChangeArrowheads="1"/>
          </p:cNvSpPr>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ct val="60000"/>
              </a:spcAft>
              <a:buClr>
                <a:schemeClr val="bg1"/>
              </a:buClr>
              <a:buSzPct val="75000"/>
              <a:buFont typeface="Arial" charset="0"/>
              <a:buChar char="•"/>
            </a:pPr>
            <a:endParaRPr lang="fr-FR" altLang="en-US"/>
          </a:p>
        </p:txBody>
      </p:sp>
      <p:sp>
        <p:nvSpPr>
          <p:cNvPr id="13" name="Rectangle 11"/>
          <p:cNvSpPr>
            <a:spLocks noChangeArrowheads="1"/>
          </p:cNvSpPr>
          <p:nvPr/>
        </p:nvSpPr>
        <p:spPr bwMode="auto">
          <a:xfrm>
            <a:off x="-27432" y="1295400"/>
            <a:ext cx="9171432" cy="76200"/>
          </a:xfrm>
          <a:prstGeom prst="rect">
            <a:avLst/>
          </a:prstGeom>
          <a:gradFill flip="none" rotWithShape="1">
            <a:gsLst>
              <a:gs pos="0">
                <a:srgbClr val="809662"/>
              </a:gs>
              <a:gs pos="0">
                <a:srgbClr val="809662"/>
              </a:gs>
              <a:gs pos="50000">
                <a:srgbClr val="345629"/>
              </a:gs>
              <a:gs pos="100000">
                <a:srgbClr val="0D160A"/>
              </a:gs>
            </a:gsLst>
            <a:path path="circle">
              <a:fillToRect l="50000" t="50000" r="50000" b="50000"/>
            </a:path>
            <a:tileRect/>
          </a:gradFill>
          <a:ln w="9525">
            <a:noFill/>
            <a:miter lim="800000"/>
            <a:headEnd/>
            <a:tailEnd/>
          </a:ln>
        </p:spPr>
        <p:txBody>
          <a:bodyPr wrap="none" anchor="ctr"/>
          <a:lstStyle/>
          <a:p>
            <a:pPr>
              <a:spcAft>
                <a:spcPct val="60000"/>
              </a:spcAft>
              <a:buClr>
                <a:schemeClr val="bg1"/>
              </a:buClr>
              <a:buSzPct val="75000"/>
              <a:buFont typeface="Arial" charset="0"/>
              <a:buChar char="•"/>
              <a:defRPr/>
            </a:pPr>
            <a:endParaRPr lang="en-US">
              <a:ea typeface="ＭＳ Ｐゴシック" pitchFamily="1" charset="-128"/>
            </a:endParaRPr>
          </a:p>
        </p:txBody>
      </p:sp>
      <p:sp>
        <p:nvSpPr>
          <p:cNvPr id="32777" name="Rectangle 10"/>
          <p:cNvSpPr>
            <a:spLocks noGrp="1" noChangeArrowheads="1"/>
          </p:cNvSpPr>
          <p:nvPr>
            <p:ph type="title"/>
          </p:nvPr>
        </p:nvSpPr>
        <p:spPr>
          <a:xfrm>
            <a:off x="685800" y="304800"/>
            <a:ext cx="7772400" cy="785813"/>
          </a:xfrm>
        </p:spPr>
        <p:txBody>
          <a:bodyPr/>
          <a:lstStyle/>
          <a:p>
            <a:pPr eaLnBrk="1" hangingPunct="1">
              <a:defRPr/>
            </a:pPr>
            <a:r>
              <a:rPr lang="fr-CA" sz="3600" dirty="0">
                <a:solidFill>
                  <a:schemeClr val="tx1"/>
                </a:solidFill>
                <a:latin typeface="+mn-lt"/>
                <a:ea typeface="ＭＳ Ｐゴシック" pitchFamily="34" charset="-128"/>
              </a:rPr>
              <a:t>Par où</a:t>
            </a:r>
            <a:r>
              <a:rPr lang="fr-CA" sz="4000" b="1" dirty="0">
                <a:solidFill>
                  <a:schemeClr val="tx1"/>
                </a:solidFill>
                <a:latin typeface="+mn-lt"/>
                <a:ea typeface="ＭＳ Ｐゴシック" pitchFamily="34" charset="-128"/>
              </a:rPr>
              <a:t> </a:t>
            </a:r>
            <a:r>
              <a:rPr lang="fr-CA" sz="4000" b="1" dirty="0">
                <a:solidFill>
                  <a:srgbClr val="658237"/>
                </a:solidFill>
                <a:latin typeface="Arial" panose="020B0604020202020204" pitchFamily="34" charset="0"/>
                <a:cs typeface="Arial" panose="020B0604020202020204" pitchFamily="34" charset="0"/>
              </a:rPr>
              <a:t>commencer</a:t>
            </a:r>
            <a:r>
              <a:rPr lang="fr-CA" sz="4000" dirty="0">
                <a:solidFill>
                  <a:srgbClr val="658237"/>
                </a:solidFill>
                <a:latin typeface="Arial" panose="020B0604020202020204" pitchFamily="34" charset="0"/>
                <a:cs typeface="Arial" panose="020B0604020202020204" pitchFamily="34" charset="0"/>
              </a:rPr>
              <a:t>?</a:t>
            </a:r>
          </a:p>
        </p:txBody>
      </p:sp>
      <p:grpSp>
        <p:nvGrpSpPr>
          <p:cNvPr id="33801" name="Group 6"/>
          <p:cNvGrpSpPr>
            <a:grpSpLocks/>
          </p:cNvGrpSpPr>
          <p:nvPr/>
        </p:nvGrpSpPr>
        <p:grpSpPr bwMode="auto">
          <a:xfrm>
            <a:off x="6629400" y="6045200"/>
            <a:ext cx="2438400" cy="812800"/>
            <a:chOff x="288" y="3696"/>
            <a:chExt cx="1392" cy="480"/>
          </a:xfrm>
        </p:grpSpPr>
        <p:sp>
          <p:nvSpPr>
            <p:cNvPr id="33803"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fr-FR" altLang="en-US" sz="2400" b="1"/>
            </a:p>
          </p:txBody>
        </p:sp>
        <p:pic>
          <p:nvPicPr>
            <p:cNvPr id="33804" name="Picture 8" descr="my_savings™_FR"/>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1"/>
          <p:cNvSpPr>
            <a:spLocks noChangeArrowheads="1"/>
          </p:cNvSpPr>
          <p:nvPr>
            <p:custDataLst>
              <p:tags r:id="rId1"/>
            </p:custDataLst>
          </p:nvPr>
        </p:nvSpPr>
        <p:spPr>
          <a:xfrm>
            <a:off x="-27432" y="126876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pic>
        <p:nvPicPr>
          <p:cNvPr id="3" name="Picture 2">
            <a:extLst>
              <a:ext uri="{FF2B5EF4-FFF2-40B4-BE49-F238E27FC236}">
                <a16:creationId xmlns:a16="http://schemas.microsoft.com/office/drawing/2014/main" id="{D6630FB1-C2F6-2A69-1603-A835F8A5EF37}"/>
              </a:ext>
            </a:extLst>
          </p:cNvPr>
          <p:cNvPicPr>
            <a:picLocks noChangeAspect="1"/>
          </p:cNvPicPr>
          <p:nvPr/>
        </p:nvPicPr>
        <p:blipFill>
          <a:blip r:embed="rId6"/>
          <a:stretch>
            <a:fillRect/>
          </a:stretch>
        </p:blipFill>
        <p:spPr>
          <a:xfrm>
            <a:off x="1066800" y="1797397"/>
            <a:ext cx="4676779" cy="47605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custDataLst>
              <p:tags r:id="rId2"/>
            </p:custDataLst>
          </p:nvPr>
        </p:nvSpPr>
        <p:spPr>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5123" name="Rectangle 8"/>
          <p:cNvSpPr>
            <a:spLocks noChangeArrowheads="1"/>
          </p:cNvSpPr>
          <p:nvPr>
            <p:custDataLst>
              <p:tags r:id="rId3"/>
            </p:custDataLst>
          </p:nvPr>
        </p:nvSpPr>
        <p:spPr>
          <a:xfrm>
            <a:off x="0" y="0"/>
            <a:ext cx="9144000" cy="1412776"/>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5124" name="Rectangle 10"/>
          <p:cNvSpPr>
            <a:spLocks noChangeArrowheads="1"/>
          </p:cNvSpPr>
          <p:nvPr>
            <p:custDataLst>
              <p:tags r:id="rId4"/>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3" name="Rectangle 11"/>
          <p:cNvSpPr>
            <a:spLocks noChangeArrowheads="1"/>
          </p:cNvSpPr>
          <p:nvPr>
            <p:custDataLst>
              <p:tags r:id="rId5"/>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1272" name="Rectangle 10"/>
          <p:cNvSpPr>
            <a:spLocks noGrp="1" noChangeArrowheads="1"/>
          </p:cNvSpPr>
          <p:nvPr>
            <p:ph type="title"/>
            <p:custDataLst>
              <p:tags r:id="rId6"/>
            </p:custDataLst>
          </p:nvPr>
        </p:nvSpPr>
        <p:spPr>
          <a:xfrm>
            <a:off x="0" y="152400"/>
            <a:ext cx="9144000" cy="1243013"/>
          </a:xfrm>
        </p:spPr>
        <p:txBody>
          <a:bodyPr anchor="ctr">
            <a:normAutofit fontScale="90000"/>
          </a:bodyPr>
          <a:lstStyle/>
          <a:p>
            <a:pPr eaLnBrk="1" hangingPunct="1">
              <a:defRPr b="0" i="0"/>
            </a:pPr>
            <a:r>
              <a:rPr lang="x-none" sz="4000">
                <a:solidFill>
                  <a:schemeClr val="tx1"/>
                </a:solidFill>
                <a:latin typeface="Arial" panose="020B0604020202020204" pitchFamily="34" charset="0"/>
                <a:cs typeface="Arial" panose="020B0604020202020204" pitchFamily="34" charset="0"/>
              </a:rPr>
              <a:t>Vos responsabilités</a:t>
            </a:r>
            <a:r>
              <a:rPr lang="fr-CA" sz="4000" dirty="0">
                <a:solidFill>
                  <a:schemeClr val="tx1"/>
                </a:solidFill>
                <a:latin typeface="Arial" panose="020B0604020202020204" pitchFamily="34" charset="0"/>
                <a:cs typeface="Arial" panose="020B0604020202020204" pitchFamily="34" charset="0"/>
              </a:rPr>
              <a:t> </a:t>
            </a:r>
            <a:r>
              <a:rPr lang="x-none" sz="4000">
                <a:solidFill>
                  <a:schemeClr val="tx1"/>
                </a:solidFill>
                <a:latin typeface="Arial" panose="020B0604020202020204" pitchFamily="34" charset="0"/>
                <a:cs typeface="Arial" panose="020B0604020202020204" pitchFamily="34" charset="0"/>
              </a:rPr>
              <a:t>à l'égard de ce régime</a:t>
            </a:r>
          </a:p>
        </p:txBody>
      </p:sp>
      <p:sp>
        <p:nvSpPr>
          <p:cNvPr id="216075" name="Rectangle 11"/>
          <p:cNvSpPr>
            <a:spLocks noGrp="1" noChangeArrowheads="1"/>
          </p:cNvSpPr>
          <p:nvPr>
            <p:ph type="body" idx="1"/>
            <p:custDataLst>
              <p:tags r:id="rId7"/>
            </p:custDataLst>
          </p:nvPr>
        </p:nvSpPr>
        <p:spPr>
          <a:xfrm>
            <a:off x="1143000" y="1828800"/>
            <a:ext cx="7772400" cy="4648200"/>
          </a:xfrm>
        </p:spPr>
        <p:txBody>
          <a:bodyPr>
            <a:noAutofit/>
          </a:bodyPr>
          <a:lstStyle/>
          <a:p>
            <a:pPr marL="0" indent="0" eaLnBrk="1" hangingPunct="1">
              <a:buFont typeface="Times" pitchFamily="18" charset="0"/>
              <a:buNone/>
              <a:defRPr b="0" i="0"/>
            </a:pPr>
            <a:r>
              <a:rPr lang="x-none" sz="1700" dirty="0">
                <a:latin typeface="Arial" panose="020B0604020202020204" pitchFamily="34" charset="0"/>
                <a:cs typeface="Arial" panose="020B0604020202020204" pitchFamily="34" charset="0"/>
              </a:rPr>
              <a:t>En tant que participant d'un régime collectif d'épargne-retraite offrant plus d'une option de placement, il vous appartient de :</a:t>
            </a:r>
          </a:p>
          <a:p>
            <a:pPr eaLnBrk="1" hangingPunct="1">
              <a:defRPr b="0" i="0"/>
            </a:pPr>
            <a:r>
              <a:rPr lang="x-none" sz="1700" dirty="0">
                <a:latin typeface="Arial" panose="020B0604020202020204" pitchFamily="34" charset="0"/>
                <a:cs typeface="Arial" panose="020B0604020202020204" pitchFamily="34" charset="0"/>
              </a:rPr>
              <a:t>bien comprendre le fonctionnement de votre régime;</a:t>
            </a:r>
          </a:p>
          <a:p>
            <a:pPr eaLnBrk="1" hangingPunct="1">
              <a:defRPr b="0" i="0"/>
            </a:pPr>
            <a:r>
              <a:rPr lang="x-none" sz="1700" dirty="0">
                <a:latin typeface="Arial" panose="020B0604020202020204" pitchFamily="34" charset="0"/>
                <a:cs typeface="Arial" panose="020B0604020202020204" pitchFamily="34" charset="0"/>
              </a:rPr>
              <a:t>utiliser les renseignements et les outils mis à votre disposition pour prendre des décisions de placement éclairées;</a:t>
            </a:r>
          </a:p>
          <a:p>
            <a:pPr eaLnBrk="1" hangingPunct="1">
              <a:defRPr b="0" i="0"/>
            </a:pPr>
            <a:r>
              <a:rPr lang="x-none" sz="1700" dirty="0">
                <a:latin typeface="Arial" panose="020B0604020202020204" pitchFamily="34" charset="0"/>
                <a:cs typeface="Arial" panose="020B0604020202020204" pitchFamily="34" charset="0"/>
              </a:rPr>
              <a:t>tirer profit des services-conseils en placement qu'offre votre conseiller en régimes collectifs, le cas échéant;</a:t>
            </a:r>
          </a:p>
          <a:p>
            <a:pPr eaLnBrk="1" hangingPunct="1">
              <a:defRPr b="0" i="0"/>
            </a:pPr>
            <a:r>
              <a:rPr lang="x-none" sz="1700" dirty="0">
                <a:latin typeface="Arial" panose="020B0604020202020204" pitchFamily="34" charset="0"/>
                <a:cs typeface="Arial" panose="020B0604020202020204" pitchFamily="34" charset="0"/>
              </a:rPr>
              <a:t>prendre les décisions concernant vos placements;</a:t>
            </a:r>
          </a:p>
          <a:p>
            <a:pPr eaLnBrk="1" hangingPunct="1">
              <a:defRPr b="0" i="0"/>
            </a:pPr>
            <a:r>
              <a:rPr lang="x-none" sz="1700" dirty="0">
                <a:latin typeface="Arial" panose="020B0604020202020204" pitchFamily="34" charset="0"/>
                <a:cs typeface="Arial" panose="020B0604020202020204" pitchFamily="34" charset="0"/>
              </a:rPr>
              <a:t>déterminer le montant des cotisations que vous verserez au régime;</a:t>
            </a:r>
          </a:p>
          <a:p>
            <a:pPr eaLnBrk="1" hangingPunct="1">
              <a:defRPr b="0" i="0"/>
            </a:pPr>
            <a:r>
              <a:rPr lang="x-none" sz="1700" dirty="0">
                <a:latin typeface="Arial" panose="020B0604020202020204" pitchFamily="34" charset="0"/>
                <a:cs typeface="Arial" panose="020B0604020202020204" pitchFamily="34" charset="0"/>
              </a:rPr>
              <a:t>suivre l'évolution de vos placements; </a:t>
            </a:r>
          </a:p>
          <a:p>
            <a:pPr eaLnBrk="1" hangingPunct="1">
              <a:defRPr b="0" i="0"/>
            </a:pPr>
            <a:r>
              <a:rPr lang="x-none" sz="1700" dirty="0">
                <a:latin typeface="Arial" panose="020B0604020202020204" pitchFamily="34" charset="0"/>
                <a:cs typeface="Arial" panose="020B0604020202020204" pitchFamily="34" charset="0"/>
              </a:rPr>
              <a:t>réexaminer votre stratégie de placement si votre situation personnelle change.</a:t>
            </a:r>
          </a:p>
          <a:p>
            <a:pPr marL="0" indent="0" eaLnBrk="1" hangingPunct="1">
              <a:buClr>
                <a:schemeClr val="tx1"/>
              </a:buClr>
              <a:buNone/>
              <a:defRPr b="0" i="0"/>
            </a:pPr>
            <a:endParaRPr lang="en-CA" sz="1700" dirty="0"/>
          </a:p>
        </p:txBody>
      </p:sp>
    </p:spTree>
    <p:custDataLst>
      <p:tags r:id="rId1"/>
    </p:custDataLst>
    <p:extLst>
      <p:ext uri="{BB962C8B-B14F-4D97-AF65-F5344CB8AC3E}">
        <p14:creationId xmlns:p14="http://schemas.microsoft.com/office/powerpoint/2010/main" val="320839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6075">
                                            <p:txEl>
                                              <p:pRg st="0" end="0"/>
                                            </p:txEl>
                                          </p:spTgt>
                                        </p:tgtEl>
                                        <p:attrNameLst>
                                          <p:attrName>style.visibility</p:attrName>
                                        </p:attrNameLst>
                                      </p:cBhvr>
                                      <p:to>
                                        <p:strVal val="visible"/>
                                      </p:to>
                                    </p:set>
                                    <p:anim calcmode="lin" valueType="num">
                                      <p:cBhvr additive="base">
                                        <p:cTn id="7" dur="500" fill="hold"/>
                                        <p:tgtEl>
                                          <p:spTgt spid="216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6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cond evt="onBegin" delay="0">
                          <p:tn val="8"/>
                        </p:cond>
                      </p:stCondLst>
                      <p:childTnLst>
                        <p:par>
                          <p:cTn id="10" fill="hold">
                            <p:stCondLst>
                              <p:cond delay="indefinite"/>
                            </p:stCondLst>
                          </p:cTn>
                        </p:par>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16075">
                                            <p:txEl>
                                              <p:pRg st="1" end="1"/>
                                            </p:txEl>
                                          </p:spTgt>
                                        </p:tgtEl>
                                        <p:attrNameLst>
                                          <p:attrName>style.visibility</p:attrName>
                                        </p:attrNameLst>
                                      </p:cBhvr>
                                      <p:to>
                                        <p:strVal val="visible"/>
                                      </p:to>
                                    </p:set>
                                    <p:anim calcmode="lin" valueType="num">
                                      <p:cBhvr additive="base">
                                        <p:cTn id="14" dur="500" fill="hold"/>
                                        <p:tgtEl>
                                          <p:spTgt spid="216075">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216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cond evt="onBegin" delay="0">
                          <p:tn val="15"/>
                        </p:cond>
                      </p:stCondLst>
                      <p:childTnLst>
                        <p:par>
                          <p:cTn id="17" fill="hold">
                            <p:stCondLst>
                              <p:cond delay="indefinite"/>
                            </p:stCondLst>
                          </p:cTn>
                        </p:par>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16075">
                                            <p:txEl>
                                              <p:pRg st="2" end="2"/>
                                            </p:txEl>
                                          </p:spTgt>
                                        </p:tgtEl>
                                        <p:attrNameLst>
                                          <p:attrName>style.visibility</p:attrName>
                                        </p:attrNameLst>
                                      </p:cBhvr>
                                      <p:to>
                                        <p:strVal val="visible"/>
                                      </p:to>
                                    </p:set>
                                    <p:anim calcmode="lin" valueType="num">
                                      <p:cBhvr additive="base">
                                        <p:cTn id="21" dur="500" fill="hold"/>
                                        <p:tgtEl>
                                          <p:spTgt spid="216075">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16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cond evt="onBegin" delay="0">
                          <p:tn val="22"/>
                        </p:cond>
                      </p:stCondLst>
                      <p:childTnLst>
                        <p:par>
                          <p:cTn id="24" fill="hold">
                            <p:stCondLst>
                              <p:cond delay="indefinite"/>
                            </p:stCondLst>
                          </p:cTn>
                        </p:par>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16075">
                                            <p:txEl>
                                              <p:pRg st="3" end="3"/>
                                            </p:txEl>
                                          </p:spTgt>
                                        </p:tgtEl>
                                        <p:attrNameLst>
                                          <p:attrName>style.visibility</p:attrName>
                                        </p:attrNameLst>
                                      </p:cBhvr>
                                      <p:to>
                                        <p:strVal val="visible"/>
                                      </p:to>
                                    </p:set>
                                    <p:anim calcmode="lin" valueType="num">
                                      <p:cBhvr additive="base">
                                        <p:cTn id="28" dur="500" fill="hold"/>
                                        <p:tgtEl>
                                          <p:spTgt spid="216075">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16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cond evt="onBegin" delay="0">
                          <p:tn val="29"/>
                        </p:cond>
                      </p:stCondLst>
                      <p:childTnLst>
                        <p:par>
                          <p:cTn id="31" fill="hold">
                            <p:stCondLst>
                              <p:cond delay="indefinite"/>
                            </p:stCondLst>
                          </p:cTn>
                        </p:par>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16075">
                                            <p:txEl>
                                              <p:pRg st="4" end="4"/>
                                            </p:txEl>
                                          </p:spTgt>
                                        </p:tgtEl>
                                        <p:attrNameLst>
                                          <p:attrName>style.visibility</p:attrName>
                                        </p:attrNameLst>
                                      </p:cBhvr>
                                      <p:to>
                                        <p:strVal val="visible"/>
                                      </p:to>
                                    </p:set>
                                    <p:anim calcmode="lin" valueType="num">
                                      <p:cBhvr additive="base">
                                        <p:cTn id="35" dur="500" fill="hold"/>
                                        <p:tgtEl>
                                          <p:spTgt spid="216075">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16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cond evt="onBegin" delay="0">
                          <p:tn val="36"/>
                        </p:cond>
                      </p:stCondLst>
                      <p:childTnLst>
                        <p:par>
                          <p:cTn id="38" fill="hold">
                            <p:stCondLst>
                              <p:cond delay="indefinite"/>
                            </p:stCondLst>
                          </p:cTn>
                        </p:par>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16075">
                                            <p:txEl>
                                              <p:pRg st="5" end="5"/>
                                            </p:txEl>
                                          </p:spTgt>
                                        </p:tgtEl>
                                        <p:attrNameLst>
                                          <p:attrName>style.visibility</p:attrName>
                                        </p:attrNameLst>
                                      </p:cBhvr>
                                      <p:to>
                                        <p:strVal val="visible"/>
                                      </p:to>
                                    </p:set>
                                    <p:anim calcmode="lin" valueType="num">
                                      <p:cBhvr additive="base">
                                        <p:cTn id="42" dur="500" fill="hold"/>
                                        <p:tgtEl>
                                          <p:spTgt spid="216075">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160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cond evt="onBegin" delay="0">
                          <p:tn val="43"/>
                        </p:cond>
                      </p:stCondLst>
                      <p:childTnLst>
                        <p:par>
                          <p:cTn id="45" fill="hold">
                            <p:stCondLst>
                              <p:cond delay="indefinite"/>
                            </p:stCondLst>
                          </p:cTn>
                        </p:par>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6075">
                                            <p:txEl>
                                              <p:pRg st="6" end="6"/>
                                            </p:txEl>
                                          </p:spTgt>
                                        </p:tgtEl>
                                        <p:attrNameLst>
                                          <p:attrName>style.visibility</p:attrName>
                                        </p:attrNameLst>
                                      </p:cBhvr>
                                      <p:to>
                                        <p:strVal val="visible"/>
                                      </p:to>
                                    </p:set>
                                    <p:anim calcmode="lin" valueType="num">
                                      <p:cBhvr additive="base">
                                        <p:cTn id="49" dur="500" fill="hold"/>
                                        <p:tgtEl>
                                          <p:spTgt spid="216075">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16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cond evt="onBegin" delay="0">
                          <p:tn val="50"/>
                        </p:cond>
                      </p:stCondLst>
                      <p:childTnLst>
                        <p:par>
                          <p:cTn id="52" fill="hold">
                            <p:stCondLst>
                              <p:cond delay="indefinite"/>
                            </p:stCondLst>
                          </p:cTn>
                        </p:par>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216075">
                                            <p:txEl>
                                              <p:pRg st="7" end="7"/>
                                            </p:txEl>
                                          </p:spTgt>
                                        </p:tgtEl>
                                        <p:attrNameLst>
                                          <p:attrName>style.visibility</p:attrName>
                                        </p:attrNameLst>
                                      </p:cBhvr>
                                      <p:to>
                                        <p:strVal val="visible"/>
                                      </p:to>
                                    </p:set>
                                    <p:anim calcmode="lin" valueType="num">
                                      <p:cBhvr additive="base">
                                        <p:cTn id="56" dur="500" fill="hold"/>
                                        <p:tgtEl>
                                          <p:spTgt spid="216075">
                                            <p:txEl>
                                              <p:pRg st="7" end="7"/>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1607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5"/>
          <p:cNvSpPr>
            <a:spLocks noChangeArrowheads="1"/>
          </p:cNvSpPr>
          <p:nvPr>
            <p:custDataLst>
              <p:tags r:id="rId2"/>
            </p:custDataLst>
          </p:nvPr>
        </p:nvSpPr>
        <p:spPr>
          <a:xfrm>
            <a:off x="0" y="4267200"/>
            <a:ext cx="9144000" cy="1295400"/>
          </a:xfrm>
          <a:prstGeom prst="rect">
            <a:avLst/>
          </a:prstGeom>
          <a:solidFill>
            <a:srgbClr val="EAAB00"/>
          </a:solidFill>
          <a:ln>
            <a:noFill/>
          </a:ln>
        </p:spPr>
        <p:txBody>
          <a:bodyPr wrap="none" anchor="ctr"/>
          <a:lstStyle/>
          <a:p>
            <a:pPr>
              <a:defRPr b="0" i="0"/>
            </a:pPr>
            <a:endParaRPr lang="en-US" dirty="0">
              <a:latin typeface="Arial" charset="0"/>
            </a:endParaRPr>
          </a:p>
        </p:txBody>
      </p:sp>
      <p:sp>
        <p:nvSpPr>
          <p:cNvPr id="35843" name="Rectangle 28"/>
          <p:cNvSpPr>
            <a:spLocks noChangeArrowheads="1"/>
          </p:cNvSpPr>
          <p:nvPr>
            <p:custDataLst>
              <p:tags r:id="rId3"/>
            </p:custDataLst>
          </p:nvPr>
        </p:nvSpPr>
        <p:spPr>
          <a:xfrm>
            <a:off x="0" y="5562600"/>
            <a:ext cx="9144000" cy="76200"/>
          </a:xfrm>
          <a:prstGeom prst="rect">
            <a:avLst/>
          </a:prstGeom>
          <a:solidFill>
            <a:srgbClr val="658237"/>
          </a:solidFill>
          <a:ln>
            <a:noFill/>
          </a:ln>
        </p:spPr>
        <p:txBody>
          <a:bodyPr wrap="none" anchor="ctr"/>
          <a:lstStyle/>
          <a:p>
            <a:pPr>
              <a:defRPr b="0" i="0"/>
            </a:pPr>
            <a:endParaRPr lang="en-US" dirty="0">
              <a:latin typeface="Arial" charset="0"/>
            </a:endParaRPr>
          </a:p>
        </p:txBody>
      </p:sp>
      <p:sp>
        <p:nvSpPr>
          <p:cNvPr id="5134" name="Rectangle 14"/>
          <p:cNvSpPr>
            <a:spLocks noGrp="1" noChangeArrowheads="1"/>
          </p:cNvSpPr>
          <p:nvPr>
            <p:ph type="ctrTitle"/>
            <p:custDataLst>
              <p:tags r:id="rId4"/>
            </p:custDataLst>
          </p:nvPr>
        </p:nvSpPr>
        <p:spPr>
          <a:xfrm>
            <a:off x="381000" y="4343400"/>
            <a:ext cx="8458200" cy="1143000"/>
          </a:xfrm>
        </p:spPr>
        <p:txBody>
          <a:bodyPr>
            <a:noAutofit/>
          </a:bodyPr>
          <a:lstStyle/>
          <a:p>
            <a:pPr eaLnBrk="1" hangingPunct="1">
              <a:defRPr b="0" i="0"/>
            </a:pPr>
            <a:r>
              <a:rPr lang="x-none" sz="3600" dirty="0">
                <a:solidFill>
                  <a:schemeClr val="bg1"/>
                </a:solidFill>
                <a:latin typeface="Arial" panose="020B0604020202020204" pitchFamily="34" charset="0"/>
                <a:cs typeface="Arial" panose="020B0604020202020204" pitchFamily="34" charset="0"/>
              </a:rPr>
              <a:t>Votre avenir vous attend</a:t>
            </a:r>
            <a:r>
              <a:rPr lang="fr-CA" sz="3600" dirty="0">
                <a:solidFill>
                  <a:schemeClr val="bg1"/>
                </a:solidFill>
                <a:latin typeface="Arial" panose="020B0604020202020204" pitchFamily="34" charset="0"/>
                <a:cs typeface="Arial" panose="020B0604020202020204" pitchFamily="34" charset="0"/>
              </a:rPr>
              <a:t>.</a:t>
            </a:r>
            <a:br>
              <a:rPr lang="fr-CA" sz="3600" dirty="0">
                <a:solidFill>
                  <a:schemeClr val="bg1"/>
                </a:solidFill>
                <a:latin typeface="Arial" panose="020B0604020202020204" pitchFamily="34" charset="0"/>
                <a:cs typeface="Arial" panose="020B0604020202020204" pitchFamily="34" charset="0"/>
              </a:rPr>
            </a:br>
            <a:r>
              <a:rPr lang="fr-CA" sz="3600" dirty="0">
                <a:solidFill>
                  <a:schemeClr val="bg1"/>
                </a:solidFill>
                <a:latin typeface="Arial" panose="020B0604020202020204" pitchFamily="34" charset="0"/>
                <a:cs typeface="Arial" panose="020B0604020202020204" pitchFamily="34" charset="0"/>
              </a:rPr>
              <a:t>I</a:t>
            </a:r>
            <a:r>
              <a:rPr lang="x-none" sz="3600" dirty="0">
                <a:solidFill>
                  <a:schemeClr val="bg1"/>
                </a:solidFill>
                <a:latin typeface="Arial" panose="020B0604020202020204" pitchFamily="34" charset="0"/>
                <a:cs typeface="Arial" panose="020B0604020202020204" pitchFamily="34" charset="0"/>
              </a:rPr>
              <a:t>nscrivez-vous dès aujourd'hui</a:t>
            </a:r>
          </a:p>
        </p:txBody>
      </p:sp>
      <p:sp>
        <p:nvSpPr>
          <p:cNvPr id="35846" name="Rectangle 5"/>
          <p:cNvSpPr>
            <a:spLocks noChangeArrowheads="1"/>
          </p:cNvSpPr>
          <p:nvPr>
            <p:custDataLst>
              <p:tags r:id="rId5"/>
            </p:custDataLst>
          </p:nvPr>
        </p:nvSpPr>
        <p:spPr>
          <a:xfrm>
            <a:off x="107504" y="5715000"/>
            <a:ext cx="2590800" cy="990600"/>
          </a:xfrm>
          <a:prstGeom prst="rect">
            <a:avLst/>
          </a:prstGeom>
          <a:solidFill>
            <a:schemeClr val="bg1"/>
          </a:solidFill>
          <a:ln w="9525" algn="ctr">
            <a:solidFill>
              <a:schemeClr val="bg1"/>
            </a:solidFill>
            <a:round/>
          </a:ln>
        </p:spPr>
        <p:txBody>
          <a:bodyPr/>
          <a:lstStyle/>
          <a:p>
            <a:pPr>
              <a:defRPr b="0" i="0"/>
            </a:pPr>
            <a:endParaRPr lang="en-US" dirty="0">
              <a:latin typeface="Arial" charset="0"/>
            </a:endParaRPr>
          </a:p>
        </p:txBody>
      </p:sp>
      <p:sp>
        <p:nvSpPr>
          <p:cNvPr id="2" name="Rectangle 1"/>
          <p:cNvSpPr/>
          <p:nvPr/>
        </p:nvSpPr>
        <p:spPr>
          <a:xfrm>
            <a:off x="38100" y="6187370"/>
            <a:ext cx="5974060" cy="553998"/>
          </a:xfrm>
          <a:prstGeom prst="rect">
            <a:avLst/>
          </a:prstGeom>
        </p:spPr>
        <p:txBody>
          <a:bodyPr wrap="square">
            <a:spAutoFit/>
          </a:bodyPr>
          <a:lstStyle/>
          <a:p>
            <a:r>
              <a:rPr lang="fr-CA" sz="1000" b="1" dirty="0">
                <a:solidFill>
                  <a:srgbClr val="000000"/>
                </a:solidFill>
                <a:latin typeface="Sun Life Sans" panose="020B0504030304030303" pitchFamily="34" charset="0"/>
              </a:rPr>
              <a:t>Les produits et services des Régimes collectifs de retraite sont offerts par la Sun Life du Canada, compagnie d’assurance-vie, membre du groupe Sun Life. </a:t>
            </a:r>
            <a:br>
              <a:rPr lang="fr-CA" sz="1000" b="1" dirty="0">
                <a:solidFill>
                  <a:srgbClr val="000000"/>
                </a:solidFill>
                <a:latin typeface="Sun Life Sans" panose="020B0504030304030303" pitchFamily="34" charset="0"/>
              </a:rPr>
            </a:br>
            <a:r>
              <a:rPr lang="en-CA" sz="1000" b="1" dirty="0">
                <a:solidFill>
                  <a:srgbClr val="000000"/>
                </a:solidFill>
                <a:latin typeface="Sun Life Sans" panose="020B0504030304030303" pitchFamily="34" charset="0"/>
              </a:rPr>
              <a:t>© Sun Life du Canada, compagnie </a:t>
            </a:r>
            <a:r>
              <a:rPr lang="en-CA" sz="1000" b="1" dirty="0" err="1">
                <a:solidFill>
                  <a:srgbClr val="000000"/>
                </a:solidFill>
                <a:latin typeface="Sun Life Sans" panose="020B0504030304030303" pitchFamily="34" charset="0"/>
              </a:rPr>
              <a:t>d’assurance</a:t>
            </a:r>
            <a:r>
              <a:rPr lang="en-CA" sz="1000" b="1" dirty="0">
                <a:solidFill>
                  <a:srgbClr val="000000"/>
                </a:solidFill>
                <a:latin typeface="Sun Life Sans" panose="020B0504030304030303" pitchFamily="34" charset="0"/>
              </a:rPr>
              <a:t>-vie, 2023.</a:t>
            </a:r>
            <a:r>
              <a:rPr lang="en-US" sz="1000" b="1" dirty="0">
                <a:latin typeface="Sun Life Sans" panose="020B0504030304030303" pitchFamily="34" charset="0"/>
              </a:rPr>
              <a:t> </a:t>
            </a:r>
            <a:endParaRPr lang="en-US" sz="1000" b="1" i="0" dirty="0">
              <a:effectLst/>
              <a:latin typeface="Sun Life Sans" panose="020B0504030304030303" pitchFamily="34" charset="0"/>
            </a:endParaRPr>
          </a:p>
        </p:txBody>
      </p:sp>
    </p:spTree>
    <p:custDataLst>
      <p:tags r:id="rId1"/>
    </p:custDataLst>
    <p:extLst>
      <p:ext uri="{BB962C8B-B14F-4D97-AF65-F5344CB8AC3E}">
        <p14:creationId xmlns:p14="http://schemas.microsoft.com/office/powerpoint/2010/main" val="6163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additive="base">
                                        <p:cTn id="7" dur="2000" fill="hold"/>
                                        <p:tgtEl>
                                          <p:spTgt spid="5134"/>
                                        </p:tgtEl>
                                        <p:attrNameLst>
                                          <p:attrName>ppt_x</p:attrName>
                                        </p:attrNameLst>
                                      </p:cBhvr>
                                      <p:tavLst>
                                        <p:tav tm="0">
                                          <p:val>
                                            <p:strVal val="1+#ppt_w/2"/>
                                          </p:val>
                                        </p:tav>
                                        <p:tav tm="100000">
                                          <p:val>
                                            <p:strVal val="#ppt_x"/>
                                          </p:val>
                                        </p:tav>
                                      </p:tavLst>
                                    </p:anim>
                                    <p:anim calcmode="lin" valueType="num">
                                      <p:cBhvr additive="base">
                                        <p:cTn id="8" dur="2000" fill="hold"/>
                                        <p:tgtEl>
                                          <p:spTgt spid="5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36"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37"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7170" name="Rectangle 6"/>
          <p:cNvSpPr>
            <a:spLocks noChangeArrowheads="1"/>
          </p:cNvSpPr>
          <p:nvPr>
            <p:custDataLst>
              <p:tags r:id="rId5"/>
            </p:custDataLst>
          </p:nvPr>
        </p:nvSpPr>
        <p:spPr>
          <a:xfrm>
            <a:off x="990600" y="1752599"/>
            <a:ext cx="8153400" cy="5046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0000"/>
              </a:lnSpc>
              <a:spcBef>
                <a:spcPct val="0"/>
              </a:spcBef>
              <a:buSzTx/>
              <a:buFontTx/>
              <a:buNone/>
              <a:defRPr b="0" i="0"/>
            </a:pPr>
            <a:endParaRPr lang="x-none" altLang="en-US">
              <a:solidFill>
                <a:srgbClr val="FFC000"/>
              </a:solidFill>
              <a:latin typeface="Arial" charset="0"/>
            </a:endParaRPr>
          </a:p>
        </p:txBody>
      </p:sp>
      <p:sp>
        <p:nvSpPr>
          <p:cNvPr id="7177" name="Rectangle 2"/>
          <p:cNvSpPr>
            <a:spLocks noGrp="1" noChangeArrowheads="1"/>
          </p:cNvSpPr>
          <p:nvPr>
            <p:ph type="title"/>
            <p:custDataLst>
              <p:tags r:id="rId6"/>
            </p:custDataLst>
          </p:nvPr>
        </p:nvSpPr>
        <p:spPr>
          <a:xfrm>
            <a:off x="685800" y="228600"/>
            <a:ext cx="7772400" cy="1243013"/>
          </a:xfrm>
        </p:spPr>
        <p:txBody>
          <a:bodyPr lIns="90486" tIns="44449" rIns="90486" bIns="44449" anchor="ctr">
            <a:normAutofit/>
          </a:bodyPr>
          <a:lstStyle/>
          <a:p>
            <a:pPr eaLnBrk="1" hangingPunct="1">
              <a:defRPr b="0" i="0"/>
            </a:pPr>
            <a:r>
              <a:rPr lang="x-none" sz="4000" dirty="0">
                <a:latin typeface="Arial" panose="020B0604020202020204" pitchFamily="34" charset="0"/>
                <a:cs typeface="Arial" panose="020B0604020202020204" pitchFamily="34" charset="0"/>
              </a:rPr>
              <a:t>Sources de </a:t>
            </a:r>
            <a:r>
              <a:rPr lang="x-none" sz="4000" b="1" dirty="0">
                <a:solidFill>
                  <a:srgbClr val="658237"/>
                </a:solidFill>
                <a:latin typeface="Arial" panose="020B0604020202020204" pitchFamily="34" charset="0"/>
                <a:cs typeface="Arial" panose="020B0604020202020204" pitchFamily="34" charset="0"/>
              </a:rPr>
              <a:t>revenu de retraite </a:t>
            </a:r>
          </a:p>
        </p:txBody>
      </p:sp>
      <p:sp>
        <p:nvSpPr>
          <p:cNvPr id="6159" name="Rectangle 11"/>
          <p:cNvSpPr>
            <a:spLocks noChangeArrowheads="1"/>
          </p:cNvSpPr>
          <p:nvPr>
            <p:custDataLst>
              <p:tags r:id="rId7"/>
            </p:custDataLst>
          </p:nvPr>
        </p:nvSpPr>
        <p:spPr>
          <a:xfrm>
            <a:off x="1141413" y="4365625"/>
            <a:ext cx="190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defRPr b="0" i="0"/>
            </a:pPr>
            <a:endParaRPr lang="x-none" sz="2000" dirty="0">
              <a:latin typeface="Arial" charset="0"/>
              <a:cs typeface="Arial" charset="0"/>
            </a:endParaRPr>
          </a:p>
        </p:txBody>
      </p:sp>
      <p:sp>
        <p:nvSpPr>
          <p:cNvPr id="6162" name="Rectangle 11"/>
          <p:cNvSpPr>
            <a:spLocks noChangeArrowheads="1"/>
          </p:cNvSpPr>
          <p:nvPr>
            <p:custDataLst>
              <p:tags r:id="rId8"/>
            </p:custDataLst>
          </p:nvPr>
        </p:nvSpPr>
        <p:spPr>
          <a:xfrm>
            <a:off x="1141413" y="3378200"/>
            <a:ext cx="13731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defRPr b="0" i="0"/>
            </a:pPr>
            <a:endParaRPr lang="x-none" sz="2000" dirty="0">
              <a:latin typeface="Arial" charset="0"/>
              <a:cs typeface="Arial" charset="0"/>
            </a:endParaRPr>
          </a:p>
        </p:txBody>
      </p:sp>
      <p:sp>
        <p:nvSpPr>
          <p:cNvPr id="6165" name="Rectangle 11"/>
          <p:cNvSpPr>
            <a:spLocks noChangeArrowheads="1"/>
          </p:cNvSpPr>
          <p:nvPr>
            <p:custDataLst>
              <p:tags r:id="rId9"/>
            </p:custDataLst>
          </p:nvPr>
        </p:nvSpPr>
        <p:spPr>
          <a:xfrm>
            <a:off x="1141413" y="2381250"/>
            <a:ext cx="190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defRPr b="0" i="0"/>
            </a:pPr>
            <a:endParaRPr lang="x-none" sz="2000" dirty="0">
              <a:latin typeface="Arial" charset="0"/>
              <a:cs typeface="Arial" charset="0"/>
            </a:endParaRPr>
          </a:p>
        </p:txBody>
      </p:sp>
      <p:sp>
        <p:nvSpPr>
          <p:cNvPr id="20" name="Line 3075"/>
          <p:cNvSpPr>
            <a:spLocks noChangeShapeType="1"/>
          </p:cNvSpPr>
          <p:nvPr>
            <p:custDataLst>
              <p:tags r:id="rId10"/>
            </p:custDataLst>
          </p:nvPr>
        </p:nvSpPr>
        <p:spPr>
          <a:xfrm flipH="1">
            <a:off x="2071688" y="1790700"/>
            <a:ext cx="2651125" cy="4181475"/>
          </a:xfrm>
          <a:prstGeom prst="line">
            <a:avLst/>
          </a:prstGeom>
          <a:noFill/>
          <a:ln w="508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21" name="Line 3076"/>
          <p:cNvSpPr>
            <a:spLocks noChangeShapeType="1"/>
          </p:cNvSpPr>
          <p:nvPr>
            <p:custDataLst>
              <p:tags r:id="rId11"/>
            </p:custDataLst>
          </p:nvPr>
        </p:nvSpPr>
        <p:spPr>
          <a:xfrm>
            <a:off x="4722813" y="1790700"/>
            <a:ext cx="2476500" cy="4191000"/>
          </a:xfrm>
          <a:prstGeom prst="line">
            <a:avLst/>
          </a:prstGeom>
          <a:noFill/>
          <a:ln w="508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23" name="Line 3078"/>
          <p:cNvSpPr>
            <a:spLocks noChangeShapeType="1"/>
          </p:cNvSpPr>
          <p:nvPr>
            <p:custDataLst>
              <p:tags r:id="rId12"/>
            </p:custDataLst>
          </p:nvPr>
        </p:nvSpPr>
        <p:spPr>
          <a:xfrm flipV="1">
            <a:off x="2849563" y="4731836"/>
            <a:ext cx="3606800" cy="0"/>
          </a:xfrm>
          <a:prstGeom prst="line">
            <a:avLst/>
          </a:prstGeom>
          <a:noFill/>
          <a:ln w="254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24" name="Line 3079"/>
          <p:cNvSpPr>
            <a:spLocks noChangeShapeType="1"/>
          </p:cNvSpPr>
          <p:nvPr>
            <p:custDataLst>
              <p:tags r:id="rId13"/>
            </p:custDataLst>
          </p:nvPr>
        </p:nvSpPr>
        <p:spPr>
          <a:xfrm>
            <a:off x="3733800" y="3365500"/>
            <a:ext cx="1905000" cy="0"/>
          </a:xfrm>
          <a:prstGeom prst="line">
            <a:avLst/>
          </a:prstGeom>
          <a:noFill/>
          <a:ln w="254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25" name="Rectangle 3080"/>
          <p:cNvSpPr>
            <a:spLocks noChangeArrowheads="1"/>
          </p:cNvSpPr>
          <p:nvPr>
            <p:custDataLst>
              <p:tags r:id="rId14"/>
            </p:custDataLst>
          </p:nvPr>
        </p:nvSpPr>
        <p:spPr>
          <a:xfrm>
            <a:off x="2847760" y="5486400"/>
            <a:ext cx="3610407" cy="45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defRPr b="0" i="0"/>
            </a:pPr>
            <a:r>
              <a:rPr lang="x-none" altLang="en-US" sz="2400">
                <a:latin typeface="Arial" charset="0"/>
              </a:rPr>
              <a:t>Sécurité de la vieillesse</a:t>
            </a:r>
          </a:p>
        </p:txBody>
      </p:sp>
      <p:sp>
        <p:nvSpPr>
          <p:cNvPr id="26" name="Rectangle 3081"/>
          <p:cNvSpPr>
            <a:spLocks noChangeArrowheads="1"/>
          </p:cNvSpPr>
          <p:nvPr>
            <p:custDataLst>
              <p:tags r:id="rId15"/>
            </p:custDataLst>
          </p:nvPr>
        </p:nvSpPr>
        <p:spPr>
          <a:xfrm>
            <a:off x="2730121" y="4805931"/>
            <a:ext cx="3960748" cy="184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spcBef>
                <a:spcPct val="0"/>
              </a:spcBef>
              <a:buSzTx/>
              <a:buFontTx/>
              <a:buNone/>
              <a:defRPr b="0" i="0"/>
            </a:pPr>
            <a:r>
              <a:rPr lang="x-none" altLang="en-US" sz="1800" b="1" dirty="0">
                <a:solidFill>
                  <a:schemeClr val="tx1"/>
                </a:solidFill>
                <a:latin typeface="Arial" panose="020B0604020202020204" pitchFamily="34" charset="0"/>
                <a:cs typeface="Arial" panose="020B0604020202020204" pitchFamily="34" charset="0"/>
              </a:rPr>
              <a:t>Prestations de retraite de l’État</a:t>
            </a:r>
          </a:p>
          <a:p>
            <a:pPr algn="ctr">
              <a:spcBef>
                <a:spcPct val="0"/>
              </a:spcBef>
              <a:buSzTx/>
              <a:buFontTx/>
              <a:buNone/>
              <a:defRPr b="0" i="0"/>
            </a:pPr>
            <a:r>
              <a:rPr lang="x-none" altLang="en-US" sz="1600" b="1" dirty="0">
                <a:solidFill>
                  <a:schemeClr val="tx1"/>
                </a:solidFill>
                <a:latin typeface="Arial" panose="020B0604020202020204" pitchFamily="34" charset="0"/>
                <a:cs typeface="Arial" panose="020B0604020202020204" pitchFamily="34" charset="0"/>
              </a:rPr>
              <a:t>Régime de pensions du Canada</a:t>
            </a:r>
            <a:r>
              <a:rPr lang="fr-CA" altLang="en-US" sz="1600" b="1" dirty="0">
                <a:solidFill>
                  <a:schemeClr val="tx1"/>
                </a:solidFill>
                <a:latin typeface="Arial" panose="020B0604020202020204" pitchFamily="34" charset="0"/>
                <a:cs typeface="Arial" panose="020B0604020202020204" pitchFamily="34" charset="0"/>
              </a:rPr>
              <a:t> </a:t>
            </a:r>
            <a:r>
              <a:rPr lang="x-none" altLang="en-US" sz="1600" b="1" dirty="0">
                <a:solidFill>
                  <a:schemeClr val="tx1"/>
                </a:solidFill>
                <a:latin typeface="Arial" panose="020B0604020202020204" pitchFamily="34" charset="0"/>
                <a:cs typeface="Arial" panose="020B0604020202020204" pitchFamily="34" charset="0"/>
              </a:rPr>
              <a:t>/</a:t>
            </a:r>
          </a:p>
          <a:p>
            <a:pPr algn="ctr">
              <a:spcBef>
                <a:spcPct val="0"/>
              </a:spcBef>
              <a:buSzTx/>
              <a:buFontTx/>
              <a:buNone/>
              <a:defRPr b="0" i="0"/>
            </a:pPr>
            <a:r>
              <a:rPr lang="x-none" altLang="en-US" sz="1600" b="1" dirty="0">
                <a:solidFill>
                  <a:schemeClr val="tx1"/>
                </a:solidFill>
                <a:latin typeface="Arial" panose="020B0604020202020204" pitchFamily="34" charset="0"/>
                <a:cs typeface="Arial" panose="020B0604020202020204" pitchFamily="34" charset="0"/>
              </a:rPr>
              <a:t>Régime de rentes du Québec </a:t>
            </a:r>
          </a:p>
          <a:p>
            <a:pPr algn="ctr">
              <a:spcBef>
                <a:spcPct val="0"/>
              </a:spcBef>
              <a:buSzTx/>
              <a:buFontTx/>
              <a:buNone/>
              <a:defRPr b="0" i="0"/>
            </a:pPr>
            <a:r>
              <a:rPr lang="x-none" altLang="en-US" sz="1600" b="1" dirty="0">
                <a:solidFill>
                  <a:schemeClr val="tx1"/>
                </a:solidFill>
                <a:latin typeface="Arial" panose="020B0604020202020204" pitchFamily="34" charset="0"/>
                <a:cs typeface="Arial" panose="020B0604020202020204" pitchFamily="34" charset="0"/>
              </a:rPr>
              <a:t> Sécurité de la vieillesse </a:t>
            </a:r>
            <a:endParaRPr lang="x-none" altLang="en-US" sz="1600" b="1" dirty="0">
              <a:latin typeface="Arial" panose="020B0604020202020204" pitchFamily="34" charset="0"/>
              <a:cs typeface="Arial" panose="020B0604020202020204" pitchFamily="34" charset="0"/>
            </a:endParaRPr>
          </a:p>
          <a:p>
            <a:pPr algn="ctr">
              <a:spcBef>
                <a:spcPct val="0"/>
              </a:spcBef>
              <a:buSzTx/>
              <a:buFontTx/>
              <a:buNone/>
              <a:defRPr b="0" i="0"/>
            </a:pPr>
            <a:r>
              <a:rPr lang="x-none" altLang="en-US" sz="2400" dirty="0">
                <a:latin typeface="Arial" charset="0"/>
              </a:rPr>
              <a:t>/ Régime de rentes du Québec</a:t>
            </a:r>
          </a:p>
        </p:txBody>
      </p:sp>
      <p:sp>
        <p:nvSpPr>
          <p:cNvPr id="27" name="Rectangle 3082"/>
          <p:cNvSpPr>
            <a:spLocks noChangeArrowheads="1"/>
          </p:cNvSpPr>
          <p:nvPr>
            <p:custDataLst>
              <p:tags r:id="rId16"/>
            </p:custDataLst>
          </p:nvPr>
        </p:nvSpPr>
        <p:spPr>
          <a:xfrm>
            <a:off x="2204804" y="3810381"/>
            <a:ext cx="5003474" cy="64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defRPr b="0" i="0"/>
            </a:pPr>
            <a:r>
              <a:rPr lang="fr-CA" altLang="en-US" sz="1800" b="1" dirty="0">
                <a:solidFill>
                  <a:schemeClr val="tx1"/>
                </a:solidFill>
                <a:latin typeface="Arial" panose="020B0604020202020204" pitchFamily="34" charset="0"/>
                <a:cs typeface="Arial" panose="020B0604020202020204" pitchFamily="34" charset="0"/>
              </a:rPr>
              <a:t>Régime </a:t>
            </a:r>
            <a:r>
              <a:rPr lang="x-none" altLang="en-US" sz="1800" b="1">
                <a:solidFill>
                  <a:schemeClr val="tx1"/>
                </a:solidFill>
                <a:latin typeface="Arial" panose="020B0604020202020204" pitchFamily="34" charset="0"/>
                <a:cs typeface="Arial" panose="020B0604020202020204" pitchFamily="34" charset="0"/>
              </a:rPr>
              <a:t>de retraite</a:t>
            </a:r>
            <a:br>
              <a:rPr lang="fr-CA" altLang="en-US" sz="1800" b="1" dirty="0">
                <a:solidFill>
                  <a:schemeClr val="tx1"/>
                </a:solidFill>
                <a:latin typeface="Arial" panose="020B0604020202020204" pitchFamily="34" charset="0"/>
                <a:cs typeface="Arial" panose="020B0604020202020204" pitchFamily="34" charset="0"/>
              </a:rPr>
            </a:br>
            <a:r>
              <a:rPr lang="x-none" altLang="en-US" sz="1800" b="1">
                <a:solidFill>
                  <a:schemeClr val="tx1"/>
                </a:solidFill>
                <a:latin typeface="Arial" panose="020B0604020202020204" pitchFamily="34" charset="0"/>
                <a:cs typeface="Arial" panose="020B0604020202020204" pitchFamily="34" charset="0"/>
              </a:rPr>
              <a:t>de votre employeur </a:t>
            </a:r>
          </a:p>
        </p:txBody>
      </p:sp>
      <p:sp>
        <p:nvSpPr>
          <p:cNvPr id="28" name="Rectangle 3083"/>
          <p:cNvSpPr>
            <a:spLocks noChangeArrowheads="1"/>
          </p:cNvSpPr>
          <p:nvPr>
            <p:custDataLst>
              <p:tags r:id="rId17"/>
            </p:custDataLst>
          </p:nvPr>
        </p:nvSpPr>
        <p:spPr>
          <a:xfrm>
            <a:off x="3999106" y="2574925"/>
            <a:ext cx="1487293" cy="101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defRPr b="0" i="0"/>
            </a:pPr>
            <a:r>
              <a:rPr lang="x-none" altLang="en-US" sz="1800" b="1">
                <a:solidFill>
                  <a:schemeClr val="tx1"/>
                </a:solidFill>
                <a:latin typeface="Arial" panose="020B0604020202020204" pitchFamily="34" charset="0"/>
                <a:cs typeface="Arial" panose="020B0604020202020204" pitchFamily="34" charset="0"/>
              </a:rPr>
              <a:t>Épargne personnelle</a:t>
            </a:r>
          </a:p>
          <a:p>
            <a:pPr algn="ctr">
              <a:spcBef>
                <a:spcPct val="0"/>
              </a:spcBef>
              <a:buSzTx/>
              <a:buFontTx/>
              <a:buNone/>
              <a:defRPr b="0" i="0"/>
            </a:pPr>
            <a:endParaRPr lang="en-US" altLang="en-US" sz="2400" dirty="0">
              <a:latin typeface="Arial" charset="0"/>
            </a:endParaRPr>
          </a:p>
        </p:txBody>
      </p:sp>
      <p:sp>
        <p:nvSpPr>
          <p:cNvPr id="29" name="Rectangle 3084"/>
          <p:cNvSpPr>
            <a:spLocks noChangeArrowheads="1"/>
          </p:cNvSpPr>
          <p:nvPr>
            <p:custDataLst>
              <p:tags r:id="rId18"/>
            </p:custDataLst>
          </p:nvPr>
        </p:nvSpPr>
        <p:spPr>
          <a:xfrm rot="60000">
            <a:off x="3390860" y="2444216"/>
            <a:ext cx="562534" cy="7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defRPr b="0" i="0"/>
            </a:pPr>
            <a:r>
              <a:rPr lang="x-none" altLang="en-US" sz="5400" dirty="0">
                <a:solidFill>
                  <a:srgbClr val="FFC000"/>
                </a:solidFill>
                <a:latin typeface="Arial" charset="0"/>
              </a:rPr>
              <a:t>3</a:t>
            </a:r>
          </a:p>
        </p:txBody>
      </p:sp>
      <p:sp>
        <p:nvSpPr>
          <p:cNvPr id="30" name="Rectangle 3085"/>
          <p:cNvSpPr>
            <a:spLocks noChangeArrowheads="1"/>
          </p:cNvSpPr>
          <p:nvPr>
            <p:custDataLst>
              <p:tags r:id="rId19"/>
            </p:custDataLst>
          </p:nvPr>
        </p:nvSpPr>
        <p:spPr>
          <a:xfrm>
            <a:off x="2679025" y="3515911"/>
            <a:ext cx="562534" cy="7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defRPr b="0" i="0"/>
            </a:pPr>
            <a:r>
              <a:rPr lang="x-none" altLang="en-US" sz="5400">
                <a:solidFill>
                  <a:srgbClr val="FFC000"/>
                </a:solidFill>
                <a:latin typeface="Arial" charset="0"/>
              </a:rPr>
              <a:t>2</a:t>
            </a:r>
          </a:p>
        </p:txBody>
      </p:sp>
      <p:sp>
        <p:nvSpPr>
          <p:cNvPr id="31" name="Line 3089"/>
          <p:cNvSpPr>
            <a:spLocks noChangeShapeType="1"/>
          </p:cNvSpPr>
          <p:nvPr>
            <p:custDataLst>
              <p:tags r:id="rId20"/>
            </p:custDataLst>
          </p:nvPr>
        </p:nvSpPr>
        <p:spPr>
          <a:xfrm>
            <a:off x="2093913" y="5981700"/>
            <a:ext cx="5105400" cy="0"/>
          </a:xfrm>
          <a:prstGeom prst="line">
            <a:avLst/>
          </a:prstGeom>
          <a:noFill/>
          <a:ln w="254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51" name="Rectangle 3085"/>
          <p:cNvSpPr>
            <a:spLocks noChangeArrowheads="1"/>
          </p:cNvSpPr>
          <p:nvPr>
            <p:custDataLst>
              <p:tags r:id="rId21"/>
            </p:custDataLst>
          </p:nvPr>
        </p:nvSpPr>
        <p:spPr>
          <a:xfrm>
            <a:off x="1983663" y="4735111"/>
            <a:ext cx="562534" cy="7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defRPr b="0" i="0"/>
            </a:pPr>
            <a:r>
              <a:rPr lang="x-none" altLang="en-US" sz="5400">
                <a:solidFill>
                  <a:srgbClr val="FFC000"/>
                </a:solidFill>
                <a:latin typeface="Arial" charset="0"/>
              </a:rPr>
              <a:t>1</a:t>
            </a:r>
          </a:p>
        </p:txBody>
      </p:sp>
      <p:grpSp>
        <p:nvGrpSpPr>
          <p:cNvPr id="32" name="Group 6"/>
          <p:cNvGrpSpPr>
            <a:grpSpLocks/>
          </p:cNvGrpSpPr>
          <p:nvPr>
            <p:custDataLst>
              <p:tags r:id="rId22"/>
            </p:custDataLst>
          </p:nvPr>
        </p:nvGrpSpPr>
        <p:grpSpPr bwMode="auto">
          <a:xfrm>
            <a:off x="6477000" y="6019800"/>
            <a:ext cx="2438400" cy="812800"/>
            <a:chOff x="288" y="3696"/>
            <a:chExt cx="1392" cy="480"/>
          </a:xfrm>
        </p:grpSpPr>
        <p:sp>
          <p:nvSpPr>
            <p:cNvPr id="33"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34" name="Picture 8" descr="my_savings™_FR"/>
            <p:cNvPicPr>
              <a:picLocks noChangeAspect="1" noChangeArrowheads="1"/>
            </p:cNvPicPr>
            <p:nvPr>
              <p:custDataLst>
                <p:tags r:id="rId23"/>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4043022346"/>
      </p:ext>
    </p:extLst>
  </p:cSld>
  <p:clrMapOvr>
    <a:masterClrMapping/>
  </p:clrMapOvr>
  <mc:AlternateContent xmlns:mc="http://schemas.openxmlformats.org/markup-compatibility/2006" xmlns:p14="http://schemas.microsoft.com/office/powerpoint/2010/main">
    <mc:Choice Requires="p14">
      <p:transition spd="slow" p14:dur="2000" advTm="56363"/>
    </mc:Choice>
    <mc:Fallback xmlns="">
      <p:transition spd="slow" advTm="563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custDataLst>
              <p:tags r:id="rId2"/>
            </p:custDataLst>
          </p:nvPr>
        </p:nvSpPr>
        <p:spPr>
          <a:xfrm>
            <a:off x="0" y="-13716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2" name="Rectangle 11"/>
          <p:cNvSpPr>
            <a:spLocks noChangeArrowheads="1"/>
          </p:cNvSpPr>
          <p:nvPr>
            <p:custDataLst>
              <p:tags r:id="rId4"/>
            </p:custDataLst>
          </p:nvPr>
        </p:nvSpPr>
        <p:spPr>
          <a:xfrm>
            <a:off x="-27432" y="1371600"/>
            <a:ext cx="9171432" cy="4572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8194" name="Rectangle 6"/>
          <p:cNvSpPr>
            <a:spLocks noChangeArrowheads="1"/>
          </p:cNvSpPr>
          <p:nvPr>
            <p:custDataLst>
              <p:tags r:id="rId5"/>
            </p:custDataLst>
          </p:nvPr>
        </p:nvSpPr>
        <p:spPr>
          <a:xfrm>
            <a:off x="990600" y="1828800"/>
            <a:ext cx="8153400"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8201" name="Rectangle 26"/>
          <p:cNvSpPr>
            <a:spLocks noGrp="1" noChangeArrowheads="1"/>
          </p:cNvSpPr>
          <p:nvPr>
            <p:ph type="title"/>
            <p:custDataLst>
              <p:tags r:id="rId6"/>
            </p:custDataLst>
          </p:nvPr>
        </p:nvSpPr>
        <p:spPr>
          <a:xfrm>
            <a:off x="914400" y="1371600"/>
            <a:ext cx="7772400" cy="457200"/>
          </a:xfrm>
        </p:spPr>
        <p:txBody>
          <a:bodyPr/>
          <a:lstStyle/>
          <a:p>
            <a:pPr eaLnBrk="1" hangingPunct="1">
              <a:defRPr b="0" i="0"/>
            </a:pPr>
            <a:r>
              <a:rPr lang="x-none" sz="2400" dirty="0">
                <a:solidFill>
                  <a:schemeClr val="bg1"/>
                </a:solidFill>
                <a:latin typeface="Arial" panose="020B0604020202020204" pitchFamily="34" charset="0"/>
                <a:cs typeface="Arial" panose="020B0604020202020204" pitchFamily="34" charset="0"/>
              </a:rPr>
              <a:t>Versements mensuels maximums pour </a:t>
            </a:r>
            <a:r>
              <a:rPr lang="en-US" sz="2400" dirty="0">
                <a:solidFill>
                  <a:schemeClr val="bg1"/>
                </a:solidFill>
                <a:latin typeface="Arial" panose="020B0604020202020204" pitchFamily="34" charset="0"/>
                <a:cs typeface="Arial" panose="020B0604020202020204" pitchFamily="34" charset="0"/>
              </a:rPr>
              <a:t>2023</a:t>
            </a:r>
            <a:endParaRPr lang="x-none" sz="2400" dirty="0">
              <a:solidFill>
                <a:schemeClr val="bg1"/>
              </a:solidFill>
              <a:latin typeface="Arial" panose="020B0604020202020204" pitchFamily="34" charset="0"/>
              <a:cs typeface="Arial" panose="020B0604020202020204" pitchFamily="34" charset="0"/>
            </a:endParaRPr>
          </a:p>
        </p:txBody>
      </p:sp>
      <p:sp>
        <p:nvSpPr>
          <p:cNvPr id="8208" name="Rectangle 34"/>
          <p:cNvSpPr>
            <a:spLocks noChangeArrowheads="1"/>
          </p:cNvSpPr>
          <p:nvPr>
            <p:custDataLst>
              <p:tags r:id="rId7"/>
            </p:custDataLst>
          </p:nvPr>
        </p:nvSpPr>
        <p:spPr>
          <a:xfrm>
            <a:off x="1143000" y="5334000"/>
            <a:ext cx="7772400" cy="11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b="0" i="0"/>
            </a:pPr>
            <a:r>
              <a:rPr lang="x-none" sz="1600" b="1" dirty="0">
                <a:latin typeface="Arial" panose="020B0604020202020204" pitchFamily="34" charset="0"/>
                <a:cs typeface="Arial" panose="020B0604020202020204" pitchFamily="34" charset="0"/>
              </a:rPr>
              <a:t>*</a:t>
            </a:r>
            <a:r>
              <a:rPr lang="x-none" sz="1600" b="0" dirty="0">
                <a:latin typeface="Arial" panose="020B0604020202020204" pitchFamily="34" charset="0"/>
                <a:cs typeface="Arial" panose="020B0604020202020204" pitchFamily="34" charset="0"/>
              </a:rPr>
              <a:t>Sommes basées sur votre salaire, le nombre d'années durant lesquelles vous avez travaillé et le montant de vos cotisations. </a:t>
            </a:r>
            <a:endParaRPr lang="x-none" sz="1600" strike="sngStrike" dirty="0">
              <a:solidFill>
                <a:srgbClr val="FF0000"/>
              </a:solidFill>
              <a:latin typeface="Arial" panose="020B0604020202020204" pitchFamily="34" charset="0"/>
              <a:cs typeface="Arial" panose="020B0604020202020204" pitchFamily="34" charset="0"/>
            </a:endParaRPr>
          </a:p>
          <a:p>
            <a:pPr>
              <a:spcAft>
                <a:spcPct val="0"/>
              </a:spcAft>
              <a:buClrTx/>
              <a:buSzTx/>
              <a:buFontTx/>
              <a:buNone/>
              <a:defRPr b="0" i="0"/>
            </a:pPr>
            <a:r>
              <a:rPr lang="x-none" sz="1600" b="1" dirty="0">
                <a:latin typeface="Arial" panose="020B0604020202020204" pitchFamily="34" charset="0"/>
                <a:cs typeface="Arial" panose="020B0604020202020204" pitchFamily="34" charset="0"/>
              </a:rPr>
              <a:t>**</a:t>
            </a:r>
            <a:r>
              <a:rPr lang="x-none" sz="1600" b="0" dirty="0">
                <a:latin typeface="Arial" panose="020B0604020202020204" pitchFamily="34" charset="0"/>
                <a:cs typeface="Arial" panose="020B0604020202020204" pitchFamily="34" charset="0"/>
              </a:rPr>
              <a:t>Si votre </a:t>
            </a:r>
            <a:r>
              <a:rPr lang="x-none" sz="1600" dirty="0">
                <a:latin typeface="Arial" panose="020B0604020202020204" pitchFamily="34" charset="0"/>
                <a:cs typeface="Arial" panose="020B0604020202020204" pitchFamily="34" charset="0"/>
              </a:rPr>
              <a:t>revenu atteint un certain seuil, vous pourriez devoir rembourser une partie de vos prestations de la </a:t>
            </a:r>
            <a:r>
              <a:rPr lang="fr-CA" sz="1600" dirty="0">
                <a:latin typeface="Arial" panose="020B0604020202020204" pitchFamily="34" charset="0"/>
                <a:cs typeface="Arial" panose="020B0604020202020204" pitchFamily="34" charset="0"/>
              </a:rPr>
              <a:t>Sécurité de la vieillesse</a:t>
            </a:r>
            <a:r>
              <a:rPr lang="x-none" sz="1600" dirty="0">
                <a:latin typeface="Arial" panose="020B0604020202020204" pitchFamily="34" charset="0"/>
                <a:cs typeface="Arial" panose="020B0604020202020204" pitchFamily="34" charset="0"/>
              </a:rPr>
              <a:t>.</a:t>
            </a:r>
          </a:p>
        </p:txBody>
      </p:sp>
      <p:sp>
        <p:nvSpPr>
          <p:cNvPr id="8209" name="Rectangle 35"/>
          <p:cNvSpPr>
            <a:spLocks noChangeArrowheads="1"/>
          </p:cNvSpPr>
          <p:nvPr>
            <p:custDataLst>
              <p:tags r:id="rId8"/>
            </p:custDataLst>
          </p:nvPr>
        </p:nvSpPr>
        <p:spPr>
          <a:xfrm>
            <a:off x="304800" y="533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b="0" i="0"/>
            </a:pPr>
            <a:r>
              <a:rPr lang="x-none" sz="4000" b="0" dirty="0">
                <a:latin typeface="Arial" panose="020B0604020202020204" pitchFamily="34" charset="0"/>
                <a:cs typeface="Arial" panose="020B0604020202020204" pitchFamily="34" charset="0"/>
              </a:rPr>
              <a:t>Prestations de </a:t>
            </a:r>
            <a:r>
              <a:rPr lang="x-none" sz="4000" b="1" dirty="0">
                <a:solidFill>
                  <a:srgbClr val="658237"/>
                </a:solidFill>
                <a:latin typeface="Arial" panose="020B0604020202020204" pitchFamily="34" charset="0"/>
                <a:cs typeface="Arial" panose="020B0604020202020204" pitchFamily="34" charset="0"/>
              </a:rPr>
              <a:t>l'État</a:t>
            </a:r>
            <a:endParaRPr lang="x-none" sz="4000" dirty="0">
              <a:solidFill>
                <a:srgbClr val="658237"/>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custDataLst>
              <p:tags r:id="rId9"/>
            </p:custDataLst>
            <p:extLst>
              <p:ext uri="{D42A27DB-BD31-4B8C-83A1-F6EECF244321}">
                <p14:modId xmlns:p14="http://schemas.microsoft.com/office/powerpoint/2010/main" val="1456116181"/>
              </p:ext>
            </p:extLst>
          </p:nvPr>
        </p:nvGraphicFramePr>
        <p:xfrm>
          <a:off x="1295400" y="2133600"/>
          <a:ext cx="7543799" cy="2987144"/>
        </p:xfrm>
        <a:graphic>
          <a:graphicData uri="http://schemas.openxmlformats.org/drawingml/2006/table">
            <a:tbl>
              <a:tblPr firstRow="1" bandRow="1">
                <a:tableStyleId>{5C22544A-7EE6-4342-B048-85BDC9FD1C3A}</a:tableStyleId>
              </a:tblPr>
              <a:tblGrid>
                <a:gridCol w="1629461">
                  <a:extLst>
                    <a:ext uri="{9D8B030D-6E8A-4147-A177-3AD203B41FA5}">
                      <a16:colId xmlns:a16="http://schemas.microsoft.com/office/drawing/2014/main" val="20000"/>
                    </a:ext>
                  </a:extLst>
                </a:gridCol>
                <a:gridCol w="1388059">
                  <a:extLst>
                    <a:ext uri="{9D8B030D-6E8A-4147-A177-3AD203B41FA5}">
                      <a16:colId xmlns:a16="http://schemas.microsoft.com/office/drawing/2014/main" val="20001"/>
                    </a:ext>
                  </a:extLst>
                </a:gridCol>
                <a:gridCol w="1388059">
                  <a:extLst>
                    <a:ext uri="{9D8B030D-6E8A-4147-A177-3AD203B41FA5}">
                      <a16:colId xmlns:a16="http://schemas.microsoft.com/office/drawing/2014/main" val="20002"/>
                    </a:ext>
                  </a:extLst>
                </a:gridCol>
                <a:gridCol w="1569110">
                  <a:extLst>
                    <a:ext uri="{9D8B030D-6E8A-4147-A177-3AD203B41FA5}">
                      <a16:colId xmlns:a16="http://schemas.microsoft.com/office/drawing/2014/main" val="2089983340"/>
                    </a:ext>
                  </a:extLst>
                </a:gridCol>
                <a:gridCol w="1569110">
                  <a:extLst>
                    <a:ext uri="{9D8B030D-6E8A-4147-A177-3AD203B41FA5}">
                      <a16:colId xmlns:a16="http://schemas.microsoft.com/office/drawing/2014/main" val="20003"/>
                    </a:ext>
                  </a:extLst>
                </a:gridCol>
              </a:tblGrid>
              <a:tr h="1188907">
                <a:tc>
                  <a:txBody>
                    <a:bodyPr/>
                    <a:lstStyle/>
                    <a:p>
                      <a:pPr>
                        <a:defRPr b="0" i="0"/>
                      </a:pPr>
                      <a:endParaRPr lang="x-none" sz="2000" b="0" i="0" dirty="0">
                        <a:latin typeface="Arial" charset="0"/>
                      </a:endParaRPr>
                    </a:p>
                  </a:txBody>
                  <a:tcPr marT="45706" marB="45706">
                    <a:solidFill>
                      <a:srgbClr val="658237"/>
                    </a:solidFill>
                  </a:tcPr>
                </a:tc>
                <a:tc>
                  <a:txBody>
                    <a:bodyPr/>
                    <a:lstStyle/>
                    <a:p>
                      <a:pPr algn="l">
                        <a:defRPr b="0" i="0"/>
                      </a:pPr>
                      <a:r>
                        <a:rPr lang="x-none" sz="2000" b="1" dirty="0">
                          <a:solidFill>
                            <a:schemeClr val="bg1"/>
                          </a:solidFill>
                          <a:latin typeface="Arial" panose="020B0604020202020204" pitchFamily="34" charset="0"/>
                          <a:cs typeface="Arial" panose="020B0604020202020204" pitchFamily="34" charset="0"/>
                        </a:rPr>
                        <a:t>Régime de pensions du Canada*</a:t>
                      </a:r>
                    </a:p>
                  </a:txBody>
                  <a:tcPr marT="45706" marB="45706">
                    <a:solidFill>
                      <a:srgbClr val="658237"/>
                    </a:solidFill>
                  </a:tcPr>
                </a:tc>
                <a:tc>
                  <a:txBody>
                    <a:bodyPr/>
                    <a:lstStyle/>
                    <a:p>
                      <a:pPr algn="l">
                        <a:defRPr b="0" i="0"/>
                      </a:pPr>
                      <a:r>
                        <a:rPr lang="x-none" sz="2000" b="1" dirty="0">
                          <a:solidFill>
                            <a:schemeClr val="bg1"/>
                          </a:solidFill>
                          <a:latin typeface="Arial" panose="020B0604020202020204" pitchFamily="34" charset="0"/>
                          <a:cs typeface="Arial" panose="020B0604020202020204" pitchFamily="34" charset="0"/>
                        </a:rPr>
                        <a:t>Régime de rentes du Québec*</a:t>
                      </a:r>
                    </a:p>
                  </a:txBody>
                  <a:tcPr marT="45706" marB="45706">
                    <a:solidFill>
                      <a:srgbClr val="658237"/>
                    </a:solidFill>
                  </a:tcPr>
                </a:tc>
                <a:tc>
                  <a:txBody>
                    <a:bodyPr/>
                    <a:lstStyle/>
                    <a:p>
                      <a:pPr algn="l">
                        <a:defRPr b="0" i="0"/>
                      </a:pPr>
                      <a:endParaRPr lang="x-none" sz="2000" b="1"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tc>
                  <a:txBody>
                    <a:bodyPr/>
                    <a:lstStyle/>
                    <a:p>
                      <a:pPr algn="l">
                        <a:defRPr b="0" i="0"/>
                      </a:pPr>
                      <a:r>
                        <a:rPr lang="x-none" sz="2000" b="1" dirty="0">
                          <a:solidFill>
                            <a:schemeClr val="bg1"/>
                          </a:solidFill>
                          <a:latin typeface="Arial" panose="020B0604020202020204" pitchFamily="34" charset="0"/>
                          <a:cs typeface="Arial" panose="020B0604020202020204" pitchFamily="34" charset="0"/>
                        </a:rPr>
                        <a:t>Sécurité de la vieillesse**</a:t>
                      </a:r>
                    </a:p>
                  </a:txBody>
                  <a:tcPr marT="45706" marB="45706">
                    <a:solidFill>
                      <a:srgbClr val="658237"/>
                    </a:solidFill>
                  </a:tcPr>
                </a:tc>
                <a:extLst>
                  <a:ext uri="{0D108BD9-81ED-4DB2-BD59-A6C34878D82A}">
                    <a16:rowId xmlns:a16="http://schemas.microsoft.com/office/drawing/2014/main" val="10000"/>
                  </a:ext>
                </a:extLst>
              </a:tr>
              <a:tr h="457244">
                <a:tc>
                  <a:txBody>
                    <a:bodyPr/>
                    <a:lstStyle/>
                    <a:p>
                      <a:pPr>
                        <a:defRPr b="0" i="0"/>
                      </a:pPr>
                      <a:r>
                        <a:rPr lang="x-none" sz="2000" dirty="0">
                          <a:solidFill>
                            <a:schemeClr val="tx1"/>
                          </a:solidFill>
                          <a:latin typeface="Arial" panose="020B0604020202020204" pitchFamily="34" charset="0"/>
                          <a:cs typeface="Arial" panose="020B0604020202020204" pitchFamily="34" charset="0"/>
                        </a:rPr>
                        <a:t>60 ans</a:t>
                      </a: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836,32</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836,32 $</a:t>
                      </a: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60 </a:t>
                      </a:r>
                      <a:r>
                        <a:rPr kumimoji="0" lang="en-US" sz="2000" b="0" i="0" u="none" strike="noStrike" cap="none" normalizeH="0" baseline="0" dirty="0" err="1">
                          <a:ln>
                            <a:noFill/>
                          </a:ln>
                          <a:solidFill>
                            <a:schemeClr val="tx1"/>
                          </a:solidFill>
                          <a:latin typeface="Arial" panose="020B0604020202020204" pitchFamily="34" charset="0"/>
                          <a:cs typeface="Arial" panose="020B0604020202020204" pitchFamily="34" charset="0"/>
                        </a:rPr>
                        <a:t>ans</a:t>
                      </a:r>
                      <a:endPar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endParaRP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0 $</a:t>
                      </a:r>
                    </a:p>
                  </a:txBody>
                  <a:tcPr marT="45706" marB="45706">
                    <a:solidFill>
                      <a:srgbClr val="658237">
                        <a:alpha val="50000"/>
                      </a:srgbClr>
                    </a:solidFill>
                  </a:tcPr>
                </a:tc>
                <a:extLst>
                  <a:ext uri="{0D108BD9-81ED-4DB2-BD59-A6C34878D82A}">
                    <a16:rowId xmlns:a16="http://schemas.microsoft.com/office/drawing/2014/main" val="10001"/>
                  </a:ext>
                </a:extLst>
              </a:tr>
              <a:tr h="457244">
                <a:tc>
                  <a:txBody>
                    <a:bodyPr/>
                    <a:lstStyle/>
                    <a:p>
                      <a:pPr>
                        <a:defRPr b="0" i="0"/>
                      </a:pPr>
                      <a:r>
                        <a:rPr lang="x-none" sz="2000" dirty="0">
                          <a:latin typeface="Arial" panose="020B0604020202020204" pitchFamily="34" charset="0"/>
                          <a:cs typeface="Arial" panose="020B0604020202020204" pitchFamily="34" charset="0"/>
                        </a:rPr>
                        <a:t>65 ans</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1 </a:t>
                      </a: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306,75</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1 306,75 $</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65-74 </a:t>
                      </a:r>
                      <a:r>
                        <a:rPr kumimoji="0" lang="en-US" sz="2000" b="0" i="0" u="none" strike="noStrike" cap="none" normalizeH="0" baseline="0" dirty="0" err="1">
                          <a:ln>
                            <a:noFill/>
                          </a:ln>
                          <a:solidFill>
                            <a:schemeClr val="tx1"/>
                          </a:solidFill>
                          <a:latin typeface="Arial" panose="020B0604020202020204" pitchFamily="34" charset="0"/>
                          <a:cs typeface="Arial" panose="020B0604020202020204" pitchFamily="34" charset="0"/>
                        </a:rPr>
                        <a:t>ans</a:t>
                      </a:r>
                      <a:endPar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endParaRP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687,56</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F7DF9F">
                        <a:alpha val="50000"/>
                      </a:srgbClr>
                    </a:solidFill>
                  </a:tcPr>
                </a:tc>
                <a:extLst>
                  <a:ext uri="{0D108BD9-81ED-4DB2-BD59-A6C34878D82A}">
                    <a16:rowId xmlns:a16="http://schemas.microsoft.com/office/drawing/2014/main" val="10002"/>
                  </a:ext>
                </a:extLst>
              </a:tr>
              <a:tr h="457244">
                <a:tc>
                  <a:txBody>
                    <a:bodyPr/>
                    <a:lstStyle/>
                    <a:p>
                      <a:pPr>
                        <a:defRPr b="0" i="0"/>
                      </a:pPr>
                      <a:r>
                        <a:rPr lang="x-none" sz="2000" dirty="0">
                          <a:latin typeface="Arial" panose="020B0604020202020204" pitchFamily="34" charset="0"/>
                          <a:cs typeface="Arial" panose="020B0604020202020204" pitchFamily="34" charset="0"/>
                        </a:rPr>
                        <a:t>70 ans</a:t>
                      </a:r>
                    </a:p>
                  </a:txBody>
                  <a:tcPr marT="45706" marB="45706">
                    <a:solidFill>
                      <a:srgbClr val="658237">
                        <a:alpha val="50000"/>
                      </a:srgbClr>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defRPr b="0" i="0"/>
                      </a:pP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1 </a:t>
                      </a: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855,58 </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a:t>
                      </a:r>
                    </a:p>
                  </a:txBody>
                  <a:tcPr marT="45706" marB="45706">
                    <a:solidFill>
                      <a:srgbClr val="658237">
                        <a:alpha val="5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1 855,58 $</a:t>
                      </a: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75 </a:t>
                      </a:r>
                      <a:r>
                        <a:rPr kumimoji="0" lang="en-US" sz="2000" b="0" i="0" u="none" strike="noStrike" cap="none" normalizeH="0" baseline="0" dirty="0" err="1">
                          <a:ln>
                            <a:noFill/>
                          </a:ln>
                          <a:solidFill>
                            <a:schemeClr val="tx1"/>
                          </a:solidFill>
                          <a:latin typeface="Arial" panose="020B0604020202020204" pitchFamily="34" charset="0"/>
                          <a:cs typeface="Arial" panose="020B0604020202020204" pitchFamily="34" charset="0"/>
                        </a:rPr>
                        <a:t>ans</a:t>
                      </a:r>
                      <a:endPar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endParaRP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756,32</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658237">
                        <a:alpha val="50000"/>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03972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5"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7" name="Rectangle 11"/>
          <p:cNvSpPr>
            <a:spLocks noChangeArrowheads="1"/>
          </p:cNvSpPr>
          <p:nvPr>
            <p:custDataLst>
              <p:tags r:id="rId4"/>
            </p:custDataLst>
          </p:nvPr>
        </p:nvSpPr>
        <p:spPr>
          <a:xfrm>
            <a:off x="-27432" y="1363059"/>
            <a:ext cx="9171432" cy="459512"/>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pic>
        <p:nvPicPr>
          <p:cNvPr id="8200" name="Picture 6" descr="my_savings™"/>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tretch/>
        </p:blipFill>
        <p:spPr>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Grp="1" noChangeArrowheads="1"/>
          </p:cNvSpPr>
          <p:nvPr>
            <p:ph type="title"/>
            <p:custDataLst>
              <p:tags r:id="rId6"/>
            </p:custDataLst>
          </p:nvPr>
        </p:nvSpPr>
        <p:spPr>
          <a:xfrm>
            <a:off x="0" y="64293"/>
            <a:ext cx="9144000" cy="1243013"/>
          </a:xfrm>
        </p:spPr>
        <p:txBody>
          <a:bodyPr>
            <a:normAutofit fontScale="90000"/>
          </a:bodyPr>
          <a:lstStyle/>
          <a:p>
            <a:pPr eaLnBrk="1" hangingPunct="1">
              <a:defRPr b="0" i="0"/>
            </a:pPr>
            <a:r>
              <a:rPr lang="x-none" sz="4000" dirty="0">
                <a:solidFill>
                  <a:srgbClr val="658237"/>
                </a:solidFill>
                <a:latin typeface="Arial" panose="020B0604020202020204" pitchFamily="34" charset="0"/>
                <a:cs typeface="Arial" panose="020B0604020202020204" pitchFamily="34" charset="0"/>
              </a:rPr>
              <a:t>L’</a:t>
            </a:r>
            <a:r>
              <a:rPr lang="x-none" sz="4400" b="1" dirty="0">
                <a:solidFill>
                  <a:srgbClr val="658237"/>
                </a:solidFill>
                <a:latin typeface="Arial" panose="020B0604020202020204" pitchFamily="34" charset="0"/>
                <a:cs typeface="Arial" panose="020B0604020202020204" pitchFamily="34" charset="0"/>
              </a:rPr>
              <a:t>avantage fiscal</a:t>
            </a:r>
            <a:r>
              <a:rPr lang="x-none" sz="4000" dirty="0">
                <a:solidFill>
                  <a:srgbClr val="658237"/>
                </a:solidFill>
                <a:latin typeface="Arial" panose="020B0604020202020204" pitchFamily="34" charset="0"/>
                <a:cs typeface="Arial" panose="020B0604020202020204" pitchFamily="34" charset="0"/>
              </a:rPr>
              <a:t> </a:t>
            </a:r>
            <a:r>
              <a:rPr lang="x-none" sz="4000" dirty="0">
                <a:latin typeface="Arial" panose="020B0604020202020204" pitchFamily="34" charset="0"/>
                <a:cs typeface="Arial" panose="020B0604020202020204" pitchFamily="34" charset="0"/>
              </a:rPr>
              <a:t>des cotisations prélevées automatiquement sur la paie</a:t>
            </a:r>
          </a:p>
        </p:txBody>
      </p:sp>
      <p:sp>
        <p:nvSpPr>
          <p:cNvPr id="9227" name="Rectangle 12"/>
          <p:cNvSpPr>
            <a:spLocks noChangeArrowheads="1"/>
          </p:cNvSpPr>
          <p:nvPr>
            <p:custDataLst>
              <p:tags r:id="rId7"/>
            </p:custDataLst>
          </p:nvPr>
        </p:nvSpPr>
        <p:spPr>
          <a:xfrm>
            <a:off x="874136" y="1364215"/>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b="0" i="0"/>
            </a:pPr>
            <a:r>
              <a:rPr lang="x-none" sz="2400" dirty="0">
                <a:solidFill>
                  <a:schemeClr val="bg1"/>
                </a:solidFill>
                <a:latin typeface="Arial" charset="0"/>
              </a:rPr>
              <a:t>	</a:t>
            </a:r>
            <a:r>
              <a:rPr lang="x-none" sz="2400" b="0" dirty="0">
                <a:solidFill>
                  <a:schemeClr val="bg1"/>
                </a:solidFill>
                <a:latin typeface="Arial" panose="020B0604020202020204" pitchFamily="34" charset="0"/>
                <a:cs typeface="Arial" panose="020B0604020202020204" pitchFamily="34" charset="0"/>
              </a:rPr>
              <a:t>Une cotisation de </a:t>
            </a:r>
            <a:r>
              <a:rPr lang="x-none" sz="2400" b="1" dirty="0">
                <a:solidFill>
                  <a:schemeClr val="bg1"/>
                </a:solidFill>
                <a:latin typeface="Arial" panose="020B0604020202020204" pitchFamily="34" charset="0"/>
                <a:cs typeface="Arial" panose="020B0604020202020204" pitchFamily="34" charset="0"/>
              </a:rPr>
              <a:t>100 $</a:t>
            </a:r>
            <a:r>
              <a:rPr lang="x-none" sz="2400" b="1" dirty="0">
                <a:solidFill>
                  <a:srgbClr val="FF0000"/>
                </a:solidFill>
                <a:latin typeface="Arial" panose="020B0604020202020204" pitchFamily="34" charset="0"/>
                <a:cs typeface="Arial" panose="020B0604020202020204" pitchFamily="34" charset="0"/>
              </a:rPr>
              <a:t> </a:t>
            </a:r>
            <a:r>
              <a:rPr lang="x-none" sz="2400" b="1" dirty="0">
                <a:solidFill>
                  <a:schemeClr val="bg1"/>
                </a:solidFill>
                <a:latin typeface="Arial" panose="020B0604020202020204" pitchFamily="34" charset="0"/>
                <a:cs typeface="Arial" panose="020B0604020202020204" pitchFamily="34" charset="0"/>
              </a:rPr>
              <a:t>pour </a:t>
            </a:r>
            <a:r>
              <a:rPr lang="fr-CA" sz="2400" b="1" dirty="0">
                <a:solidFill>
                  <a:schemeClr val="bg1"/>
                </a:solidFill>
                <a:latin typeface="Arial" panose="020B0604020202020204" pitchFamily="34" charset="0"/>
                <a:cs typeface="Arial" panose="020B0604020202020204" pitchFamily="34" charset="0"/>
              </a:rPr>
              <a:t>seulement </a:t>
            </a:r>
            <a:r>
              <a:rPr lang="x-none" sz="2400" b="1" dirty="0">
                <a:solidFill>
                  <a:schemeClr val="bg1"/>
                </a:solidFill>
                <a:latin typeface="Arial" panose="020B0604020202020204" pitchFamily="34" charset="0"/>
                <a:cs typeface="Arial" panose="020B0604020202020204" pitchFamily="34" charset="0"/>
              </a:rPr>
              <a:t>75 $</a:t>
            </a:r>
          </a:p>
        </p:txBody>
      </p:sp>
      <p:pic>
        <p:nvPicPr>
          <p:cNvPr id="8203" name="Picture 34" descr="advisorguy"/>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tretch/>
        </p:blipFill>
        <p:spPr>
          <a:xfrm>
            <a:off x="6462577" y="2205361"/>
            <a:ext cx="2600325" cy="455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custDataLst>
              <p:tags r:id="rId9"/>
            </p:custDataLst>
          </p:nvPr>
        </p:nvGraphicFramePr>
        <p:xfrm>
          <a:off x="1043608" y="2362201"/>
          <a:ext cx="5486401" cy="325755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25961">
                  <a:extLst>
                    <a:ext uri="{9D8B030D-6E8A-4147-A177-3AD203B41FA5}">
                      <a16:colId xmlns:a16="http://schemas.microsoft.com/office/drawing/2014/main" val="20002"/>
                    </a:ext>
                  </a:extLst>
                </a:gridCol>
              </a:tblGrid>
              <a:tr h="605790">
                <a:tc>
                  <a:txBody>
                    <a:bodyPr/>
                    <a:lstStyle/>
                    <a:p>
                      <a:pPr>
                        <a:defRPr b="0" i="0"/>
                      </a:pPr>
                      <a:endParaRPr lang="x-none" sz="2400" b="1">
                        <a:latin typeface="Arial" panose="020B0604020202020204" pitchFamily="34" charset="0"/>
                        <a:cs typeface="Arial" panose="020B0604020202020204" pitchFamily="34" charset="0"/>
                      </a:endParaRPr>
                    </a:p>
                  </a:txBody>
                  <a:tcPr>
                    <a:solidFill>
                      <a:srgbClr val="658237"/>
                    </a:solidFill>
                  </a:tcPr>
                </a:tc>
                <a:tc>
                  <a:txBody>
                    <a:bodyPr/>
                    <a:lstStyle/>
                    <a:p>
                      <a:pPr algn="r">
                        <a:defRPr b="0" i="0"/>
                      </a:pPr>
                      <a:r>
                        <a:rPr lang="x-none" sz="2400" b="1">
                          <a:solidFill>
                            <a:schemeClr val="bg1"/>
                          </a:solidFill>
                          <a:latin typeface="Arial" panose="020B0604020202020204" pitchFamily="34" charset="0"/>
                          <a:cs typeface="Arial" panose="020B0604020202020204" pitchFamily="34" charset="0"/>
                        </a:rPr>
                        <a:t>Avant</a:t>
                      </a:r>
                    </a:p>
                  </a:txBody>
                  <a:tcPr>
                    <a:solidFill>
                      <a:srgbClr val="658237"/>
                    </a:solidFill>
                  </a:tcPr>
                </a:tc>
                <a:tc>
                  <a:txBody>
                    <a:bodyPr/>
                    <a:lstStyle/>
                    <a:p>
                      <a:pPr marL="0" marR="0" indent="0" algn="r" defTabSz="914400" rtl="0" eaLnBrk="1" fontAlgn="auto" latinLnBrk="0" hangingPunct="1">
                        <a:lnSpc>
                          <a:spcPct val="100000"/>
                        </a:lnSpc>
                        <a:spcBef>
                          <a:spcPct val="0"/>
                        </a:spcBef>
                        <a:spcAft>
                          <a:spcPct val="0"/>
                        </a:spcAft>
                        <a:buClrTx/>
                        <a:buSzTx/>
                        <a:buFontTx/>
                        <a:buNone/>
                        <a:defRPr b="0" i="0"/>
                      </a:pPr>
                      <a:r>
                        <a:rPr lang="x-none" sz="2400" b="1" baseline="0" dirty="0">
                          <a:solidFill>
                            <a:schemeClr val="bg1"/>
                          </a:solidFill>
                          <a:latin typeface="Arial" panose="020B0604020202020204" pitchFamily="34" charset="0"/>
                          <a:cs typeface="Arial" panose="020B0604020202020204" pitchFamily="34" charset="0"/>
                        </a:rPr>
                        <a:t>Après</a:t>
                      </a:r>
                    </a:p>
                  </a:txBody>
                  <a:tcPr>
                    <a:solidFill>
                      <a:srgbClr val="658237"/>
                    </a:solidFill>
                  </a:tcPr>
                </a:tc>
                <a:extLst>
                  <a:ext uri="{0D108BD9-81ED-4DB2-BD59-A6C34878D82A}">
                    <a16:rowId xmlns:a16="http://schemas.microsoft.com/office/drawing/2014/main" val="10000"/>
                  </a:ext>
                </a:extLst>
              </a:tr>
              <a:tr h="452195">
                <a:tc>
                  <a:txBody>
                    <a:bodyPr/>
                    <a:lstStyle/>
                    <a:p>
                      <a:pPr>
                        <a:defRPr b="0" i="0"/>
                      </a:pPr>
                      <a:r>
                        <a:rPr lang="x-none" sz="2400" dirty="0">
                          <a:solidFill>
                            <a:schemeClr val="tx1"/>
                          </a:solidFill>
                          <a:latin typeface="Arial" panose="020B0604020202020204" pitchFamily="34" charset="0"/>
                          <a:cs typeface="Arial" panose="020B0604020202020204" pitchFamily="34" charset="0"/>
                        </a:rPr>
                        <a:t>Paie brute</a:t>
                      </a:r>
                    </a:p>
                  </a:txBody>
                  <a:tcP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a:ln>
                            <a:noFill/>
                          </a:ln>
                          <a:solidFill>
                            <a:schemeClr val="tx1"/>
                          </a:solidFill>
                          <a:latin typeface="Arial" panose="020B0604020202020204" pitchFamily="34" charset="0"/>
                          <a:ea typeface="Arial" charset="0"/>
                          <a:cs typeface="Arial" panose="020B0604020202020204" pitchFamily="34" charset="0"/>
                        </a:rPr>
                        <a:t>1 500 $</a:t>
                      </a:r>
                    </a:p>
                  </a:txBody>
                  <a:tcP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charset="0"/>
                          <a:ea typeface="Arial" charset="0"/>
                        </a:rPr>
                        <a:t>1 500 $</a:t>
                      </a:r>
                    </a:p>
                  </a:txBody>
                  <a:tcPr>
                    <a:solidFill>
                      <a:srgbClr val="97B071">
                        <a:alpha val="50000"/>
                      </a:srgbClr>
                    </a:solidFill>
                  </a:tcPr>
                </a:tc>
                <a:extLst>
                  <a:ext uri="{0D108BD9-81ED-4DB2-BD59-A6C34878D82A}">
                    <a16:rowId xmlns:a16="http://schemas.microsoft.com/office/drawing/2014/main" val="10001"/>
                  </a:ext>
                </a:extLst>
              </a:tr>
              <a:tr h="452195">
                <a:tc>
                  <a:txBody>
                    <a:bodyPr/>
                    <a:lstStyle/>
                    <a:p>
                      <a:pPr>
                        <a:tabLst>
                          <a:tab pos="903288" algn="l"/>
                        </a:tabLst>
                        <a:defRPr b="0" i="0"/>
                      </a:pPr>
                      <a:r>
                        <a:rPr lang="x-none" sz="2400" dirty="0">
                          <a:solidFill>
                            <a:schemeClr val="tx1"/>
                          </a:solidFill>
                          <a:latin typeface="Arial" panose="020B0604020202020204" pitchFamily="34" charset="0"/>
                          <a:cs typeface="Arial" panose="020B0604020202020204" pitchFamily="34" charset="0"/>
                        </a:rPr>
                        <a:t>Moins</a:t>
                      </a:r>
                      <a:r>
                        <a:rPr lang="fr-CA" sz="2400" baseline="0" dirty="0">
                          <a:solidFill>
                            <a:schemeClr val="tx1"/>
                          </a:solidFill>
                          <a:latin typeface="Arial" panose="020B0604020202020204" pitchFamily="34" charset="0"/>
                          <a:cs typeface="Arial" panose="020B0604020202020204" pitchFamily="34" charset="0"/>
                        </a:rPr>
                        <a:t> </a:t>
                      </a:r>
                      <a:r>
                        <a:rPr lang="x-none" sz="2400" dirty="0">
                          <a:solidFill>
                            <a:schemeClr val="tx1"/>
                          </a:solidFill>
                          <a:latin typeface="Arial" panose="020B0604020202020204" pitchFamily="34" charset="0"/>
                          <a:cs typeface="Arial" panose="020B0604020202020204" pitchFamily="34" charset="0"/>
                        </a:rPr>
                        <a:t>la</a:t>
                      </a:r>
                      <a:br>
                        <a:rPr lang="fr-CA" sz="2400" dirty="0">
                          <a:solidFill>
                            <a:schemeClr val="tx1"/>
                          </a:solidFill>
                          <a:latin typeface="Arial" panose="020B0604020202020204" pitchFamily="34" charset="0"/>
                          <a:cs typeface="Arial" panose="020B0604020202020204" pitchFamily="34" charset="0"/>
                        </a:rPr>
                      </a:br>
                      <a:r>
                        <a:rPr lang="x-none" sz="2400" dirty="0">
                          <a:solidFill>
                            <a:schemeClr val="tx1"/>
                          </a:solidFill>
                          <a:latin typeface="Arial" panose="020B0604020202020204" pitchFamily="34" charset="0"/>
                          <a:cs typeface="Arial" panose="020B0604020202020204" pitchFamily="34" charset="0"/>
                        </a:rPr>
                        <a:t>cot</a:t>
                      </a:r>
                      <a:r>
                        <a:rPr lang="fr-CA" sz="2400" dirty="0" err="1">
                          <a:solidFill>
                            <a:schemeClr val="tx1"/>
                          </a:solidFill>
                          <a:latin typeface="Arial" panose="020B0604020202020204" pitchFamily="34" charset="0"/>
                          <a:cs typeface="Arial" panose="020B0604020202020204" pitchFamily="34" charset="0"/>
                        </a:rPr>
                        <a:t>isation</a:t>
                      </a:r>
                      <a:r>
                        <a:rPr lang="fr-CA" sz="2400" baseline="0" dirty="0">
                          <a:solidFill>
                            <a:schemeClr val="tx1"/>
                          </a:solidFill>
                          <a:latin typeface="Arial" panose="020B0604020202020204" pitchFamily="34" charset="0"/>
                          <a:cs typeface="Arial" panose="020B0604020202020204" pitchFamily="34" charset="0"/>
                        </a:rPr>
                        <a:t> </a:t>
                      </a:r>
                      <a:r>
                        <a:rPr lang="x-none" sz="2400" dirty="0">
                          <a:solidFill>
                            <a:schemeClr val="tx1"/>
                          </a:solidFill>
                          <a:latin typeface="Arial" panose="020B0604020202020204" pitchFamily="34" charset="0"/>
                          <a:cs typeface="Arial" panose="020B0604020202020204" pitchFamily="34" charset="0"/>
                        </a:rPr>
                        <a:t>REER</a:t>
                      </a:r>
                    </a:p>
                  </a:txBody>
                  <a:tcP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panose="020B0604020202020204" pitchFamily="34" charset="0"/>
                          <a:ea typeface="Arial" charset="0"/>
                          <a:cs typeface="Arial" panose="020B0604020202020204" pitchFamily="34" charset="0"/>
                        </a:rPr>
                        <a:t>       0 $</a:t>
                      </a:r>
                    </a:p>
                  </a:txBody>
                  <a:tcP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charset="0"/>
                          <a:ea typeface="Arial" charset="0"/>
                        </a:rPr>
                        <a:t>   100 $</a:t>
                      </a:r>
                    </a:p>
                  </a:txBody>
                  <a:tcPr>
                    <a:solidFill>
                      <a:srgbClr val="F7DF9F">
                        <a:alpha val="50000"/>
                      </a:srgbClr>
                    </a:solidFill>
                  </a:tcPr>
                </a:tc>
                <a:extLst>
                  <a:ext uri="{0D108BD9-81ED-4DB2-BD59-A6C34878D82A}">
                    <a16:rowId xmlns:a16="http://schemas.microsoft.com/office/drawing/2014/main" val="10002"/>
                  </a:ext>
                </a:extLst>
              </a:tr>
              <a:tr h="452195">
                <a:tc>
                  <a:txBody>
                    <a:bodyPr/>
                    <a:lstStyle/>
                    <a:p>
                      <a:pPr>
                        <a:defRPr b="0" i="0"/>
                      </a:pPr>
                      <a:r>
                        <a:rPr lang="x-none" sz="2400">
                          <a:solidFill>
                            <a:schemeClr val="tx1"/>
                          </a:solidFill>
                          <a:latin typeface="Arial" panose="020B0604020202020204" pitchFamily="34" charset="0"/>
                          <a:cs typeface="Arial" panose="020B0604020202020204" pitchFamily="34" charset="0"/>
                        </a:rPr>
                        <a:t>Paye imposable</a:t>
                      </a:r>
                    </a:p>
                  </a:txBody>
                  <a:tcPr>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a:ln>
                            <a:noFill/>
                          </a:ln>
                          <a:solidFill>
                            <a:schemeClr val="tx1"/>
                          </a:solidFill>
                          <a:latin typeface="Arial" panose="020B0604020202020204" pitchFamily="34" charset="0"/>
                          <a:ea typeface="Arial" charset="0"/>
                          <a:cs typeface="Arial" panose="020B0604020202020204" pitchFamily="34" charset="0"/>
                        </a:rPr>
                        <a:t> 1 500 $</a:t>
                      </a:r>
                    </a:p>
                  </a:txBody>
                  <a:tcPr>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charset="0"/>
                          <a:ea typeface="Arial" charset="0"/>
                        </a:rPr>
                        <a:t> 1 400 $</a:t>
                      </a:r>
                    </a:p>
                  </a:txBody>
                  <a:tcPr>
                    <a:solidFill>
                      <a:srgbClr val="658237">
                        <a:alpha val="50000"/>
                      </a:srgbClr>
                    </a:solidFill>
                  </a:tcPr>
                </a:tc>
                <a:extLst>
                  <a:ext uri="{0D108BD9-81ED-4DB2-BD59-A6C34878D82A}">
                    <a16:rowId xmlns:a16="http://schemas.microsoft.com/office/drawing/2014/main" val="10003"/>
                  </a:ext>
                </a:extLst>
              </a:tr>
              <a:tr h="452195">
                <a:tc>
                  <a:txBody>
                    <a:bodyPr/>
                    <a:lstStyle/>
                    <a:p>
                      <a:pPr>
                        <a:defRPr b="0" i="0"/>
                      </a:pPr>
                      <a:r>
                        <a:rPr lang="x-none" sz="2400">
                          <a:solidFill>
                            <a:schemeClr val="tx1"/>
                          </a:solidFill>
                          <a:latin typeface="Arial" panose="020B0604020202020204" pitchFamily="34" charset="0"/>
                          <a:cs typeface="Arial" panose="020B0604020202020204" pitchFamily="34" charset="0"/>
                        </a:rPr>
                        <a:t>Impôt</a:t>
                      </a:r>
                      <a:r>
                        <a:rPr lang="fr-CA" sz="2400" dirty="0">
                          <a:solidFill>
                            <a:schemeClr val="tx1"/>
                          </a:solidFill>
                          <a:latin typeface="Arial" panose="020B0604020202020204" pitchFamily="34" charset="0"/>
                          <a:cs typeface="Arial" panose="020B0604020202020204" pitchFamily="34" charset="0"/>
                        </a:rPr>
                        <a:t> </a:t>
                      </a:r>
                      <a:r>
                        <a:rPr lang="x-none" sz="2400">
                          <a:solidFill>
                            <a:schemeClr val="tx1"/>
                          </a:solidFill>
                          <a:latin typeface="Arial" panose="020B0604020202020204" pitchFamily="34" charset="0"/>
                          <a:cs typeface="Arial" panose="020B0604020202020204" pitchFamily="34" charset="0"/>
                        </a:rPr>
                        <a:t>de 25 %*</a:t>
                      </a:r>
                    </a:p>
                  </a:txBody>
                  <a:tcP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a:ln>
                            <a:noFill/>
                          </a:ln>
                          <a:solidFill>
                            <a:schemeClr val="tx1"/>
                          </a:solidFill>
                          <a:latin typeface="Arial" panose="020B0604020202020204" pitchFamily="34" charset="0"/>
                          <a:ea typeface="Arial" charset="0"/>
                          <a:cs typeface="Arial" panose="020B0604020202020204" pitchFamily="34" charset="0"/>
                        </a:rPr>
                        <a:t> (375 $)</a:t>
                      </a:r>
                    </a:p>
                  </a:txBody>
                  <a:tcP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charset="0"/>
                          <a:ea typeface="Arial" charset="0"/>
                        </a:rPr>
                        <a:t>   (350 $)</a:t>
                      </a:r>
                    </a:p>
                  </a:txBody>
                  <a:tcPr>
                    <a:solidFill>
                      <a:srgbClr val="F7DF9F">
                        <a:alpha val="50000"/>
                      </a:srgbClr>
                    </a:solidFill>
                  </a:tcPr>
                </a:tc>
                <a:extLst>
                  <a:ext uri="{0D108BD9-81ED-4DB2-BD59-A6C34878D82A}">
                    <a16:rowId xmlns:a16="http://schemas.microsoft.com/office/drawing/2014/main" val="10004"/>
                  </a:ext>
                </a:extLst>
              </a:tr>
              <a:tr h="452195">
                <a:tc>
                  <a:txBody>
                    <a:bodyPr/>
                    <a:lstStyle/>
                    <a:p>
                      <a:pPr>
                        <a:defRPr b="0" i="0"/>
                      </a:pPr>
                      <a:r>
                        <a:rPr lang="x-none" sz="2400">
                          <a:solidFill>
                            <a:schemeClr val="tx1"/>
                          </a:solidFill>
                          <a:latin typeface="Arial" panose="020B0604020202020204" pitchFamily="34" charset="0"/>
                          <a:cs typeface="Arial" panose="020B0604020202020204" pitchFamily="34" charset="0"/>
                        </a:rPr>
                        <a:t>Paye nette</a:t>
                      </a:r>
                    </a:p>
                  </a:txBody>
                  <a:tcPr>
                    <a:solidFill>
                      <a:srgbClr val="658237">
                        <a:alpha val="50000"/>
                      </a:srgbClr>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defRPr b="0" i="0"/>
                      </a:pPr>
                      <a:r>
                        <a:rPr kumimoji="0" lang="x-none" sz="2400" b="0" i="0" u="none" strike="noStrike" cap="none" normalizeH="0" baseline="0">
                          <a:ln>
                            <a:noFill/>
                          </a:ln>
                          <a:solidFill>
                            <a:schemeClr val="tx1"/>
                          </a:solidFill>
                          <a:latin typeface="Arial" panose="020B0604020202020204" pitchFamily="34" charset="0"/>
                          <a:ea typeface="Arial" charset="0"/>
                          <a:cs typeface="Arial" panose="020B0604020202020204" pitchFamily="34" charset="0"/>
                        </a:rPr>
                        <a:t> 1 125 $</a:t>
                      </a:r>
                    </a:p>
                  </a:txBody>
                  <a:tcPr>
                    <a:solidFill>
                      <a:srgbClr val="658237">
                        <a:alpha val="50000"/>
                      </a:srgbClr>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defRPr b="0" i="0"/>
                      </a:pPr>
                      <a:r>
                        <a:rPr kumimoji="0" lang="x-none" sz="2400" b="0" i="0" u="none" strike="noStrike" cap="none" normalizeH="0" baseline="0" dirty="0">
                          <a:ln>
                            <a:noFill/>
                          </a:ln>
                          <a:solidFill>
                            <a:schemeClr val="tx1"/>
                          </a:solidFill>
                          <a:latin typeface="Arial" charset="0"/>
                          <a:ea typeface="Arial" charset="0"/>
                        </a:rPr>
                        <a:t> 1 050 $</a:t>
                      </a:r>
                    </a:p>
                  </a:txBody>
                  <a:tcPr>
                    <a:solidFill>
                      <a:srgbClr val="658237">
                        <a:alpha val="50000"/>
                      </a:srgbClr>
                    </a:solidFill>
                  </a:tcPr>
                </a:tc>
                <a:extLst>
                  <a:ext uri="{0D108BD9-81ED-4DB2-BD59-A6C34878D82A}">
                    <a16:rowId xmlns:a16="http://schemas.microsoft.com/office/drawing/2014/main" val="10005"/>
                  </a:ext>
                </a:extLst>
              </a:tr>
            </a:tbl>
          </a:graphicData>
        </a:graphic>
      </p:graphicFrame>
      <p:sp>
        <p:nvSpPr>
          <p:cNvPr id="27" name="Rectangle 34">
            <a:extLst>
              <a:ext uri="{FF2B5EF4-FFF2-40B4-BE49-F238E27FC236}">
                <a16:creationId xmlns:a16="http://schemas.microsoft.com/office/drawing/2014/main" id="{0E4B9B02-320E-1A96-E918-DC3DB624CB25}"/>
              </a:ext>
            </a:extLst>
          </p:cNvPr>
          <p:cNvSpPr>
            <a:spLocks noChangeArrowheads="1"/>
          </p:cNvSpPr>
          <p:nvPr>
            <p:custDataLst>
              <p:tags r:id="rId10"/>
            </p:custDataLst>
          </p:nvPr>
        </p:nvSpPr>
        <p:spPr>
          <a:xfrm>
            <a:off x="1043608" y="5877272"/>
            <a:ext cx="5029200" cy="39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b="0" i="0"/>
            </a:pPr>
            <a:r>
              <a:rPr lang="x-none" dirty="0">
                <a:latin typeface="Arial" panose="020B0604020202020204" pitchFamily="34" charset="0"/>
                <a:cs typeface="Arial" panose="020B0604020202020204" pitchFamily="34" charset="0"/>
              </a:rPr>
              <a:t>*</a:t>
            </a:r>
            <a:r>
              <a:rPr lang="fr-CA"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Le taux d’imposition peut varier.</a:t>
            </a:r>
          </a:p>
        </p:txBody>
      </p:sp>
    </p:spTree>
    <p:custDataLst>
      <p:tags r:id="rId1"/>
    </p:custDataLst>
    <p:extLst>
      <p:ext uri="{BB962C8B-B14F-4D97-AF65-F5344CB8AC3E}">
        <p14:creationId xmlns:p14="http://schemas.microsoft.com/office/powerpoint/2010/main" val="271567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custDataLst>
              <p:tags r:id="rId2"/>
            </p:custDataLst>
          </p:nvPr>
        </p:nvSpPr>
        <p:spPr bwMode="auto">
          <a:xfrm>
            <a:off x="990600" y="1485900"/>
            <a:ext cx="8153400" cy="537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a:pPr>
            <a:endParaRPr lang="en-US" dirty="0">
              <a:latin typeface="Arial Regular" charset="0"/>
            </a:endParaRPr>
          </a:p>
        </p:txBody>
      </p:sp>
      <p:sp>
        <p:nvSpPr>
          <p:cNvPr id="21" name="Rectangle 8"/>
          <p:cNvSpPr>
            <a:spLocks noChangeArrowheads="1"/>
          </p:cNvSpPr>
          <p:nvPr>
            <p:custDataLst>
              <p:tags r:id="rId3"/>
            </p:custDataLst>
          </p:nvPr>
        </p:nvSpPr>
        <p:spPr>
          <a:xfrm>
            <a:off x="184146" y="0"/>
            <a:ext cx="9000261" cy="1412776"/>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2" name="Rectangle 10"/>
          <p:cNvSpPr>
            <a:spLocks noChangeArrowheads="1"/>
          </p:cNvSpPr>
          <p:nvPr>
            <p:custDataLst>
              <p:tags r:id="rId4"/>
            </p:custDataLst>
          </p:nvPr>
        </p:nvSpPr>
        <p:spPr>
          <a:xfrm>
            <a:off x="0" y="1477934"/>
            <a:ext cx="1028800" cy="5380066"/>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23" name="Rectangle 11"/>
          <p:cNvSpPr>
            <a:spLocks noChangeArrowheads="1"/>
          </p:cNvSpPr>
          <p:nvPr>
            <p:custDataLst>
              <p:tags r:id="rId5"/>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0249" name="Rectangle 10"/>
          <p:cNvSpPr>
            <a:spLocks noGrp="1" noChangeArrowheads="1"/>
          </p:cNvSpPr>
          <p:nvPr>
            <p:ph type="title" idx="4294967295"/>
            <p:custDataLst>
              <p:tags r:id="rId6"/>
            </p:custDataLst>
          </p:nvPr>
        </p:nvSpPr>
        <p:spPr>
          <a:xfrm>
            <a:off x="672084" y="0"/>
            <a:ext cx="7772400" cy="1243013"/>
          </a:xfrm>
        </p:spPr>
        <p:txBody>
          <a:bodyPr>
            <a:norm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Plafond de cotisation au R</a:t>
            </a:r>
            <a:r>
              <a:rPr lang="en-US" sz="4000" b="1" dirty="0">
                <a:solidFill>
                  <a:srgbClr val="658237"/>
                </a:solidFill>
                <a:latin typeface="Arial" panose="020B0604020202020204" pitchFamily="34" charset="0"/>
                <a:cs typeface="Arial" panose="020B0604020202020204" pitchFamily="34" charset="0"/>
              </a:rPr>
              <a:t>E</a:t>
            </a:r>
            <a:r>
              <a:rPr lang="x-none" sz="4000" b="1" dirty="0">
                <a:solidFill>
                  <a:srgbClr val="658237"/>
                </a:solidFill>
                <a:latin typeface="Arial" panose="020B0604020202020204" pitchFamily="34" charset="0"/>
                <a:cs typeface="Arial" panose="020B0604020202020204" pitchFamily="34" charset="0"/>
              </a:rPr>
              <a:t>ER</a:t>
            </a:r>
            <a:endParaRPr lang="x-none" sz="4000" dirty="0">
              <a:solidFill>
                <a:srgbClr val="658237"/>
              </a:solidFill>
              <a:latin typeface="Arial" panose="020B0604020202020204" pitchFamily="34" charset="0"/>
              <a:cs typeface="Arial" panose="020B0604020202020204" pitchFamily="34" charset="0"/>
            </a:endParaRPr>
          </a:p>
        </p:txBody>
      </p:sp>
      <p:sp>
        <p:nvSpPr>
          <p:cNvPr id="9225" name="AutoShape 5"/>
          <p:cNvSpPr>
            <a:spLocks noChangeArrowheads="1"/>
          </p:cNvSpPr>
          <p:nvPr>
            <p:custDataLst>
              <p:tags r:id="rId7"/>
            </p:custDataLst>
          </p:nvPr>
        </p:nvSpPr>
        <p:spPr>
          <a:xfrm>
            <a:off x="1219200" y="1700808"/>
            <a:ext cx="2209800" cy="1768475"/>
          </a:xfrm>
          <a:prstGeom prst="roundRect">
            <a:avLst>
              <a:gd name="adj" fmla="val 11458"/>
            </a:avLst>
          </a:prstGeom>
          <a:solidFill>
            <a:srgbClr val="EAAB00"/>
          </a:solidFill>
          <a:ln>
            <a:noFill/>
          </a:ln>
        </p:spPr>
        <p:txBody>
          <a:bodyPr wrap="none" lIns="0" tIns="0" rIns="0" bIns="0" anchor="ctr" anchorCtr="1"/>
          <a:lstStyle/>
          <a:p>
            <a:pPr algn="ctr" eaLnBrk="0" hangingPunct="0">
              <a:spcAft>
                <a:spcPct val="0"/>
              </a:spcAft>
              <a:buFont typeface="Arial" charset="0"/>
              <a:buNone/>
              <a:defRPr b="0" i="0"/>
            </a:pPr>
            <a:r>
              <a:rPr lang="x-none" sz="1600" b="1" dirty="0">
                <a:solidFill>
                  <a:srgbClr val="FFFFFF"/>
                </a:solidFill>
                <a:latin typeface="Arial" panose="020B0604020202020204" pitchFamily="34" charset="0"/>
                <a:cs typeface="Arial" panose="020B0604020202020204" pitchFamily="34" charset="0"/>
              </a:rPr>
              <a:t>18 % du revenu gagné</a:t>
            </a:r>
            <a:br>
              <a:rPr lang="fr-CA" sz="1600" b="1" dirty="0">
                <a:solidFill>
                  <a:srgbClr val="FFFFFF"/>
                </a:solidFill>
                <a:latin typeface="Arial" panose="020B0604020202020204" pitchFamily="34" charset="0"/>
                <a:cs typeface="Arial" panose="020B0604020202020204" pitchFamily="34" charset="0"/>
              </a:rPr>
            </a:br>
            <a:r>
              <a:rPr lang="x-none" sz="1600" b="1" dirty="0">
                <a:solidFill>
                  <a:srgbClr val="FFFFFF"/>
                </a:solidFill>
                <a:latin typeface="Arial" panose="020B0604020202020204" pitchFamily="34" charset="0"/>
                <a:cs typeface="Arial" panose="020B0604020202020204" pitchFamily="34" charset="0"/>
              </a:rPr>
              <a:t>de l'année précédente</a:t>
            </a:r>
            <a:br>
              <a:rPr lang="fr-CA" sz="1600" b="1" dirty="0">
                <a:solidFill>
                  <a:srgbClr val="FFFFFF"/>
                </a:solidFill>
                <a:latin typeface="Arial" panose="020B0604020202020204" pitchFamily="34" charset="0"/>
                <a:cs typeface="Arial" panose="020B0604020202020204" pitchFamily="34" charset="0"/>
              </a:rPr>
            </a:br>
            <a:r>
              <a:rPr lang="x-none" sz="1600" b="1" dirty="0">
                <a:solidFill>
                  <a:srgbClr val="FFFFFF"/>
                </a:solidFill>
                <a:latin typeface="Arial" panose="020B0604020202020204" pitchFamily="34" charset="0"/>
                <a:cs typeface="Arial" panose="020B0604020202020204" pitchFamily="34" charset="0"/>
              </a:rPr>
              <a:t>ou </a:t>
            </a:r>
            <a:r>
              <a:rPr lang="en-US" sz="1600" b="1" dirty="0">
                <a:solidFill>
                  <a:srgbClr val="FFFFFF"/>
                </a:solidFill>
                <a:latin typeface="Arial" panose="020B0604020202020204" pitchFamily="34" charset="0"/>
                <a:cs typeface="Arial" panose="020B0604020202020204" pitchFamily="34" charset="0"/>
              </a:rPr>
              <a:t>30 780</a:t>
            </a:r>
            <a:r>
              <a:rPr lang="x-none" sz="1600" b="1" dirty="0">
                <a:solidFill>
                  <a:srgbClr val="FFFFFF"/>
                </a:solidFill>
                <a:latin typeface="Arial" panose="020B0604020202020204" pitchFamily="34" charset="0"/>
                <a:cs typeface="Arial" panose="020B0604020202020204" pitchFamily="34" charset="0"/>
              </a:rPr>
              <a:t> $,</a:t>
            </a:r>
            <a:br>
              <a:rPr lang="fr-CA" sz="1600" b="1" dirty="0">
                <a:solidFill>
                  <a:srgbClr val="FFFFFF"/>
                </a:solidFill>
                <a:latin typeface="Arial" panose="020B0604020202020204" pitchFamily="34" charset="0"/>
                <a:cs typeface="Arial" panose="020B0604020202020204" pitchFamily="34" charset="0"/>
              </a:rPr>
            </a:br>
            <a:r>
              <a:rPr lang="x-none" sz="1600" b="1" dirty="0">
                <a:solidFill>
                  <a:srgbClr val="FFFFFF"/>
                </a:solidFill>
                <a:latin typeface="Arial" panose="020B0604020202020204" pitchFamily="34" charset="0"/>
                <a:cs typeface="Arial" panose="020B0604020202020204" pitchFamily="34" charset="0"/>
              </a:rPr>
              <a:t>selon le montant</a:t>
            </a:r>
            <a:br>
              <a:rPr lang="fr-CA" sz="1600" b="1" dirty="0">
                <a:solidFill>
                  <a:srgbClr val="FFFFFF"/>
                </a:solidFill>
                <a:latin typeface="Arial" panose="020B0604020202020204" pitchFamily="34" charset="0"/>
                <a:cs typeface="Arial" panose="020B0604020202020204" pitchFamily="34" charset="0"/>
              </a:rPr>
            </a:br>
            <a:r>
              <a:rPr lang="x-none" sz="1600" b="1" dirty="0">
                <a:solidFill>
                  <a:srgbClr val="FFFFFF"/>
                </a:solidFill>
                <a:latin typeface="Arial" panose="020B0604020202020204" pitchFamily="34" charset="0"/>
                <a:cs typeface="Arial" panose="020B0604020202020204" pitchFamily="34" charset="0"/>
              </a:rPr>
              <a:t>le moins élevé</a:t>
            </a:r>
            <a:endParaRPr lang="x-none" sz="1600" b="0" baseline="50000" dirty="0">
              <a:solidFill>
                <a:srgbClr val="FFFFFF"/>
              </a:solidFill>
              <a:latin typeface="Arial" panose="020B0604020202020204" pitchFamily="34" charset="0"/>
              <a:cs typeface="Arial" panose="020B0604020202020204" pitchFamily="34" charset="0"/>
            </a:endParaRPr>
          </a:p>
        </p:txBody>
      </p:sp>
      <p:sp>
        <p:nvSpPr>
          <p:cNvPr id="9226" name="AutoShape 7"/>
          <p:cNvSpPr>
            <a:spLocks noChangeArrowheads="1"/>
          </p:cNvSpPr>
          <p:nvPr>
            <p:custDataLst>
              <p:tags r:id="rId8"/>
            </p:custDataLst>
          </p:nvPr>
        </p:nvSpPr>
        <p:spPr>
          <a:xfrm>
            <a:off x="3962400" y="1700808"/>
            <a:ext cx="2209800" cy="1768475"/>
          </a:xfrm>
          <a:prstGeom prst="roundRect">
            <a:avLst>
              <a:gd name="adj" fmla="val 11458"/>
            </a:avLst>
          </a:prstGeom>
          <a:solidFill>
            <a:srgbClr val="658237"/>
          </a:solidFill>
          <a:ln>
            <a:noFill/>
          </a:ln>
        </p:spPr>
        <p:txBody>
          <a:bodyPr wrap="none" lIns="0" tIns="0" rIns="0" bIns="0" anchor="ctr" anchorCtr="1"/>
          <a:lstStyle/>
          <a:p>
            <a:pPr algn="ctr" eaLnBrk="0" hangingPunct="0">
              <a:spcAft>
                <a:spcPct val="0"/>
              </a:spcAft>
              <a:buFont typeface="Arial" charset="0"/>
              <a:buNone/>
              <a:defRPr b="0" i="0"/>
            </a:pPr>
            <a:r>
              <a:rPr lang="x-none" b="1">
                <a:solidFill>
                  <a:srgbClr val="FFFFFF"/>
                </a:solidFill>
                <a:latin typeface="Arial" panose="020B0604020202020204" pitchFamily="34" charset="0"/>
                <a:cs typeface="Arial" panose="020B0604020202020204" pitchFamily="34" charset="0"/>
              </a:rPr>
              <a:t>Droits de</a:t>
            </a:r>
            <a:br>
              <a:rPr lang="fr-CA" b="1" dirty="0">
                <a:solidFill>
                  <a:srgbClr val="FFFFFF"/>
                </a:solidFill>
                <a:latin typeface="Arial" panose="020B0604020202020204" pitchFamily="34" charset="0"/>
                <a:cs typeface="Arial" panose="020B0604020202020204" pitchFamily="34" charset="0"/>
              </a:rPr>
            </a:br>
            <a:r>
              <a:rPr lang="x-none" b="1">
                <a:solidFill>
                  <a:srgbClr val="FFFFFF"/>
                </a:solidFill>
                <a:latin typeface="Arial" panose="020B0604020202020204" pitchFamily="34" charset="0"/>
                <a:cs typeface="Arial" panose="020B0604020202020204" pitchFamily="34" charset="0"/>
              </a:rPr>
              <a:t>cotisation</a:t>
            </a:r>
            <a:br>
              <a:rPr lang="fr-CA" b="1" dirty="0">
                <a:solidFill>
                  <a:srgbClr val="FFFFFF"/>
                </a:solidFill>
                <a:latin typeface="Arial" panose="020B0604020202020204" pitchFamily="34" charset="0"/>
                <a:cs typeface="Arial" panose="020B0604020202020204" pitchFamily="34" charset="0"/>
              </a:rPr>
            </a:br>
            <a:r>
              <a:rPr lang="x-none" b="1">
                <a:solidFill>
                  <a:srgbClr val="FFFFFF"/>
                </a:solidFill>
                <a:latin typeface="Arial" panose="020B0604020202020204" pitchFamily="34" charset="0"/>
                <a:cs typeface="Arial" panose="020B0604020202020204" pitchFamily="34" charset="0"/>
              </a:rPr>
              <a:t>au REER</a:t>
            </a:r>
            <a:br>
              <a:rPr lang="fr-CA" b="1" dirty="0">
                <a:solidFill>
                  <a:srgbClr val="FFFFFF"/>
                </a:solidFill>
                <a:latin typeface="Arial" panose="020B0604020202020204" pitchFamily="34" charset="0"/>
                <a:cs typeface="Arial" panose="020B0604020202020204" pitchFamily="34" charset="0"/>
              </a:rPr>
            </a:br>
            <a:r>
              <a:rPr lang="x-none" b="1">
                <a:solidFill>
                  <a:srgbClr val="FFFFFF"/>
                </a:solidFill>
                <a:latin typeface="Arial" panose="020B0604020202020204" pitchFamily="34" charset="0"/>
                <a:cs typeface="Arial" panose="020B0604020202020204" pitchFamily="34" charset="0"/>
              </a:rPr>
              <a:t>inutilisés</a:t>
            </a:r>
            <a:br>
              <a:rPr lang="fr-CA" b="1" dirty="0">
                <a:solidFill>
                  <a:srgbClr val="FFFFFF"/>
                </a:solidFill>
                <a:latin typeface="Arial" panose="020B0604020202020204" pitchFamily="34" charset="0"/>
                <a:cs typeface="Arial" panose="020B0604020202020204" pitchFamily="34" charset="0"/>
              </a:rPr>
            </a:br>
            <a:r>
              <a:rPr lang="x-none" b="1">
                <a:solidFill>
                  <a:srgbClr val="FFFFFF"/>
                </a:solidFill>
                <a:latin typeface="Arial" panose="020B0604020202020204" pitchFamily="34" charset="0"/>
                <a:cs typeface="Arial" panose="020B0604020202020204" pitchFamily="34" charset="0"/>
              </a:rPr>
              <a:t>(s'il y a lieu)</a:t>
            </a:r>
            <a:endParaRPr lang="x-none" b="0" baseline="50000">
              <a:solidFill>
                <a:srgbClr val="FFFFFF"/>
              </a:solidFill>
              <a:latin typeface="Arial" panose="020B0604020202020204" pitchFamily="34" charset="0"/>
              <a:cs typeface="Arial" panose="020B0604020202020204" pitchFamily="34" charset="0"/>
            </a:endParaRPr>
          </a:p>
        </p:txBody>
      </p:sp>
      <p:sp>
        <p:nvSpPr>
          <p:cNvPr id="9227" name="Text Box 8"/>
          <p:cNvSpPr txBox="1">
            <a:spLocks noChangeArrowheads="1"/>
          </p:cNvSpPr>
          <p:nvPr>
            <p:custDataLst>
              <p:tags r:id="rId9"/>
            </p:custDataLst>
          </p:nvPr>
        </p:nvSpPr>
        <p:spPr>
          <a:xfrm>
            <a:off x="3352800" y="2270125"/>
            <a:ext cx="687172" cy="99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6200">
                <a:solidFill>
                  <a:srgbClr val="000000"/>
                </a:solidFill>
                <a:ea typeface="Arial" charset="0"/>
              </a:rPr>
              <a:t>+</a:t>
            </a:r>
          </a:p>
        </p:txBody>
      </p:sp>
      <p:sp>
        <p:nvSpPr>
          <p:cNvPr id="9228" name="Text Box 18"/>
          <p:cNvSpPr txBox="1">
            <a:spLocks noChangeArrowheads="1"/>
          </p:cNvSpPr>
          <p:nvPr>
            <p:custDataLst>
              <p:tags r:id="rId10"/>
            </p:custDataLst>
          </p:nvPr>
        </p:nvSpPr>
        <p:spPr>
          <a:xfrm>
            <a:off x="4648200" y="4038600"/>
            <a:ext cx="4428443" cy="1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ts val="600"/>
              </a:spcAft>
              <a:buClr>
                <a:srgbClr val="C60C30"/>
              </a:buClr>
              <a:buFont typeface="Arial" charset="0"/>
              <a:buNone/>
              <a:defRPr b="0" i="0"/>
            </a:pPr>
            <a:r>
              <a:rPr lang="x-none" sz="1600" dirty="0">
                <a:solidFill>
                  <a:srgbClr val="000000"/>
                </a:solidFill>
                <a:latin typeface="Arial" panose="020B0604020202020204" pitchFamily="34" charset="0"/>
                <a:ea typeface="Arial" charset="0"/>
                <a:cs typeface="Arial" panose="020B0604020202020204" pitchFamily="34" charset="0"/>
              </a:rPr>
              <a:t>Vous avez la responsabilité de surveiller</a:t>
            </a:r>
            <a:br>
              <a:rPr lang="fr-CA" sz="1600" dirty="0">
                <a:solidFill>
                  <a:srgbClr val="000000"/>
                </a:solidFill>
                <a:latin typeface="Arial" panose="020B0604020202020204" pitchFamily="34" charset="0"/>
                <a:ea typeface="Arial" charset="0"/>
                <a:cs typeface="Arial" panose="020B0604020202020204" pitchFamily="34" charset="0"/>
              </a:rPr>
            </a:br>
            <a:r>
              <a:rPr lang="x-none" sz="1600" dirty="0">
                <a:latin typeface="Arial" panose="020B0604020202020204" pitchFamily="34" charset="0"/>
                <a:ea typeface="Arial" charset="0"/>
                <a:cs typeface="Arial" panose="020B0604020202020204" pitchFamily="34" charset="0"/>
              </a:rPr>
              <a:t>votre </a:t>
            </a:r>
            <a:r>
              <a:rPr lang="x-none" sz="1600" dirty="0">
                <a:solidFill>
                  <a:srgbClr val="000000"/>
                </a:solidFill>
                <a:latin typeface="Arial" panose="020B0604020202020204" pitchFamily="34" charset="0"/>
                <a:ea typeface="Arial" charset="0"/>
                <a:cs typeface="Arial" panose="020B0604020202020204" pitchFamily="34" charset="0"/>
              </a:rPr>
              <a:t>niveau de cotisation au REER pour</a:t>
            </a:r>
            <a:br>
              <a:rPr lang="fr-CA" sz="1600" dirty="0">
                <a:solidFill>
                  <a:srgbClr val="000000"/>
                </a:solidFill>
                <a:latin typeface="Arial" panose="020B0604020202020204" pitchFamily="34" charset="0"/>
                <a:ea typeface="Arial" charset="0"/>
                <a:cs typeface="Arial" panose="020B0604020202020204" pitchFamily="34" charset="0"/>
              </a:rPr>
            </a:br>
            <a:r>
              <a:rPr lang="x-none" sz="1600" dirty="0">
                <a:solidFill>
                  <a:srgbClr val="000000"/>
                </a:solidFill>
                <a:latin typeface="Arial" panose="020B0604020202020204" pitchFamily="34" charset="0"/>
                <a:ea typeface="Arial" charset="0"/>
                <a:cs typeface="Arial" panose="020B0604020202020204" pitchFamily="34" charset="0"/>
              </a:rPr>
              <a:t>qu'il n'excède pas le plafond indiqué sur l'avis de cotisation établi par l'ARC.</a:t>
            </a:r>
          </a:p>
          <a:p>
            <a:pPr eaLnBrk="1" hangingPunct="1">
              <a:spcAft>
                <a:spcPts val="600"/>
              </a:spcAft>
              <a:buClr>
                <a:srgbClr val="C60C30"/>
              </a:buClr>
              <a:buFont typeface="Arial" charset="0"/>
              <a:buNone/>
              <a:defRPr b="0" i="0"/>
            </a:pPr>
            <a:r>
              <a:rPr lang="x-none" sz="1600" dirty="0">
                <a:solidFill>
                  <a:srgbClr val="000000"/>
                </a:solidFill>
                <a:latin typeface="Arial" panose="020B0604020202020204" pitchFamily="34" charset="0"/>
                <a:ea typeface="Arial" charset="0"/>
                <a:cs typeface="Arial" panose="020B0604020202020204" pitchFamily="34" charset="0"/>
              </a:rPr>
              <a:t>Pour en savoir plus sur votre plafond de cotisation, visitez </a:t>
            </a:r>
            <a:r>
              <a:rPr lang="fr-CA" sz="1600" b="1" dirty="0">
                <a:solidFill>
                  <a:srgbClr val="000000"/>
                </a:solidFill>
                <a:latin typeface="Arial" panose="020B0604020202020204" pitchFamily="34" charset="0"/>
                <a:ea typeface="Arial" charset="0"/>
                <a:cs typeface="Arial" panose="020B0604020202020204" pitchFamily="34" charset="0"/>
              </a:rPr>
              <a:t>Canada</a:t>
            </a:r>
            <a:r>
              <a:rPr lang="x-none" sz="1600" b="1" dirty="0">
                <a:solidFill>
                  <a:srgbClr val="000000"/>
                </a:solidFill>
                <a:latin typeface="Arial" panose="020B0604020202020204" pitchFamily="34" charset="0"/>
                <a:ea typeface="Arial" charset="0"/>
                <a:cs typeface="Arial" panose="020B0604020202020204" pitchFamily="34" charset="0"/>
              </a:rPr>
              <a:t>.ca</a:t>
            </a:r>
            <a:r>
              <a:rPr lang="x-none" sz="1600" dirty="0">
                <a:solidFill>
                  <a:srgbClr val="000000"/>
                </a:solidFill>
                <a:latin typeface="Arial" panose="020B0604020202020204" pitchFamily="34" charset="0"/>
                <a:ea typeface="Arial" charset="0"/>
                <a:cs typeface="Arial" panose="020B0604020202020204" pitchFamily="34" charset="0"/>
              </a:rPr>
              <a:t>.</a:t>
            </a:r>
          </a:p>
        </p:txBody>
      </p:sp>
      <p:graphicFrame>
        <p:nvGraphicFramePr>
          <p:cNvPr id="15" name="Group 28"/>
          <p:cNvGraphicFramePr>
            <a:graphicFrameLocks noGrp="1"/>
          </p:cNvGraphicFramePr>
          <p:nvPr>
            <p:custDataLst>
              <p:tags r:id="rId11"/>
            </p:custDataLst>
            <p:extLst>
              <p:ext uri="{D42A27DB-BD31-4B8C-83A1-F6EECF244321}">
                <p14:modId xmlns:p14="http://schemas.microsoft.com/office/powerpoint/2010/main" val="2892305563"/>
              </p:ext>
            </p:extLst>
          </p:nvPr>
        </p:nvGraphicFramePr>
        <p:xfrm>
          <a:off x="1115616" y="3668067"/>
          <a:ext cx="2743200" cy="2149970"/>
        </p:xfrm>
        <a:graphic>
          <a:graphicData uri="http://schemas.openxmlformats.org/drawingml/2006/table">
            <a:tbl>
              <a:tblPr/>
              <a:tblGrid>
                <a:gridCol w="1143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1167404">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rgbClr val="FFFFFF"/>
                          </a:solidFill>
                          <a:latin typeface="Arial" charset="0"/>
                          <a:cs typeface="Arial" charset="0"/>
                        </a:rPr>
                        <a:t>Année</a:t>
                      </a:r>
                      <a:endParaRPr kumimoji="0" lang="x-none" sz="2300" b="0" i="0" u="none" strike="noStrike" cap="none" normalizeH="0" baseline="0" dirty="0">
                        <a:ln>
                          <a:noFill/>
                        </a:ln>
                        <a:solidFill>
                          <a:srgbClr val="FFFFFF"/>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rgbClr val="FFFFFF"/>
                          </a:solidFill>
                          <a:latin typeface="Arial" charset="0"/>
                          <a:cs typeface="Arial" charset="0"/>
                        </a:rPr>
                        <a:t>Plafond REER de l'ARC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extLst>
                  <a:ext uri="{0D108BD9-81ED-4DB2-BD59-A6C34878D82A}">
                    <a16:rowId xmlns:a16="http://schemas.microsoft.com/office/drawing/2014/main" val="10000"/>
                  </a:ext>
                </a:extLst>
              </a:tr>
              <a:tr h="491283">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0" i="0" u="none" strike="noStrike" cap="none" normalizeH="0" baseline="0" dirty="0">
                          <a:ln>
                            <a:noFill/>
                          </a:ln>
                          <a:solidFill>
                            <a:srgbClr val="000000"/>
                          </a:solidFill>
                          <a:latin typeface="Arial" charset="0"/>
                          <a:cs typeface="Arial" charset="0"/>
                        </a:rPr>
                        <a:t>2022</a:t>
                      </a:r>
                      <a:endParaRPr kumimoji="0" lang="x-none" sz="2300" b="0" i="0" u="none" strike="noStrike" cap="none" normalizeH="0" baseline="0" dirty="0">
                        <a:ln>
                          <a:noFill/>
                        </a:ln>
                        <a:solidFill>
                          <a:srgbClr val="000000"/>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0" i="0" u="none" strike="noStrike" cap="none" normalizeH="0" baseline="0" dirty="0">
                          <a:ln>
                            <a:noFill/>
                          </a:ln>
                          <a:solidFill>
                            <a:srgbClr val="000000"/>
                          </a:solidFill>
                          <a:latin typeface="Arial" charset="0"/>
                          <a:cs typeface="Arial" charset="0"/>
                        </a:rPr>
                        <a:t>2</a:t>
                      </a:r>
                      <a:r>
                        <a:rPr kumimoji="0" lang="en-US" sz="2300" b="0" i="0" u="none" strike="noStrike" cap="none" normalizeH="0" baseline="0" dirty="0">
                          <a:ln>
                            <a:noFill/>
                          </a:ln>
                          <a:solidFill>
                            <a:srgbClr val="000000"/>
                          </a:solidFill>
                          <a:latin typeface="Arial" charset="0"/>
                          <a:cs typeface="Arial" charset="0"/>
                        </a:rPr>
                        <a:t>9 210</a:t>
                      </a:r>
                      <a:r>
                        <a:rPr kumimoji="0" lang="x-none" sz="2300" b="0" i="0" u="none" strike="noStrike" cap="none" normalizeH="0" baseline="0" dirty="0">
                          <a:ln>
                            <a:noFill/>
                          </a:ln>
                          <a:solidFill>
                            <a:srgbClr val="000000"/>
                          </a:solidFill>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491283">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1" i="0" u="none" strike="noStrike" cap="none" normalizeH="0" baseline="0" dirty="0">
                          <a:ln>
                            <a:noFill/>
                          </a:ln>
                          <a:solidFill>
                            <a:srgbClr val="000000"/>
                          </a:solidFill>
                          <a:latin typeface="Arial" charset="0"/>
                          <a:cs typeface="Arial" charset="0"/>
                        </a:rPr>
                        <a:t>2023</a:t>
                      </a:r>
                      <a:endParaRPr kumimoji="0" lang="x-none" sz="2300" b="1" i="0" u="none" strike="noStrike" cap="none" normalizeH="0" baseline="0" dirty="0">
                        <a:ln>
                          <a:noFill/>
                        </a:ln>
                        <a:solidFill>
                          <a:srgbClr val="000000"/>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1" i="0" u="none" strike="noStrike" cap="none" normalizeH="0" baseline="0" dirty="0">
                          <a:ln>
                            <a:noFill/>
                          </a:ln>
                          <a:solidFill>
                            <a:srgbClr val="000000"/>
                          </a:solidFill>
                          <a:latin typeface="Arial" charset="0"/>
                          <a:cs typeface="Arial" charset="0"/>
                        </a:rPr>
                        <a:t>30 780 $</a:t>
                      </a:r>
                      <a:endParaRPr kumimoji="0" lang="x-none" sz="2300" b="1" i="0" u="none" strike="noStrike" cap="none" normalizeH="0" baseline="0" dirty="0">
                        <a:ln>
                          <a:noFill/>
                        </a:ln>
                        <a:solidFill>
                          <a:srgbClr val="000000"/>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8C4"/>
                    </a:solidFill>
                  </a:tcPr>
                </a:tc>
                <a:extLst>
                  <a:ext uri="{0D108BD9-81ED-4DB2-BD59-A6C34878D82A}">
                    <a16:rowId xmlns:a16="http://schemas.microsoft.com/office/drawing/2014/main" val="10003"/>
                  </a:ext>
                </a:extLst>
              </a:tr>
            </a:tbl>
          </a:graphicData>
        </a:graphic>
      </p:graphicFrame>
      <p:sp>
        <p:nvSpPr>
          <p:cNvPr id="16" name="Rounded Rectangle 15"/>
          <p:cNvSpPr/>
          <p:nvPr>
            <p:custDataLst>
              <p:tags r:id="rId12"/>
            </p:custDataLst>
          </p:nvPr>
        </p:nvSpPr>
        <p:spPr>
          <a:xfrm>
            <a:off x="1115616" y="3663280"/>
            <a:ext cx="2743200" cy="2646040"/>
          </a:xfrm>
          <a:prstGeom prst="roundRect">
            <a:avLst>
              <a:gd name="adj" fmla="val 10437"/>
            </a:avLst>
          </a:prstGeom>
          <a:noFill/>
          <a:ln w="762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b="0" i="0"/>
            </a:pPr>
            <a:endParaRPr lang="en-CA" dirty="0">
              <a:latin typeface="Arial" charset="0"/>
            </a:endParaRPr>
          </a:p>
        </p:txBody>
      </p:sp>
      <p:sp>
        <p:nvSpPr>
          <p:cNvPr id="14" name="Text Box 8"/>
          <p:cNvSpPr txBox="1">
            <a:spLocks noChangeArrowheads="1"/>
          </p:cNvSpPr>
          <p:nvPr>
            <p:custDataLst>
              <p:tags r:id="rId13"/>
            </p:custDataLst>
          </p:nvPr>
        </p:nvSpPr>
        <p:spPr>
          <a:xfrm>
            <a:off x="6172200" y="2209800"/>
            <a:ext cx="687172" cy="99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6200">
                <a:solidFill>
                  <a:srgbClr val="000000"/>
                </a:solidFill>
                <a:ea typeface="Arial" charset="0"/>
              </a:rPr>
              <a:t>-</a:t>
            </a:r>
          </a:p>
        </p:txBody>
      </p:sp>
      <p:sp>
        <p:nvSpPr>
          <p:cNvPr id="18" name="AutoShape 5"/>
          <p:cNvSpPr>
            <a:spLocks noChangeArrowheads="1"/>
          </p:cNvSpPr>
          <p:nvPr>
            <p:custDataLst>
              <p:tags r:id="rId14"/>
            </p:custDataLst>
          </p:nvPr>
        </p:nvSpPr>
        <p:spPr>
          <a:xfrm>
            <a:off x="6629400" y="1700808"/>
            <a:ext cx="2209800" cy="1768475"/>
          </a:xfrm>
          <a:prstGeom prst="roundRect">
            <a:avLst>
              <a:gd name="adj" fmla="val 11458"/>
            </a:avLst>
          </a:prstGeom>
          <a:solidFill>
            <a:srgbClr val="EAAB00"/>
          </a:solidFill>
          <a:ln>
            <a:noFill/>
          </a:ln>
        </p:spPr>
        <p:txBody>
          <a:bodyPr wrap="none" lIns="0" tIns="0" rIns="0" bIns="0" anchor="ctr" anchorCtr="1"/>
          <a:lstStyle/>
          <a:p>
            <a:pPr algn="ctr" eaLnBrk="0" hangingPunct="0">
              <a:lnSpc>
                <a:spcPts val="3000"/>
              </a:lnSpc>
              <a:spcAft>
                <a:spcPct val="0"/>
              </a:spcAft>
              <a:buFont typeface="Arial" charset="0"/>
              <a:buNone/>
              <a:defRPr b="0" i="0"/>
            </a:pPr>
            <a:r>
              <a:rPr lang="fr-CA" b="1" dirty="0">
                <a:solidFill>
                  <a:srgbClr val="FFFFFF"/>
                </a:solidFill>
                <a:latin typeface="Arial" panose="020B0604020202020204" pitchFamily="34" charset="0"/>
                <a:cs typeface="Arial" panose="020B0604020202020204" pitchFamily="34" charset="0"/>
              </a:rPr>
              <a:t>F</a:t>
            </a:r>
            <a:r>
              <a:rPr lang="x-none" b="1" dirty="0">
                <a:solidFill>
                  <a:srgbClr val="FFFFFF"/>
                </a:solidFill>
                <a:latin typeface="Arial" panose="020B0604020202020204" pitchFamily="34" charset="0"/>
                <a:cs typeface="Arial" panose="020B0604020202020204" pitchFamily="34" charset="0"/>
              </a:rPr>
              <a:t>acteur</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d'équivalence</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de l'année</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précédente</a:t>
            </a:r>
            <a:endParaRPr lang="x-none" b="0" baseline="50000" dirty="0">
              <a:solidFill>
                <a:srgbClr val="FFFFF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66484248"/>
      </p:ext>
    </p:extLst>
  </p:cSld>
  <p:clrMapOvr>
    <a:masterClrMapping/>
  </p:clrMapOvr>
  <mc:AlternateContent xmlns:mc="http://schemas.openxmlformats.org/markup-compatibility/2006" xmlns:p14="http://schemas.microsoft.com/office/powerpoint/2010/main">
    <mc:Choice Requires="p14">
      <p:transition spd="slow" p14:dur="2000" advTm="50253"/>
    </mc:Choice>
    <mc:Fallback xmlns="">
      <p:transition spd="slow" advTm="5025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p:cNvSpPr>
            <a:spLocks noChangeArrowheads="1"/>
          </p:cNvSpPr>
          <p:nvPr>
            <p:custDataLst>
              <p:tags r:id="rId2"/>
            </p:custDataLst>
          </p:nvPr>
        </p:nvSpPr>
        <p:spPr bwMode="auto">
          <a:xfrm>
            <a:off x="990600" y="1485900"/>
            <a:ext cx="8153400" cy="537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a:pPr>
            <a:endParaRPr lang="en-US" dirty="0">
              <a:latin typeface="Arial Regular" charset="0"/>
            </a:endParaRPr>
          </a:p>
        </p:txBody>
      </p:sp>
      <p:sp>
        <p:nvSpPr>
          <p:cNvPr id="21" name="Rectangle 8"/>
          <p:cNvSpPr>
            <a:spLocks noChangeArrowheads="1"/>
          </p:cNvSpPr>
          <p:nvPr>
            <p:custDataLst>
              <p:tags r:id="rId3"/>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2" name="Rectangle 10"/>
          <p:cNvSpPr>
            <a:spLocks noChangeArrowheads="1"/>
          </p:cNvSpPr>
          <p:nvPr>
            <p:custDataLst>
              <p:tags r:id="rId4"/>
            </p:custDataLst>
          </p:nvPr>
        </p:nvSpPr>
        <p:spPr>
          <a:xfrm>
            <a:off x="-36512" y="1551384"/>
            <a:ext cx="108012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23" name="Rectangle 11"/>
          <p:cNvSpPr>
            <a:spLocks noChangeArrowheads="1"/>
          </p:cNvSpPr>
          <p:nvPr>
            <p:custDataLst>
              <p:tags r:id="rId5"/>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0249" name="Rectangle 10"/>
          <p:cNvSpPr>
            <a:spLocks noGrp="1" noChangeArrowheads="1"/>
          </p:cNvSpPr>
          <p:nvPr>
            <p:ph type="title" idx="4294967295"/>
            <p:custDataLst>
              <p:tags r:id="rId6"/>
            </p:custDataLst>
          </p:nvPr>
        </p:nvSpPr>
        <p:spPr/>
        <p:txBody>
          <a:bodyPr>
            <a:norm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Plafond de cotisation au CELI</a:t>
            </a:r>
          </a:p>
        </p:txBody>
      </p:sp>
      <p:sp>
        <p:nvSpPr>
          <p:cNvPr id="9225" name="AutoShape 5"/>
          <p:cNvSpPr>
            <a:spLocks noChangeArrowheads="1"/>
          </p:cNvSpPr>
          <p:nvPr>
            <p:custDataLst>
              <p:tags r:id="rId7"/>
            </p:custDataLst>
          </p:nvPr>
        </p:nvSpPr>
        <p:spPr>
          <a:xfrm>
            <a:off x="1219200" y="1700808"/>
            <a:ext cx="2209800" cy="1768475"/>
          </a:xfrm>
          <a:prstGeom prst="roundRect">
            <a:avLst>
              <a:gd name="adj" fmla="val 11458"/>
            </a:avLst>
          </a:prstGeom>
          <a:solidFill>
            <a:srgbClr val="EAAB00"/>
          </a:solidFill>
          <a:ln>
            <a:noFill/>
          </a:ln>
        </p:spPr>
        <p:txBody>
          <a:bodyPr wrap="none" lIns="0" tIns="0" rIns="0" bIns="0" anchor="ctr" anchorCtr="1"/>
          <a:lstStyle/>
          <a:p>
            <a:pPr algn="ctr" eaLnBrk="0" hangingPunct="0">
              <a:lnSpc>
                <a:spcPts val="3000"/>
              </a:lnSpc>
              <a:spcAft>
                <a:spcPct val="0"/>
              </a:spcAft>
              <a:buFont typeface="Arial" charset="0"/>
              <a:buNone/>
              <a:defRPr b="0" i="0"/>
            </a:pPr>
            <a:r>
              <a:rPr lang="x-none" sz="2300" b="1">
                <a:solidFill>
                  <a:schemeClr val="bg1"/>
                </a:solidFill>
                <a:latin typeface="Arial" panose="020B0604020202020204" pitchFamily="34" charset="0"/>
                <a:cs typeface="Arial" panose="020B0604020202020204" pitchFamily="34" charset="0"/>
              </a:rPr>
              <a:t>Plafond</a:t>
            </a:r>
            <a:br>
              <a:rPr lang="fr-CA" sz="2300" b="1" dirty="0">
                <a:solidFill>
                  <a:schemeClr val="bg1"/>
                </a:solidFill>
                <a:latin typeface="Arial" panose="020B0604020202020204" pitchFamily="34" charset="0"/>
                <a:cs typeface="Arial" panose="020B0604020202020204" pitchFamily="34" charset="0"/>
              </a:rPr>
            </a:br>
            <a:r>
              <a:rPr lang="x-none" sz="2300" b="1">
                <a:solidFill>
                  <a:schemeClr val="bg1"/>
                </a:solidFill>
                <a:latin typeface="Arial" panose="020B0604020202020204" pitchFamily="34" charset="0"/>
                <a:cs typeface="Arial" panose="020B0604020202020204" pitchFamily="34" charset="0"/>
              </a:rPr>
              <a:t>de cotisation</a:t>
            </a:r>
            <a:br>
              <a:rPr lang="fr-CA" sz="2300" b="1" dirty="0">
                <a:solidFill>
                  <a:schemeClr val="bg1"/>
                </a:solidFill>
                <a:latin typeface="Arial" panose="020B0604020202020204" pitchFamily="34" charset="0"/>
                <a:cs typeface="Arial" panose="020B0604020202020204" pitchFamily="34" charset="0"/>
              </a:rPr>
            </a:br>
            <a:r>
              <a:rPr lang="x-none" sz="2300" b="1">
                <a:solidFill>
                  <a:schemeClr val="bg1"/>
                </a:solidFill>
                <a:latin typeface="Arial" panose="020B0604020202020204" pitchFamily="34" charset="0"/>
                <a:cs typeface="Arial" panose="020B0604020202020204" pitchFamily="34" charset="0"/>
              </a:rPr>
              <a:t>de l'année</a:t>
            </a:r>
          </a:p>
        </p:txBody>
      </p:sp>
      <p:sp>
        <p:nvSpPr>
          <p:cNvPr id="9226" name="AutoShape 7"/>
          <p:cNvSpPr>
            <a:spLocks noChangeArrowheads="1"/>
          </p:cNvSpPr>
          <p:nvPr>
            <p:custDataLst>
              <p:tags r:id="rId8"/>
            </p:custDataLst>
          </p:nvPr>
        </p:nvSpPr>
        <p:spPr>
          <a:xfrm>
            <a:off x="3962400" y="1700808"/>
            <a:ext cx="2209800" cy="1768475"/>
          </a:xfrm>
          <a:prstGeom prst="roundRect">
            <a:avLst>
              <a:gd name="adj" fmla="val 11458"/>
            </a:avLst>
          </a:prstGeom>
          <a:solidFill>
            <a:srgbClr val="658237"/>
          </a:solidFill>
          <a:ln>
            <a:noFill/>
          </a:ln>
        </p:spPr>
        <p:txBody>
          <a:bodyPr wrap="none" lIns="0" tIns="0" rIns="0" bIns="0" anchor="ctr" anchorCtr="1"/>
          <a:lstStyle/>
          <a:p>
            <a:pPr algn="ctr" eaLnBrk="0" hangingPunct="0">
              <a:spcAft>
                <a:spcPct val="0"/>
              </a:spcAft>
              <a:buFont typeface="Arial" charset="0"/>
              <a:buNone/>
              <a:defRPr b="0" i="0"/>
            </a:pPr>
            <a:r>
              <a:rPr lang="x-none" sz="2200" b="1">
                <a:solidFill>
                  <a:schemeClr val="bg1"/>
                </a:solidFill>
                <a:latin typeface="Arial" panose="020B0604020202020204" pitchFamily="34" charset="0"/>
                <a:cs typeface="Arial" panose="020B0604020202020204" pitchFamily="34" charset="0"/>
              </a:rPr>
              <a:t>Droits de</a:t>
            </a:r>
            <a:br>
              <a:rPr lang="fr-CA" sz="2200" b="1" dirty="0">
                <a:solidFill>
                  <a:schemeClr val="bg1"/>
                </a:solidFill>
                <a:latin typeface="Arial" panose="020B0604020202020204" pitchFamily="34" charset="0"/>
                <a:cs typeface="Arial" panose="020B0604020202020204" pitchFamily="34" charset="0"/>
              </a:rPr>
            </a:br>
            <a:r>
              <a:rPr lang="x-none" sz="2200" b="1">
                <a:solidFill>
                  <a:schemeClr val="bg1"/>
                </a:solidFill>
                <a:latin typeface="Arial" panose="020B0604020202020204" pitchFamily="34" charset="0"/>
                <a:cs typeface="Arial" panose="020B0604020202020204" pitchFamily="34" charset="0"/>
              </a:rPr>
              <a:t>cotisation</a:t>
            </a:r>
            <a:br>
              <a:rPr lang="fr-CA" sz="2200" b="1" dirty="0">
                <a:solidFill>
                  <a:schemeClr val="bg1"/>
                </a:solidFill>
                <a:latin typeface="Arial" panose="020B0604020202020204" pitchFamily="34" charset="0"/>
                <a:cs typeface="Arial" panose="020B0604020202020204" pitchFamily="34" charset="0"/>
              </a:rPr>
            </a:br>
            <a:r>
              <a:rPr lang="x-none" sz="2200" b="1">
                <a:solidFill>
                  <a:schemeClr val="bg1"/>
                </a:solidFill>
                <a:latin typeface="Arial" panose="020B0604020202020204" pitchFamily="34" charset="0"/>
                <a:cs typeface="Arial" panose="020B0604020202020204" pitchFamily="34" charset="0"/>
              </a:rPr>
              <a:t>au CELI</a:t>
            </a:r>
            <a:br>
              <a:rPr lang="fr-CA" sz="2200" b="1" dirty="0">
                <a:solidFill>
                  <a:schemeClr val="bg1"/>
                </a:solidFill>
                <a:latin typeface="Arial" panose="020B0604020202020204" pitchFamily="34" charset="0"/>
                <a:cs typeface="Arial" panose="020B0604020202020204" pitchFamily="34" charset="0"/>
              </a:rPr>
            </a:br>
            <a:r>
              <a:rPr lang="x-none" sz="2200" b="1">
                <a:solidFill>
                  <a:schemeClr val="bg1"/>
                </a:solidFill>
                <a:latin typeface="Arial" panose="020B0604020202020204" pitchFamily="34" charset="0"/>
                <a:cs typeface="Arial" panose="020B0604020202020204" pitchFamily="34" charset="0"/>
              </a:rPr>
              <a:t>inutilisés</a:t>
            </a:r>
            <a:br>
              <a:rPr lang="fr-CA" sz="2200" b="1" dirty="0">
                <a:solidFill>
                  <a:schemeClr val="bg1"/>
                </a:solidFill>
                <a:latin typeface="Arial" panose="020B0604020202020204" pitchFamily="34" charset="0"/>
                <a:cs typeface="Arial" panose="020B0604020202020204" pitchFamily="34" charset="0"/>
              </a:rPr>
            </a:br>
            <a:r>
              <a:rPr lang="x-none" sz="2200" b="1">
                <a:solidFill>
                  <a:schemeClr val="bg1"/>
                </a:solidFill>
                <a:latin typeface="Arial" panose="020B0604020202020204" pitchFamily="34" charset="0"/>
                <a:cs typeface="Arial" panose="020B0604020202020204" pitchFamily="34" charset="0"/>
              </a:rPr>
              <a:t>(s'il y a lieu)</a:t>
            </a:r>
          </a:p>
        </p:txBody>
      </p:sp>
      <p:sp>
        <p:nvSpPr>
          <p:cNvPr id="9227" name="Text Box 8"/>
          <p:cNvSpPr txBox="1">
            <a:spLocks noChangeArrowheads="1"/>
          </p:cNvSpPr>
          <p:nvPr>
            <p:custDataLst>
              <p:tags r:id="rId9"/>
            </p:custDataLst>
          </p:nvPr>
        </p:nvSpPr>
        <p:spPr>
          <a:xfrm>
            <a:off x="3352800" y="2270125"/>
            <a:ext cx="687172" cy="99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6200">
                <a:solidFill>
                  <a:srgbClr val="000000"/>
                </a:solidFill>
                <a:ea typeface="Arial" charset="0"/>
              </a:rPr>
              <a:t>+</a:t>
            </a:r>
          </a:p>
        </p:txBody>
      </p:sp>
      <p:graphicFrame>
        <p:nvGraphicFramePr>
          <p:cNvPr id="15" name="Group 28"/>
          <p:cNvGraphicFramePr>
            <a:graphicFrameLocks noGrp="1"/>
          </p:cNvGraphicFramePr>
          <p:nvPr>
            <p:custDataLst>
              <p:tags r:id="rId10"/>
            </p:custDataLst>
            <p:extLst>
              <p:ext uri="{D42A27DB-BD31-4B8C-83A1-F6EECF244321}">
                <p14:modId xmlns:p14="http://schemas.microsoft.com/office/powerpoint/2010/main" val="2829802846"/>
              </p:ext>
            </p:extLst>
          </p:nvPr>
        </p:nvGraphicFramePr>
        <p:xfrm>
          <a:off x="1219200" y="3645024"/>
          <a:ext cx="2743200" cy="2140050"/>
        </p:xfrm>
        <a:graphic>
          <a:graphicData uri="http://schemas.openxmlformats.org/drawingml/2006/table">
            <a:tbl>
              <a:tblPr/>
              <a:tblGrid>
                <a:gridCol w="1143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1178024">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chemeClr val="bg1"/>
                          </a:solidFill>
                          <a:latin typeface="Arial" charset="0"/>
                          <a:cs typeface="Arial" charset="0"/>
                        </a:rPr>
                        <a:t>Année</a:t>
                      </a:r>
                      <a:endParaRPr kumimoji="0" lang="x-none" sz="2300" b="0" i="0" u="none" strike="noStrike" cap="none" normalizeH="0" baseline="0" dirty="0">
                        <a:ln>
                          <a:noFill/>
                        </a:ln>
                        <a:solidFill>
                          <a:schemeClr val="bg1"/>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chemeClr val="bg1"/>
                          </a:solidFill>
                          <a:latin typeface="Arial" charset="0"/>
                          <a:cs typeface="Arial" charset="0"/>
                        </a:rPr>
                        <a:t>Plafond CELI de l'ARC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0" i="0" u="none" strike="noStrike" cap="none" normalizeH="0" baseline="0" dirty="0">
                          <a:ln>
                            <a:noFill/>
                          </a:ln>
                          <a:solidFill>
                            <a:schemeClr val="tx1"/>
                          </a:solidFill>
                          <a:latin typeface="Arial" charset="0"/>
                          <a:cs typeface="Arial" charset="0"/>
                        </a:rPr>
                        <a:t>20</a:t>
                      </a:r>
                      <a:r>
                        <a:rPr kumimoji="0" lang="en-US" sz="2300" b="0" i="0" u="none" strike="noStrike" cap="none" normalizeH="0" baseline="0" dirty="0">
                          <a:ln>
                            <a:noFill/>
                          </a:ln>
                          <a:solidFill>
                            <a:schemeClr val="tx1"/>
                          </a:solidFill>
                          <a:latin typeface="Arial" charset="0"/>
                          <a:cs typeface="Arial" charset="0"/>
                        </a:rPr>
                        <a:t>22</a:t>
                      </a:r>
                      <a:endParaRPr kumimoji="0" lang="x-none" sz="2300" b="0" i="0" u="none" strike="noStrike" cap="none" normalizeH="0" baseline="0" dirty="0">
                        <a:ln>
                          <a:noFill/>
                        </a:ln>
                        <a:solidFill>
                          <a:schemeClr val="tx1"/>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0" i="0" u="none" strike="noStrike" cap="none" normalizeH="0" baseline="0" dirty="0">
                          <a:ln>
                            <a:noFill/>
                          </a:ln>
                          <a:solidFill>
                            <a:schemeClr val="tx1"/>
                          </a:solidFill>
                          <a:latin typeface="Arial" charset="0"/>
                          <a:cs typeface="Arial" charset="0"/>
                        </a:rPr>
                        <a:t>  6 000 </a:t>
                      </a:r>
                      <a:r>
                        <a:rPr kumimoji="0" lang="x-none" sz="2300" b="0" i="0" u="none" strike="noStrike" cap="none" normalizeH="0" baseline="0" dirty="0">
                          <a:ln>
                            <a:noFill/>
                          </a:ln>
                          <a:solidFill>
                            <a:schemeClr val="tx1"/>
                          </a:solidFill>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1" i="0" u="none" strike="noStrike" cap="none" normalizeH="0" baseline="0" dirty="0">
                          <a:ln>
                            <a:noFill/>
                          </a:ln>
                          <a:solidFill>
                            <a:schemeClr val="tx1"/>
                          </a:solidFill>
                          <a:latin typeface="Arial" charset="0"/>
                          <a:cs typeface="Arial" charset="0"/>
                        </a:rPr>
                        <a:t>2023</a:t>
                      </a:r>
                      <a:endParaRPr kumimoji="0" lang="x-none" sz="2300" b="1" i="0" u="none" strike="noStrike" cap="none" normalizeH="0" baseline="0" dirty="0">
                        <a:ln>
                          <a:noFill/>
                        </a:ln>
                        <a:solidFill>
                          <a:schemeClr val="tx1"/>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1" i="0" u="none" strike="noStrike" cap="none" normalizeH="0" baseline="0" dirty="0">
                          <a:ln>
                            <a:noFill/>
                          </a:ln>
                          <a:solidFill>
                            <a:schemeClr val="tx1"/>
                          </a:solidFill>
                          <a:latin typeface="Arial" charset="0"/>
                          <a:cs typeface="Arial" charset="0"/>
                        </a:rPr>
                        <a:t>  6</a:t>
                      </a:r>
                      <a:r>
                        <a:rPr kumimoji="0" lang="x-none" sz="2300" b="1" i="0" u="none" strike="noStrike" cap="none" normalizeH="0" baseline="0" dirty="0">
                          <a:ln>
                            <a:noFill/>
                          </a:ln>
                          <a:solidFill>
                            <a:schemeClr val="tx1"/>
                          </a:solidFill>
                          <a:latin typeface="Arial" charset="0"/>
                          <a:cs typeface="Arial" charset="0"/>
                        </a:rPr>
                        <a:t> </a:t>
                      </a:r>
                      <a:r>
                        <a:rPr kumimoji="0" lang="en-US" sz="2300" b="1" i="0" u="none" strike="noStrike" cap="none" normalizeH="0" baseline="0" dirty="0">
                          <a:ln>
                            <a:noFill/>
                          </a:ln>
                          <a:solidFill>
                            <a:schemeClr val="tx1"/>
                          </a:solidFill>
                          <a:latin typeface="Arial" charset="0"/>
                          <a:cs typeface="Arial" charset="0"/>
                        </a:rPr>
                        <a:t>5</a:t>
                      </a:r>
                      <a:r>
                        <a:rPr kumimoji="0" lang="x-none" sz="2300" b="1" i="0" u="none" strike="noStrike" cap="none" normalizeH="0" baseline="0" dirty="0">
                          <a:ln>
                            <a:noFill/>
                          </a:ln>
                          <a:solidFill>
                            <a:schemeClr val="tx1"/>
                          </a:solidFill>
                          <a:latin typeface="Arial" charset="0"/>
                          <a:cs typeface="Arial" charset="0"/>
                        </a:rPr>
                        <a:t>00 $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6" name="Rounded Rectangle 15"/>
          <p:cNvSpPr/>
          <p:nvPr>
            <p:custDataLst>
              <p:tags r:id="rId11"/>
            </p:custDataLst>
          </p:nvPr>
        </p:nvSpPr>
        <p:spPr>
          <a:xfrm>
            <a:off x="1188742" y="3573016"/>
            <a:ext cx="2743200" cy="2286000"/>
          </a:xfrm>
          <a:prstGeom prst="roundRect">
            <a:avLst>
              <a:gd name="adj" fmla="val 10437"/>
            </a:avLst>
          </a:prstGeom>
          <a:noFill/>
          <a:ln w="762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b="0" i="0"/>
            </a:pPr>
            <a:endParaRPr lang="en-CA" dirty="0">
              <a:latin typeface="Arial" charset="0"/>
            </a:endParaRPr>
          </a:p>
        </p:txBody>
      </p:sp>
      <p:sp>
        <p:nvSpPr>
          <p:cNvPr id="14" name="Text Box 8"/>
          <p:cNvSpPr txBox="1">
            <a:spLocks noChangeArrowheads="1"/>
          </p:cNvSpPr>
          <p:nvPr>
            <p:custDataLst>
              <p:tags r:id="rId12"/>
            </p:custDataLst>
          </p:nvPr>
        </p:nvSpPr>
        <p:spPr>
          <a:xfrm>
            <a:off x="6096000" y="2209800"/>
            <a:ext cx="687172" cy="99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6200">
                <a:solidFill>
                  <a:srgbClr val="000000"/>
                </a:solidFill>
                <a:ea typeface="Arial" charset="0"/>
              </a:rPr>
              <a:t>+</a:t>
            </a:r>
          </a:p>
        </p:txBody>
      </p:sp>
      <p:sp>
        <p:nvSpPr>
          <p:cNvPr id="18" name="AutoShape 5"/>
          <p:cNvSpPr>
            <a:spLocks noChangeArrowheads="1"/>
          </p:cNvSpPr>
          <p:nvPr>
            <p:custDataLst>
              <p:tags r:id="rId13"/>
            </p:custDataLst>
          </p:nvPr>
        </p:nvSpPr>
        <p:spPr>
          <a:xfrm>
            <a:off x="6629400" y="1700808"/>
            <a:ext cx="2209800" cy="1768475"/>
          </a:xfrm>
          <a:prstGeom prst="roundRect">
            <a:avLst>
              <a:gd name="adj" fmla="val 11458"/>
            </a:avLst>
          </a:prstGeom>
          <a:solidFill>
            <a:srgbClr val="EAAB00"/>
          </a:solidFill>
          <a:ln>
            <a:noFill/>
          </a:ln>
        </p:spPr>
        <p:txBody>
          <a:bodyPr wrap="none" lIns="0" tIns="0" rIns="0" bIns="0" anchor="ctr" anchorCtr="1"/>
          <a:lstStyle/>
          <a:p>
            <a:pPr algn="ctr" eaLnBrk="0" hangingPunct="0">
              <a:lnSpc>
                <a:spcPts val="3000"/>
              </a:lnSpc>
              <a:spcAft>
                <a:spcPct val="0"/>
              </a:spcAft>
              <a:buFont typeface="Arial" charset="0"/>
              <a:buNone/>
              <a:defRPr b="0" i="0"/>
            </a:pPr>
            <a:r>
              <a:rPr lang="x-none" sz="2300" b="1">
                <a:solidFill>
                  <a:schemeClr val="bg1"/>
                </a:solidFill>
                <a:latin typeface="Arial" panose="020B0604020202020204" pitchFamily="34" charset="0"/>
                <a:cs typeface="Arial" panose="020B0604020202020204" pitchFamily="34" charset="0"/>
              </a:rPr>
              <a:t> Retraits</a:t>
            </a:r>
            <a:br>
              <a:rPr lang="fr-CA" sz="2300" b="1" dirty="0">
                <a:solidFill>
                  <a:schemeClr val="bg1"/>
                </a:solidFill>
                <a:latin typeface="Arial" panose="020B0604020202020204" pitchFamily="34" charset="0"/>
                <a:cs typeface="Arial" panose="020B0604020202020204" pitchFamily="34" charset="0"/>
              </a:rPr>
            </a:br>
            <a:r>
              <a:rPr lang="x-none" sz="2300" b="1">
                <a:solidFill>
                  <a:schemeClr val="bg1"/>
                </a:solidFill>
                <a:latin typeface="Arial" panose="020B0604020202020204" pitchFamily="34" charset="0"/>
                <a:cs typeface="Arial" panose="020B0604020202020204" pitchFamily="34" charset="0"/>
              </a:rPr>
              <a:t>de l'année</a:t>
            </a:r>
            <a:br>
              <a:rPr lang="fr-CA" sz="2300" b="1" dirty="0">
                <a:solidFill>
                  <a:schemeClr val="bg1"/>
                </a:solidFill>
                <a:latin typeface="Arial" panose="020B0604020202020204" pitchFamily="34" charset="0"/>
                <a:cs typeface="Arial" panose="020B0604020202020204" pitchFamily="34" charset="0"/>
              </a:rPr>
            </a:br>
            <a:r>
              <a:rPr lang="x-none" sz="2300" b="1">
                <a:solidFill>
                  <a:schemeClr val="bg1"/>
                </a:solidFill>
                <a:latin typeface="Arial" panose="020B0604020202020204" pitchFamily="34" charset="0"/>
                <a:cs typeface="Arial" panose="020B0604020202020204" pitchFamily="34" charset="0"/>
              </a:rPr>
              <a:t>précédente</a:t>
            </a:r>
          </a:p>
          <a:p>
            <a:pPr algn="ctr" eaLnBrk="0" hangingPunct="0">
              <a:lnSpc>
                <a:spcPts val="3000"/>
              </a:lnSpc>
              <a:spcAft>
                <a:spcPct val="0"/>
              </a:spcAft>
              <a:buFont typeface="Arial" charset="0"/>
              <a:buNone/>
              <a:defRPr b="0" i="0"/>
            </a:pPr>
            <a:endParaRPr lang="x-none" sz="2300" b="1" baseline="50000">
              <a:solidFill>
                <a:srgbClr val="FFFFF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88865254"/>
      </p:ext>
    </p:extLst>
  </p:cSld>
  <p:clrMapOvr>
    <a:masterClrMapping/>
  </p:clrMapOvr>
  <mc:AlternateContent xmlns:mc="http://schemas.openxmlformats.org/markup-compatibility/2006" xmlns:p14="http://schemas.microsoft.com/office/powerpoint/2010/main">
    <mc:Choice Requires="p14">
      <p:transition spd="slow" p14:dur="2000" advTm="42366"/>
    </mc:Choice>
    <mc:Fallback xmlns="">
      <p:transition spd="slow" advTm="4236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custDataLst>
              <p:tags r:id="rId1"/>
            </p:custDataLst>
          </p:nvPr>
        </p:nvSpPr>
        <p:spPr bwMode="auto">
          <a:xfrm>
            <a:off x="990600" y="1524000"/>
            <a:ext cx="8153400" cy="5334000"/>
          </a:xfrm>
          <a:prstGeom prst="rect">
            <a:avLst/>
          </a:prstGeom>
          <a:solidFill>
            <a:schemeClr val="bg1"/>
          </a:solidFill>
          <a:ln>
            <a:noFill/>
          </a:ln>
        </p:spPr>
        <p:txBody>
          <a:bodyPr wrap="none" anchor="ctr"/>
          <a:lstStyle/>
          <a:p>
            <a:pPr>
              <a:spcAft>
                <a:spcPct val="60000"/>
              </a:spcAft>
              <a:buClr>
                <a:schemeClr val="bg1"/>
              </a:buClr>
              <a:buSzPct val="75000"/>
              <a:buFont typeface="Arial" pitchFamily="34" charset="0"/>
              <a:buChar char="•"/>
              <a:defRPr/>
            </a:pPr>
            <a:endParaRPr lang="fr-CA">
              <a:latin typeface="+mn-lt"/>
            </a:endParaRPr>
          </a:p>
        </p:txBody>
      </p:sp>
      <p:sp>
        <p:nvSpPr>
          <p:cNvPr id="12291"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p:spPr>
        <p:txBody>
          <a:bodyPr wrap="none" anchor="ctr"/>
          <a:lstStyle/>
          <a:p>
            <a:pPr>
              <a:spcAft>
                <a:spcPct val="60000"/>
              </a:spcAft>
              <a:buClr>
                <a:schemeClr val="bg1"/>
              </a:buClr>
              <a:buSzPct val="75000"/>
              <a:buFont typeface="Arial" pitchFamily="34" charset="0"/>
              <a:buChar char="•"/>
              <a:defRPr/>
            </a:pPr>
            <a:endParaRPr lang="fr-CA">
              <a:latin typeface="+mn-lt"/>
            </a:endParaRPr>
          </a:p>
        </p:txBody>
      </p:sp>
      <p:sp>
        <p:nvSpPr>
          <p:cNvPr id="12292"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p:spPr>
        <p:txBody>
          <a:bodyPr wrap="none" anchor="ctr"/>
          <a:lstStyle/>
          <a:p>
            <a:pPr>
              <a:spcAft>
                <a:spcPct val="60000"/>
              </a:spcAft>
              <a:buClr>
                <a:schemeClr val="bg1"/>
              </a:buClr>
              <a:buSzPct val="75000"/>
              <a:buFont typeface="Arial" pitchFamily="34" charset="0"/>
              <a:buChar char="•"/>
              <a:defRPr/>
            </a:pPr>
            <a:endParaRPr lang="fr-CA">
              <a:latin typeface="+mn-lt"/>
            </a:endParaRPr>
          </a:p>
        </p:txBody>
      </p:sp>
      <p:pic>
        <p:nvPicPr>
          <p:cNvPr id="10245" name="Rectangle 11"/>
          <p:cNvPicPr>
            <a:picLocks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36513" y="1365250"/>
            <a:ext cx="9186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custDataLst>
              <p:tags r:id="rId5"/>
            </p:custDataLst>
          </p:nvPr>
        </p:nvSpPr>
        <p:spPr bwMode="auto">
          <a:xfrm>
            <a:off x="-26988" y="1371600"/>
            <a:ext cx="9170988" cy="228600"/>
          </a:xfrm>
          <a:prstGeom prst="rect">
            <a:avLst/>
          </a:prstGeom>
          <a:no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60000"/>
              </a:spcAft>
              <a:buClr>
                <a:schemeClr val="bg1"/>
              </a:buClr>
              <a:buSzPct val="75000"/>
              <a:buFont typeface="Arial" pitchFamily="34" charset="0"/>
              <a:buChar char="•"/>
              <a:defRPr>
                <a:solidFill>
                  <a:schemeClr val="tx1"/>
                </a:solidFill>
                <a:latin typeface="Arial" pitchFamily="34" charset="0"/>
                <a:ea typeface="MS PGothic" pitchFamily="34" charset="-128"/>
              </a:defRPr>
            </a:lvl6pPr>
            <a:lvl7pPr marL="2971800" indent="-228600" eaLnBrk="0" fontAlgn="base" hangingPunct="0">
              <a:spcBef>
                <a:spcPct val="0"/>
              </a:spcBef>
              <a:spcAft>
                <a:spcPct val="60000"/>
              </a:spcAft>
              <a:buClr>
                <a:schemeClr val="bg1"/>
              </a:buClr>
              <a:buSzPct val="75000"/>
              <a:buFont typeface="Arial" pitchFamily="34" charset="0"/>
              <a:buChar char="•"/>
              <a:defRPr>
                <a:solidFill>
                  <a:schemeClr val="tx1"/>
                </a:solidFill>
                <a:latin typeface="Arial" pitchFamily="34" charset="0"/>
                <a:ea typeface="MS PGothic" pitchFamily="34" charset="-128"/>
              </a:defRPr>
            </a:lvl7pPr>
            <a:lvl8pPr marL="3429000" indent="-228600" eaLnBrk="0" fontAlgn="base" hangingPunct="0">
              <a:spcBef>
                <a:spcPct val="0"/>
              </a:spcBef>
              <a:spcAft>
                <a:spcPct val="60000"/>
              </a:spcAft>
              <a:buClr>
                <a:schemeClr val="bg1"/>
              </a:buClr>
              <a:buSzPct val="75000"/>
              <a:buFont typeface="Arial" pitchFamily="34" charset="0"/>
              <a:buChar char="•"/>
              <a:defRPr>
                <a:solidFill>
                  <a:schemeClr val="tx1"/>
                </a:solidFill>
                <a:latin typeface="Arial" pitchFamily="34" charset="0"/>
                <a:ea typeface="MS PGothic" pitchFamily="34" charset="-128"/>
              </a:defRPr>
            </a:lvl8pPr>
            <a:lvl9pPr marL="3886200" indent="-228600" eaLnBrk="0" fontAlgn="base" hangingPunct="0">
              <a:spcBef>
                <a:spcPct val="0"/>
              </a:spcBef>
              <a:spcAft>
                <a:spcPct val="60000"/>
              </a:spcAft>
              <a:buClr>
                <a:schemeClr val="bg1"/>
              </a:buClr>
              <a:buSzPct val="75000"/>
              <a:buFont typeface="Arial" pitchFamily="34" charset="0"/>
              <a:buChar char="•"/>
              <a:defRPr>
                <a:solidFill>
                  <a:schemeClr val="tx1"/>
                </a:solidFill>
                <a:latin typeface="Arial" pitchFamily="34" charset="0"/>
                <a:ea typeface="MS PGothic" pitchFamily="34" charset="-128"/>
              </a:defRPr>
            </a:lvl9pPr>
          </a:lstStyle>
          <a:p>
            <a:pPr eaLnBrk="1" hangingPunct="1">
              <a:spcAft>
                <a:spcPct val="60000"/>
              </a:spcAft>
              <a:buClr>
                <a:schemeClr val="bg1"/>
              </a:buClr>
              <a:buSzPct val="75000"/>
              <a:buFont typeface="Arial" pitchFamily="34" charset="0"/>
              <a:buChar char="•"/>
              <a:defRPr/>
            </a:pPr>
            <a:endParaRPr lang="fr-CA">
              <a:latin typeface="+mn-lt"/>
            </a:endParaRPr>
          </a:p>
        </p:txBody>
      </p:sp>
      <p:sp>
        <p:nvSpPr>
          <p:cNvPr id="12295" name="Rectangle 6"/>
          <p:cNvSpPr>
            <a:spLocks noGrp="1" noChangeArrowheads="1"/>
          </p:cNvSpPr>
          <p:nvPr>
            <p:ph type="title"/>
            <p:custDataLst>
              <p:tags r:id="rId6"/>
            </p:custDataLst>
          </p:nvPr>
        </p:nvSpPr>
        <p:spPr>
          <a:xfrm>
            <a:off x="381000" y="0"/>
            <a:ext cx="7772400" cy="1243013"/>
          </a:xfrm>
        </p:spPr>
        <p:txBody>
          <a:bodyPr/>
          <a:lstStyle/>
          <a:p>
            <a:pPr eaLnBrk="1" hangingPunct="1">
              <a:defRPr/>
            </a:pPr>
            <a:r>
              <a:rPr lang="x-none" sz="4000">
                <a:solidFill>
                  <a:schemeClr val="tx1"/>
                </a:solidFill>
                <a:latin typeface="Arial" panose="020B0604020202020204" pitchFamily="34" charset="0"/>
                <a:cs typeface="Arial" panose="020B0604020202020204" pitchFamily="34" charset="0"/>
              </a:rPr>
              <a:t>Choix de </a:t>
            </a:r>
            <a:r>
              <a:rPr lang="en-US" sz="4000" dirty="0" err="1">
                <a:solidFill>
                  <a:schemeClr val="tx1"/>
                </a:solidFill>
                <a:latin typeface="Arial" panose="020B0604020202020204" pitchFamily="34" charset="0"/>
                <a:cs typeface="Arial" panose="020B0604020202020204" pitchFamily="34" charset="0"/>
              </a:rPr>
              <a:t>deux</a:t>
            </a:r>
            <a:r>
              <a:rPr lang="fr-CA" sz="4000" dirty="0">
                <a:solidFill>
                  <a:schemeClr val="tx1"/>
                </a:solidFill>
                <a:latin typeface="Arial" panose="020B0604020202020204" pitchFamily="34" charset="0"/>
                <a:cs typeface="Arial" panose="020B0604020202020204" pitchFamily="34" charset="0"/>
              </a:rPr>
              <a:t> </a:t>
            </a:r>
            <a:r>
              <a:rPr lang="x-none" sz="4000" b="1">
                <a:solidFill>
                  <a:srgbClr val="658237"/>
                </a:solidFill>
                <a:latin typeface="Arial" panose="020B0604020202020204" pitchFamily="34" charset="0"/>
                <a:cs typeface="Arial" panose="020B0604020202020204" pitchFamily="34" charset="0"/>
              </a:rPr>
              <a:t>comptes</a:t>
            </a:r>
            <a:endParaRPr lang="fr-CA" sz="4000" b="1" dirty="0">
              <a:solidFill>
                <a:srgbClr val="345629"/>
              </a:solidFill>
              <a:latin typeface="+mn-lt"/>
              <a:ea typeface="ＭＳ Ｐゴシック" pitchFamily="34" charset="-128"/>
            </a:endParaRPr>
          </a:p>
        </p:txBody>
      </p:sp>
      <p:sp>
        <p:nvSpPr>
          <p:cNvPr id="20" name="Rounded Rectangle 19"/>
          <p:cNvSpPr/>
          <p:nvPr>
            <p:custDataLst>
              <p:tags r:id="rId7"/>
            </p:custDataLst>
          </p:nvPr>
        </p:nvSpPr>
        <p:spPr>
          <a:xfrm>
            <a:off x="1676400" y="1812925"/>
            <a:ext cx="2438400" cy="876300"/>
          </a:xfrm>
          <a:prstGeom prst="roundRect">
            <a:avLst/>
          </a:prstGeom>
          <a:solidFill>
            <a:srgbClr val="F0C040"/>
          </a:solidFill>
          <a:ln w="38100" cap="sq">
            <a:solidFill>
              <a:srgbClr val="345629"/>
            </a:solidFill>
            <a:prstDash val="solid"/>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fr-CA" sz="2400" b="1" dirty="0">
                <a:solidFill>
                  <a:schemeClr val="tx1"/>
                </a:solidFill>
              </a:rPr>
              <a:t>REER collectif</a:t>
            </a:r>
          </a:p>
        </p:txBody>
      </p:sp>
      <p:sp>
        <p:nvSpPr>
          <p:cNvPr id="21" name="Rounded Rectangle 20"/>
          <p:cNvSpPr/>
          <p:nvPr>
            <p:custDataLst>
              <p:tags r:id="rId8"/>
            </p:custDataLst>
          </p:nvPr>
        </p:nvSpPr>
        <p:spPr>
          <a:xfrm>
            <a:off x="5715000" y="1812925"/>
            <a:ext cx="2438400" cy="876300"/>
          </a:xfrm>
          <a:prstGeom prst="roundRect">
            <a:avLst/>
          </a:prstGeom>
          <a:solidFill>
            <a:srgbClr val="F0C040"/>
          </a:solidFill>
          <a:ln w="38100" cap="sq">
            <a:solidFill>
              <a:srgbClr val="345629"/>
            </a:solidFill>
            <a:prstDash val="solid"/>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fr-CA" sz="2400" b="1" dirty="0">
                <a:solidFill>
                  <a:schemeClr val="tx1"/>
                </a:solidFill>
              </a:rPr>
              <a:t>CELI</a:t>
            </a:r>
          </a:p>
        </p:txBody>
      </p:sp>
      <p:sp>
        <p:nvSpPr>
          <p:cNvPr id="22" name="Rounded Rectangle 21"/>
          <p:cNvSpPr/>
          <p:nvPr>
            <p:custDataLst>
              <p:tags r:id="rId9"/>
            </p:custDataLst>
          </p:nvPr>
        </p:nvSpPr>
        <p:spPr>
          <a:xfrm>
            <a:off x="1066800" y="2933700"/>
            <a:ext cx="3771900" cy="3771900"/>
          </a:xfrm>
          <a:prstGeom prst="roundRect">
            <a:avLst/>
          </a:prstGeom>
          <a:solidFill>
            <a:srgbClr val="F0C040"/>
          </a:solidFill>
          <a:ln w="38100" cap="sq">
            <a:solidFill>
              <a:srgbClr val="345629"/>
            </a:solidFill>
            <a:prstDash val="solid"/>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spcBef>
                <a:spcPct val="25000"/>
              </a:spcBef>
              <a:buFontTx/>
              <a:buChar char="•"/>
              <a:defRPr/>
            </a:pPr>
            <a:r>
              <a:rPr lang="fr-CA" sz="1750" dirty="0">
                <a:solidFill>
                  <a:schemeClr val="tx1"/>
                </a:solidFill>
              </a:rPr>
              <a:t>Épargne déductible du revenu</a:t>
            </a:r>
          </a:p>
          <a:p>
            <a:pPr marL="177800" indent="-177800">
              <a:spcBef>
                <a:spcPct val="25000"/>
              </a:spcBef>
              <a:buFontTx/>
              <a:buChar char="•"/>
              <a:defRPr/>
            </a:pPr>
            <a:r>
              <a:rPr lang="fr-CA" sz="1750" dirty="0">
                <a:solidFill>
                  <a:schemeClr val="tx1"/>
                </a:solidFill>
              </a:rPr>
              <a:t>Revenus de placement à l'abri de l'impôt</a:t>
            </a:r>
          </a:p>
          <a:p>
            <a:pPr marL="177800" indent="-177800">
              <a:spcBef>
                <a:spcPct val="25000"/>
              </a:spcBef>
              <a:buFontTx/>
              <a:buChar char="•"/>
              <a:defRPr/>
            </a:pPr>
            <a:r>
              <a:rPr lang="fr-CA" sz="1750" dirty="0">
                <a:solidFill>
                  <a:schemeClr val="tx1"/>
                </a:solidFill>
              </a:rPr>
              <a:t>Possibilité de cotiser jusqu'à concurrence du plafond de cotisation au REER</a:t>
            </a:r>
          </a:p>
          <a:p>
            <a:pPr marL="177800" indent="-177800">
              <a:spcBef>
                <a:spcPct val="25000"/>
              </a:spcBef>
              <a:buFontTx/>
              <a:buChar char="•"/>
              <a:defRPr/>
            </a:pPr>
            <a:r>
              <a:rPr lang="x-none" altLang="en-US" sz="1750">
                <a:solidFill>
                  <a:schemeClr val="tx1"/>
                </a:solidFill>
                <a:cs typeface="Arial" panose="020B0604020202020204" pitchFamily="34" charset="0"/>
              </a:rPr>
              <a:t> Retraits assujettis à des retenues à la source </a:t>
            </a:r>
            <a:endParaRPr lang="fr-CA" sz="1750" dirty="0">
              <a:solidFill>
                <a:schemeClr val="tx1"/>
              </a:solidFill>
            </a:endParaRPr>
          </a:p>
          <a:p>
            <a:pPr marL="177800" indent="-177800">
              <a:spcBef>
                <a:spcPct val="25000"/>
              </a:spcBef>
              <a:buFontTx/>
              <a:buChar char="•"/>
              <a:defRPr/>
            </a:pPr>
            <a:r>
              <a:rPr lang="fr-CA" sz="1750" dirty="0">
                <a:solidFill>
                  <a:schemeClr val="tx1"/>
                </a:solidFill>
              </a:rPr>
              <a:t>Idéal pour épargner en vue de la retraite</a:t>
            </a:r>
          </a:p>
        </p:txBody>
      </p:sp>
      <p:sp>
        <p:nvSpPr>
          <p:cNvPr id="23" name="Rounded Rectangle 22"/>
          <p:cNvSpPr/>
          <p:nvPr>
            <p:custDataLst>
              <p:tags r:id="rId10"/>
            </p:custDataLst>
          </p:nvPr>
        </p:nvSpPr>
        <p:spPr>
          <a:xfrm>
            <a:off x="5029200" y="2933700"/>
            <a:ext cx="3771900" cy="3771900"/>
          </a:xfrm>
          <a:prstGeom prst="roundRect">
            <a:avLst/>
          </a:prstGeom>
          <a:solidFill>
            <a:srgbClr val="F0C040"/>
          </a:solidFill>
          <a:ln w="38100" cap="sq">
            <a:solidFill>
              <a:srgbClr val="345629"/>
            </a:solidFill>
            <a:prstDash val="solid"/>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spcBef>
                <a:spcPct val="25000"/>
              </a:spcBef>
              <a:buFontTx/>
              <a:buChar char="•"/>
              <a:defRPr/>
            </a:pPr>
            <a:r>
              <a:rPr lang="fr-CA" sz="1750" dirty="0">
                <a:solidFill>
                  <a:schemeClr val="tx1"/>
                </a:solidFill>
              </a:rPr>
              <a:t>Les cotisations ne sont pas déductibles du revenu, mais l'épargne est à l'abri de l'impôt</a:t>
            </a:r>
          </a:p>
          <a:p>
            <a:pPr marL="177800" indent="-177800">
              <a:spcBef>
                <a:spcPct val="25000"/>
              </a:spcBef>
              <a:buFontTx/>
              <a:buChar char="•"/>
              <a:defRPr/>
            </a:pPr>
            <a:r>
              <a:rPr lang="x-none" altLang="en-US" sz="1750">
                <a:solidFill>
                  <a:schemeClr val="tx1"/>
                </a:solidFill>
                <a:cs typeface="Arial" panose="020B0604020202020204" pitchFamily="34" charset="0"/>
              </a:rPr>
              <a:t>Possibilité de cotiser jusqu'à concurrence du plafond de cotisation au CELI</a:t>
            </a:r>
          </a:p>
          <a:p>
            <a:pPr marL="177800" indent="-177800">
              <a:spcBef>
                <a:spcPct val="25000"/>
              </a:spcBef>
              <a:buFontTx/>
              <a:buChar char="•"/>
              <a:defRPr/>
            </a:pPr>
            <a:r>
              <a:rPr lang="fr-CA" sz="1750" dirty="0">
                <a:solidFill>
                  <a:schemeClr val="tx1"/>
                </a:solidFill>
              </a:rPr>
              <a:t>Retraits non imposables et possibilité de verser de nouveau les sommes retirées en tout temps</a:t>
            </a:r>
          </a:p>
          <a:p>
            <a:pPr marL="177800" indent="-177800">
              <a:spcBef>
                <a:spcPct val="25000"/>
              </a:spcBef>
              <a:buFontTx/>
              <a:buChar char="•"/>
              <a:defRPr/>
            </a:pPr>
            <a:r>
              <a:rPr lang="x-none" altLang="en-US" sz="1750">
                <a:solidFill>
                  <a:schemeClr val="tx1"/>
                </a:solidFill>
                <a:cs typeface="Arial" panose="020B0604020202020204" pitchFamily="34" charset="0"/>
              </a:rPr>
              <a:t>Idéal pour tous les objectifs d'épargne</a:t>
            </a:r>
            <a:endParaRPr lang="en-US" altLang="en-US" sz="1750" dirty="0">
              <a:solidFill>
                <a:schemeClr val="tx1"/>
              </a:solidFill>
              <a:cs typeface="Arial" panose="020B0604020202020204" pitchFamily="34" charset="0"/>
            </a:endParaRPr>
          </a:p>
        </p:txBody>
      </p:sp>
      <p:sp>
        <p:nvSpPr>
          <p:cNvPr id="12" name="Rectangle 11"/>
          <p:cNvSpPr>
            <a:spLocks noChangeArrowheads="1"/>
          </p:cNvSpPr>
          <p:nvPr>
            <p:custDataLst>
              <p:tags r:id="rId11"/>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SECTOMILLISECCONVERTED" val="1"/>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MMPROD_UIDATA" val="&lt;database version=&quot;11.0&quot;&gt;&lt;object type=&quot;1&quot; unique_id=&quot;10001&quot;&gt;&lt;property id=&quot;20141&quot; value=&quot;Votre régime collectif au travail&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3&quot; value=&quot;1&quot;/&gt;&lt;property id=&quot;20184&quot; value=&quot;7&quot;/&gt;&lt;property id=&quot;20193&quot; value=&quot;-1&quot;/&gt;&lt;property id=&quot;20224&quot; value=&quot;C:\Users\g897\Desktop\Webcasts\mysavings updates&quot;/&gt;&lt;property id=&quot;20250&quot; value=&quot;0&quot;/&gt;&lt;property id=&quot;20251&quot; value=&quot;1&quot;/&gt;&lt;property id=&quot;20259&quot; value=&quot;0&quot;/&gt;&lt;property id=&quot;20700&quot; value=&quot;0&quot;/&gt;&lt;object type=&quot;8&quot; unique_id=&quot;10282&quot;&gt;&lt;/object&gt;&lt;object type=&quot;2&quot; unique_id=&quot;10283&quot;&gt;&lt;object type=&quot;3&quot; unique_id=&quot;10293&quot;&gt;&lt;property id=&quot;20148&quot; value=&quot;5&quot;/&gt;&lt;property id=&quot;20300&quot; value=&quot;Slide 9 - &amp;quot;Choix de deux comptes&amp;quot;&quot;/&gt;&lt;property id=&quot;20303&quot; value=&quot;-1&quot;/&gt;&lt;property id=&quot;20307&quot; value=&quot;350&quot;/&gt;&lt;property id=&quot;20309&quot; value=&quot;-1&quot;/&gt;&lt;/object&gt;&lt;object type=&quot;3&quot; unique_id=&quot;10299&quot;&gt;&lt;property id=&quot;20148&quot; value=&quot;5&quot;/&gt;&lt;property id=&quot;20300&quot; value=&quot;Slide 13 - &amp;quot;Fonds GraniteMD – axés sur une date d'échéance &amp;quot;&quot;/&gt;&lt;property id=&quot;20303&quot; value=&quot;-1&quot;/&gt;&lt;property id=&quot;20307&quot; value=&quot;347&quot;/&gt;&lt;property id=&quot;20309&quot; value=&quot;-1&quot;/&gt;&lt;/object&gt;&lt;object type=&quot;3&quot; unique_id=&quot;10306&quot;&gt;&lt;property id=&quot;20148&quot; value=&quot;5&quot;/&gt;&lt;property id=&quot;20300&quot; value=&quot;Slide 17 - &amp;quot;Site des services aux participants&amp;quot;&quot;/&gt;&lt;property id=&quot;20303&quot; value=&quot;-1&quot;/&gt;&lt;property id=&quot;20307&quot; value=&quot;359&quot;/&gt;&lt;property id=&quot;20309&quot; value=&quot;-1&quot;/&gt;&lt;/object&gt;&lt;object type=&quot;3&quot; unique_id=&quot;10308&quot;&gt;&lt;property id=&quot;20148&quot; value=&quot;5&quot;/&gt;&lt;property id=&quot;20300&quot; value=&quot;Slide 19 - &amp;quot;Relevés et reçus&amp;quot;&quot;/&gt;&lt;property id=&quot;20303&quot; value=&quot;-1&quot;/&gt;&lt;property id=&quot;20307&quot; value=&quot;361&quot;/&gt;&lt;property id=&quot;20309&quot; value=&quot;-1&quot;/&gt;&lt;/object&gt;&lt;object type=&quot;3&quot; unique_id=&quot;10310&quot;&gt;&lt;property id=&quot;20148&quot; value=&quot;5&quot;/&gt;&lt;property id=&quot;20300&quot; value=&quot;Slide 22&quot;/&gt;&lt;property id=&quot;20301&quot; value=&quot;Options à la cessation d'emploi et au départ à la retraite&quot;/&gt;&lt;property id=&quot;20303&quot; value=&quot;-1&quot;/&gt;&lt;property id=&quot;20307&quot; value=&quot;362&quot;/&gt;&lt;property id=&quot;20309&quot; value=&quot;-1&quot;/&gt;&lt;/object&gt;&lt;object type=&quot;3&quot; unique_id=&quot;10312&quot;&gt;&lt;property id=&quot;20148&quot; value=&quot;5&quot;/&gt;&lt;property id=&quot;20300&quot; value=&quot;Slide 21 - &amp;quot;Retraits&amp;quot;&quot;/&gt;&lt;property id=&quot;20303&quot; value=&quot;-1&quot;/&gt;&lt;property id=&quot;20307&quot; value=&quot;364&quot;/&gt;&lt;property id=&quot;20309&quot; value=&quot;-1&quot;/&gt;&lt;/object&gt;&lt;object type=&quot;3&quot; unique_id=&quot;10313&quot;&gt;&lt;property id=&quot;20148&quot; value=&quot;5&quot;/&gt;&lt;property id=&quot;20300&quot; value=&quot;Slide 24 - &amp;quot;Par où commencer?&amp;quot;&quot;/&gt;&lt;property id=&quot;20303&quot; value=&quot;-1&quot;/&gt;&lt;property id=&quot;20307&quot; value=&quot;365&quot;/&gt;&lt;property id=&quot;20309&quot; value=&quot;-1&quot;/&gt;&lt;/object&gt;&lt;object type=&quot;3&quot; unique_id=&quot;188074&quot;&gt;&lt;property id=&quot;20148&quot; value=&quot;5&quot;/&gt;&lt;property id=&quot;20300&quot; value=&quot;Slide 12 - &amp;quot;Vaste gamme d'options de placement&amp;quot;&quot;/&gt;&lt;property id=&quot;20303&quot; value=&quot;-1&quot;/&gt;&lt;property id=&quot;20307&quot; value=&quot;367&quot;/&gt;&lt;property id=&quot;20309&quot; value=&quot;-1&quot;/&gt;&lt;/object&gt;&lt;object type=&quot;3&quot; unique_id=&quot;188079&quot;&gt;&lt;property id=&quot;20148&quot; value=&quot;5&quot;/&gt;&lt;property id=&quot;20300&quot; value=&quot;Slide 27 - &amp;quot;Par où commencer?&amp;quot;&quot;/&gt;&lt;property id=&quot;20303&quot; value=&quot;-1&quot;/&gt;&lt;property id=&quot;20307&quot; value=&quot;372&quot;/&gt;&lt;property id=&quot;20309&quot; value=&quot;-1&quot;/&gt;&lt;/object&gt;&lt;object type=&quot;3&quot; unique_id=&quot;188081&quot;&gt;&lt;property id=&quot;20148&quot; value=&quot;5&quot;/&gt;&lt;property id=&quot;20300&quot; value=&quot;Slide 29 - &amp;quot;Par où commencer?&amp;quot;&quot;/&gt;&lt;property id=&quot;20303&quot; value=&quot;-1&quot;/&gt;&lt;property id=&quot;20307&quot; value=&quot;374&quot;/&gt;&lt;property id=&quot;20309&quot; value=&quot;-1&quot;/&gt;&lt;/object&gt;&lt;object type=&quot;3&quot; unique_id=&quot;188734&quot;&gt;&lt;property id=&quot;20148&quot; value=&quot;5&quot;/&gt;&lt;property id=&quot;20300&quot; value=&quot;Slide 18&quot;/&gt;&lt;property id=&quot;20301&quot; value=&quot;Site web des Services aux participants&quot;/&gt;&lt;property id=&quot;20303&quot; value=&quot;-1&quot;/&gt;&lt;property id=&quot;20307&quot; value=&quot;381&quot;/&gt;&lt;property id=&quot;20309&quot; value=&quot;-1&quot;/&gt;&lt;/object&gt;&lt;object type=&quot;3&quot; unique_id=&quot;188953&quot;&gt;&lt;property id=&quot;20148&quot; value=&quot;5&quot;/&gt;&lt;property id=&quot;20300&quot; value=&quot;Slide 25 - &amp;quot;Par où commencer?&amp;quot;&quot;/&gt;&lt;property id=&quot;20303&quot; value=&quot;-1&quot;/&gt;&lt;property id=&quot;20307&quot; value=&quot;382&quot;/&gt;&lt;property id=&quot;20309&quot; value=&quot;-1&quot;/&gt;&lt;/object&gt;&lt;object type=&quot;3&quot; unique_id=&quot;189062&quot;&gt;&lt;property id=&quot;20148&quot; value=&quot;5&quot;/&gt;&lt;property id=&quot;20300&quot; value=&quot;Slide 26 - &amp;quot;Par où commencer?&amp;quot;&quot;/&gt;&lt;property id=&quot;20303&quot; value=&quot;-1&quot;/&gt;&lt;property id=&quot;20307&quot; value=&quot;383&quot;/&gt;&lt;property id=&quot;20309&quot; value=&quot;-1&quot;/&gt;&lt;/object&gt;&lt;object type=&quot;3&quot; unique_id=&quot;189172&quot;&gt;&lt;property id=&quot;20148&quot; value=&quot;5&quot;/&gt;&lt;property id=&quot;20300&quot; value=&quot;Slide 28 - &amp;quot;Par où commencer?&amp;quot;&quot;/&gt;&lt;property id=&quot;20303&quot; value=&quot;-1&quot;/&gt;&lt;property id=&quot;20307&quot; value=&quot;384&quot;/&gt;&lt;property id=&quot;20309&quot; value=&quot;-1&quot;/&gt;&lt;/object&gt;&lt;object type=&quot;3&quot; unique_id=&quot;189376&quot;&gt;&lt;property id=&quot;20148&quot; value=&quot;5&quot;/&gt;&lt;property id=&quot;20300&quot; value=&quot;Slide 1 - &amp;quot;Votre régime collectif au travail&amp;quot;&quot;/&gt;&lt;property id=&quot;20307&quot; value=&quot;385&quot;/&gt;&lt;/object&gt;&lt;object type=&quot;3&quot; unique_id=&quot;189377&quot;&gt;&lt;property id=&quot;20148&quot; value=&quot;5&quot;/&gt;&lt;property id=&quot;20300&quot; value=&quot;Slide 2&quot;/&gt;&lt;property id=&quot;20307&quot; value=&quot;386&quot;/&gt;&lt;/object&gt;&lt;object type=&quot;3&quot; unique_id=&quot;189378&quot;&gt;&lt;property id=&quot;20148&quot; value=&quot;5&quot;/&gt;&lt;property id=&quot;20300&quot; value=&quot;Slide 3 - &amp;quot;Vos responsabilités à l'égard de ce régime&amp;quot;&quot;/&gt;&lt;property id=&quot;20307&quot; value=&quot;387&quot;/&gt;&lt;/object&gt;&lt;object type=&quot;3&quot; unique_id=&quot;189379&quot;&gt;&lt;property id=&quot;20148&quot; value=&quot;5&quot;/&gt;&lt;property id=&quot;20300&quot; value=&quot;Slide 4 - &amp;quot;Sources de revenu de retraite &amp;quot;&quot;/&gt;&lt;property id=&quot;20307&quot; value=&quot;388&quot;/&gt;&lt;/object&gt;&lt;object type=&quot;3&quot; unique_id=&quot;189380&quot;&gt;&lt;property id=&quot;20148&quot; value=&quot;5&quot;/&gt;&lt;property id=&quot;20300&quot; value=&quot;Slide 5 - &amp;quot;Versements mensuels maximums pour 2023&amp;quot;&quot;/&gt;&lt;property id=&quot;20307&quot; value=&quot;389&quot;/&gt;&lt;/object&gt;&lt;object type=&quot;3&quot; unique_id=&quot;189381&quot;&gt;&lt;property id=&quot;20148&quot; value=&quot;5&quot;/&gt;&lt;property id=&quot;20300&quot; value=&quot;Slide 6 - &amp;quot;L'avantage fiscal des cotisations prélevées automatiquement sur la paie&amp;quot;&quot;/&gt;&lt;property id=&quot;20307&quot; value=&quot;390&quot;/&gt;&lt;/object&gt;&lt;object type=&quot;3&quot; unique_id=&quot;189382&quot;&gt;&lt;property id=&quot;20148&quot; value=&quot;5&quot;/&gt;&lt;property id=&quot;20300&quot; value=&quot;Slide 7 - &amp;quot;Plafond de cotisation au REER&amp;quot;&quot;/&gt;&lt;property id=&quot;20307&quot; value=&quot;391&quot;/&gt;&lt;/object&gt;&lt;object type=&quot;3&quot; unique_id=&quot;189383&quot;&gt;&lt;property id=&quot;20148&quot; value=&quot;5&quot;/&gt;&lt;property id=&quot;20300&quot; value=&quot;Slide 8 - &amp;quot;Plafond de cotisation au CELI&amp;quot;&quot;/&gt;&lt;property id=&quot;20307&quot; value=&quot;393&quot;/&gt;&lt;/object&gt;&lt;object type=&quot;3&quot; unique_id=&quot;189384&quot;&gt;&lt;property id=&quot;20148&quot; value=&quot;5&quot;/&gt;&lt;property id=&quot;20300&quot; value=&quot;Slide 10&quot;/&gt;&lt;property id=&quot;20307&quot; value=&quot;394&quot;/&gt;&lt;/object&gt;&lt;object type=&quot;3&quot; unique_id=&quot;189385&quot;&gt;&lt;property id=&quot;20148&quot; value=&quot;5&quot;/&gt;&lt;property id=&quot;20300&quot; value=&quot;Slide 11 - &amp;quot;Relation entre le risque  et le rendement &amp;quot;&quot;/&gt;&lt;property id=&quot;20307&quot; value=&quot;395&quot;/&gt;&lt;/object&gt;&lt;object type=&quot;3&quot; unique_id=&quot;189386&quot;&gt;&lt;property id=&quot;20148&quot; value=&quot;5&quot;/&gt;&lt;property id=&quot;20300&quot; value=&quot;Slide 14 - &amp;quot;L'importance de la diversification&amp;quot;&quot;/&gt;&lt;property id=&quot;20307&quot; value=&quot;397&quot;/&gt;&lt;/object&gt;&lt;object type=&quot;3&quot; unique_id=&quot;189387&quot;&gt;&lt;property id=&quot;20148&quot; value=&quot;5&quot;/&gt;&lt;property id=&quot;20300&quot; value=&quot;Slide 15&quot;/&gt;&lt;property id=&quot;20307&quot; value=&quot;398&quot;/&gt;&lt;/object&gt;&lt;object type=&quot;3&quot; unique_id=&quot;189388&quot;&gt;&lt;property id=&quot;20148&quot; value=&quot;5&quot;/&gt;&lt;property id=&quot;20300&quot; value=&quot;Slide 16 - &amp;quot;Centre de service à la clientèle&amp;quot;&quot;/&gt;&lt;property id=&quot;20307&quot; value=&quot;399&quot;/&gt;&lt;/object&gt;&lt;object type=&quot;3&quot; unique_id=&quot;189389&quot;&gt;&lt;property id=&quot;20148&quot; value=&quot;5&quot;/&gt;&lt;property id=&quot;20300&quot; value=&quot;Slide 20&quot;/&gt;&lt;property id=&quot;20307&quot; value=&quot;400&quot;/&gt;&lt;/object&gt;&lt;object type=&quot;3&quot; unique_id=&quot;189390&quot;&gt;&lt;property id=&quot;20148&quot; value=&quot;5&quot;/&gt;&lt;property id=&quot;20300&quot; value=&quot;Slide 23&quot;/&gt;&lt;property id=&quot;20307&quot; value=&quot;401&quot;/&gt;&lt;/object&gt;&lt;object type=&quot;3&quot; unique_id=&quot;189391&quot;&gt;&lt;property id=&quot;20148&quot; value=&quot;5&quot;/&gt;&lt;property id=&quot;20300&quot; value=&quot;Slide 30 - &amp;quot;Votre avenir vous attend. Inscrivez-vous dès aujourd'hui&amp;quot;&quot;/&gt;&lt;property id=&quot;20307&quot; value=&quot;402&quot;/&gt;&lt;/object&gt;&lt;/object&gt;&lt;object type=&quot;10&quot; unique_id=&quot;189317&quot;&gt;&lt;object type=&quot;11&quot; unique_id=&quot;189318&quot;&gt;&lt;property id=&quot;20180&quot; value=&quot;0&quot;/&gt;&lt;property id=&quot;20181&quot; value=&quot;0&quot;/&gt;&lt;property id=&quot;20183&quot; value=&quot;1&quot;/&gt;&lt;/object&gt;&lt;object type=&quot;12&quot; unique_id=&quot;189320&quot;&gt;&lt;/object&gt;&lt;/object&gt;&lt;object type=&quot;4&quot; unique_id=&quot;189319&quo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NUM" val="5"/>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 name="NUM" val="6"/>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13&quot;/&gt;&lt;/TableIndex&gt;&lt;/ShapeTextInfo&gt;"/>
  <p:tag name="NUM" val="7"/>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NUM" val="8"/>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NUM" val="9"/>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0"/>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NUM" val="11"/>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1&quot;/&gt;&lt;lineCharCount val=&quot;13&quot;/&gt;&lt;lineCharCount val=&quot;6&quot;/&gt;&lt;/TableIndex&gt;&lt;/ShapeTextInfo&gt;"/>
  <p:tag name="PRESENTER_SHAPEINFO" val="&lt;ThreeDShapeInfo&gt;&lt;uuid val=&quot;{FD715E03-6585-44C8-92EA-ECBD05B660C5}&quot;/&gt;&lt;isInvalidForFieldText val=&quot;0&quot;/&gt;&lt;Image&gt;&lt;filename val=&quot;C:\Users\cq97\AppData\Local\Temp\PR\data\asimages\{FD715E03-6585-44C8-92EA-ECBD05B660C5}_14.png&quot;/&gt;&lt;left val=&quot;260&quot;/&gt;&lt;top val=&quot;104&quot;/&gt;&lt;width val=&quot;205&quot;/&gt;&lt;height val=&quot;15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1&quot;/&gt;&lt;lineCharCount val=&quot;13&quot;/&gt;&lt;lineCharCount val=&quot;6&quot;/&gt;&lt;/TableIndex&gt;&lt;/ShapeTextInfo&gt;"/>
  <p:tag name="PRESENTER_SHAPEINFO" val="&lt;ThreeDShapeInfo&gt;&lt;uuid val=&quot;{FD715E03-6585-44C8-92EA-ECBD05B660C5}&quot;/&gt;&lt;isInvalidForFieldText val=&quot;0&quot;/&gt;&lt;Image&gt;&lt;filename val=&quot;C:\Users\cq97\AppData\Local\Temp\PR\data\asimages\{FD715E03-6585-44C8-92EA-ECBD05B660C5}_14.png&quot;/&gt;&lt;left val=&quot;260&quot;/&gt;&lt;top val=&quot;104&quot;/&gt;&lt;width val=&quot;205&quot;/&gt;&lt;height val=&quot;15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1&quot;/&gt;&lt;lineCharCount val=&quot;13&quot;/&gt;&lt;lineCharCount val=&quot;6&quot;/&gt;&lt;/TableIndex&gt;&lt;/ShapeTextInfo&gt;"/>
  <p:tag name="PRESENTER_SHAPEINFO" val="&lt;ThreeDShapeInfo&gt;&lt;uuid val=&quot;{FD715E03-6585-44C8-92EA-ECBD05B660C5}&quot;/&gt;&lt;isInvalidForFieldText val=&quot;0&quot;/&gt;&lt;Image&gt;&lt;filename val=&quot;C:\Users\cq97\AppData\Local\Temp\PR\data\asimages\{FD715E03-6585-44C8-92EA-ECBD05B660C5}_14.png&quot;/&gt;&lt;left val=&quot;260&quot;/&gt;&lt;top val=&quot;104&quot;/&gt;&lt;width val=&quot;205&quot;/&gt;&lt;height val=&quot;151&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1&quot;/&gt;&lt;lineCharCount val=&quot;13&quot;/&gt;&lt;lineCharCount val=&quot;6&quot;/&gt;&lt;/TableIndex&gt;&lt;/ShapeTextInfo&gt;"/>
  <p:tag name="PRESENTER_SHAPEINFO" val="&lt;ThreeDShapeInfo&gt;&lt;uuid val=&quot;{FD715E03-6585-44C8-92EA-ECBD05B660C5}&quot;/&gt;&lt;isInvalidForFieldText val=&quot;0&quot;/&gt;&lt;Image&gt;&lt;filename val=&quot;C:\Users\cq97\AppData\Local\Temp\PR\data\asimages\{FD715E03-6585-44C8-92EA-ECBD05B660C5}_14.png&quot;/&gt;&lt;left val=&quot;260&quot;/&gt;&lt;top val=&quot;104&quot;/&gt;&lt;width val=&quot;205&quot;/&gt;&lt;height val=&quot;151&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19.xml><?xml version="1.0" encoding="utf-8"?>
<p:tagLst xmlns:a="http://schemas.openxmlformats.org/drawingml/2006/main" xmlns:r="http://schemas.openxmlformats.org/officeDocument/2006/relationships" xmlns:p="http://schemas.openxmlformats.org/presentationml/2006/main">
  <p:tag name="PPSNARRATION" val="43,892449226,C:\Users\g897\Desktop\Webcasts\My savings webcast_FR_Dec 2012\English March 2013\mySavings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PPSNARRATION" val="44,892449226,C:\Users\g897\Desktop\Webcasts\My savings webcast_FR_Dec 2012\English March 2013\mySavings_pptx\Media.ppcx"/>
  <p:tag name="TIMING" val="|38.1|17|53.6|19.7"/>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NUM" val="5"/>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6"/>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8"/>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NUM" val="9"/>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NUM" val="10"/>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NUM" val="11"/>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NUM" val="12"/>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NUM" val="13"/>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NUM" val="14"/>
</p:tagLst>
</file>

<file path=ppt/tags/tag141.xml><?xml version="1.0" encoding="utf-8"?>
<p:tagLst xmlns:a="http://schemas.openxmlformats.org/drawingml/2006/main" xmlns:r="http://schemas.openxmlformats.org/officeDocument/2006/relationships" xmlns:p="http://schemas.openxmlformats.org/presentationml/2006/main">
  <p:tag name="NUM" val="15"/>
</p:tagLst>
</file>

<file path=ppt/tags/tag142.xml><?xml version="1.0" encoding="utf-8"?>
<p:tagLst xmlns:a="http://schemas.openxmlformats.org/drawingml/2006/main" xmlns:r="http://schemas.openxmlformats.org/officeDocument/2006/relationships" xmlns:p="http://schemas.openxmlformats.org/presentationml/2006/main">
  <p:tag name="NUM" val="16"/>
</p:tagLst>
</file>

<file path=ppt/tags/tag143.xml><?xml version="1.0" encoding="utf-8"?>
<p:tagLst xmlns:a="http://schemas.openxmlformats.org/drawingml/2006/main" xmlns:r="http://schemas.openxmlformats.org/officeDocument/2006/relationships" xmlns:p="http://schemas.openxmlformats.org/presentationml/2006/main">
  <p:tag name="NUM" val="17"/>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NUM" val="18"/>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34&quot;/&gt;&lt;lineCharCount val=&quot;26&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9&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26&quot;/&gt;&lt;lineCharCount val=&quot;40&quot;/&gt;&lt;lineCharCount val=&quot;35&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23&quot;/&gt;&lt;lineCharCount val=&quot;25&quot;/&gt;&lt;lineCharCount val=&quot;25&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8"/>
</p:tagLst>
</file>

<file path=ppt/tags/tag166.xml><?xml version="1.0" encoding="utf-8"?>
<p:tagLst xmlns:a="http://schemas.openxmlformats.org/drawingml/2006/main" xmlns:r="http://schemas.openxmlformats.org/officeDocument/2006/relationships" xmlns:p="http://schemas.openxmlformats.org/presentationml/2006/main">
  <p:tag name="NUM" val="9"/>
</p:tagLst>
</file>

<file path=ppt/tags/tag167.xml><?xml version="1.0" encoding="utf-8"?>
<p:tagLst xmlns:a="http://schemas.openxmlformats.org/drawingml/2006/main" xmlns:r="http://schemas.openxmlformats.org/officeDocument/2006/relationships" xmlns:p="http://schemas.openxmlformats.org/presentationml/2006/main">
  <p:tag name="NUM" val="10"/>
</p:tagLst>
</file>

<file path=ppt/tags/tag168.xml><?xml version="1.0" encoding="utf-8"?>
<p:tagLst xmlns:a="http://schemas.openxmlformats.org/drawingml/2006/main" xmlns:r="http://schemas.openxmlformats.org/officeDocument/2006/relationships" xmlns:p="http://schemas.openxmlformats.org/presentationml/2006/main">
  <p:tag name="NUM" val="12"/>
</p:tagLst>
</file>

<file path=ppt/tags/tag169.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NUM" val="14"/>
</p:tagLst>
</file>

<file path=ppt/tags/tag171.xml><?xml version="1.0" encoding="utf-8"?>
<p:tagLst xmlns:a="http://schemas.openxmlformats.org/drawingml/2006/main" xmlns:r="http://schemas.openxmlformats.org/officeDocument/2006/relationships" xmlns:p="http://schemas.openxmlformats.org/presentationml/2006/main">
  <p:tag name="NUM" val="15"/>
</p:tagLst>
</file>

<file path=ppt/tags/tag172.xml><?xml version="1.0" encoding="utf-8"?>
<p:tagLst xmlns:a="http://schemas.openxmlformats.org/drawingml/2006/main" xmlns:r="http://schemas.openxmlformats.org/officeDocument/2006/relationships" xmlns:p="http://schemas.openxmlformats.org/presentationml/2006/main">
  <p:tag name="NUM" val="16"/>
</p:tagLst>
</file>

<file path=ppt/tags/tag173.xml><?xml version="1.0" encoding="utf-8"?>
<p:tagLst xmlns:a="http://schemas.openxmlformats.org/drawingml/2006/main" xmlns:r="http://schemas.openxmlformats.org/officeDocument/2006/relationships" xmlns:p="http://schemas.openxmlformats.org/presentationml/2006/main">
  <p:tag name="NUM" val="17"/>
</p:tagLst>
</file>

<file path=ppt/tags/tag174.xml><?xml version="1.0" encoding="utf-8"?>
<p:tagLst xmlns:a="http://schemas.openxmlformats.org/drawingml/2006/main" xmlns:r="http://schemas.openxmlformats.org/officeDocument/2006/relationships" xmlns:p="http://schemas.openxmlformats.org/presentationml/2006/main">
  <p:tag name="NUM" val="18"/>
</p:tagLst>
</file>

<file path=ppt/tags/tag175.xml><?xml version="1.0" encoding="utf-8"?>
<p:tagLst xmlns:a="http://schemas.openxmlformats.org/drawingml/2006/main" xmlns:r="http://schemas.openxmlformats.org/officeDocument/2006/relationships" xmlns:p="http://schemas.openxmlformats.org/presentationml/2006/main">
  <p:tag name="NUM" val="19"/>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6"/>
</p:tagLst>
</file>

<file path=ppt/tags/tag184.xml><?xml version="1.0" encoding="utf-8"?>
<p:tagLst xmlns:a="http://schemas.openxmlformats.org/drawingml/2006/main" xmlns:r="http://schemas.openxmlformats.org/officeDocument/2006/relationships" xmlns:p="http://schemas.openxmlformats.org/presentationml/2006/main">
  <p:tag name="NUM" val="8"/>
</p:tagLst>
</file>

<file path=ppt/tags/tag185.xml><?xml version="1.0" encoding="utf-8"?>
<p:tagLst xmlns:a="http://schemas.openxmlformats.org/drawingml/2006/main" xmlns:r="http://schemas.openxmlformats.org/officeDocument/2006/relationships" xmlns:p="http://schemas.openxmlformats.org/presentationml/2006/main">
  <p:tag name="NUM" val="9"/>
</p:tagLst>
</file>

<file path=ppt/tags/tag186.xml><?xml version="1.0" encoding="utf-8"?>
<p:tagLst xmlns:a="http://schemas.openxmlformats.org/drawingml/2006/main" xmlns:r="http://schemas.openxmlformats.org/officeDocument/2006/relationships" xmlns:p="http://schemas.openxmlformats.org/presentationml/2006/main">
  <p:tag name="NUM" val="10"/>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PPSNARRATION" val="72,892449226,C:\Users\g897\Desktop\Webcasts\My savings webcast_FR_Dec 2012\English March 2013\mySavings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NUM" val="6"/>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48&quot;/&gt;&lt;lineCharCount val=&quot;22&quot;/&gt;&lt;lineCharCount val=&quot;49&quot;/&gt;&lt;lineCharCount val=&quot;9&quot;/&gt;&lt;lineCharCount val=&quot;39&quot;/&gt;&lt;lineCharCount val=&quot;23&quot;/&gt;&lt;lineCharCount val=&quot;48&quot;/&gt;&lt;/TableIndex&gt;&lt;/ShapeTextInfo&gt;"/>
  <p:tag name="NUM" val="7"/>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PPSNARRATION" val="73,892449226,C:\Users\g897\Desktop\Webcasts\My savings webcast_FR_Dec 2012\English March 2013\mySavings_pptx\Media.ppcx"/>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5A48981C-6395-4105-9FA5-1F84D77F5B5E}"/>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0&quot;/&gt;&lt;/TableIndex&gt;&lt;/ShapeTextInfo&gt;"/>
  <p:tag name="NUM" val="5"/>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PPSNARRATION" val="74,892449226,C:\Users\g897\Desktop\Webcasts\My savings webcast_FR_Dec 2012\English March 2013\mySavings_pptx\Media.ppcx"/>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NUM" val="5"/>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1&quot;/&gt;&lt;lineCharCount val=&quot;48&quot;/&gt;&lt;lineCharCount val=&quot;28&quot;/&gt;&lt;lineCharCount val=&quot;1&quot;/&gt;&lt;lineCharCount val=&quot;49&quot;/&gt;&lt;lineCharCount val=&quot;35&quot;/&gt;&lt;lineCharCount val=&quot;29&quot;/&gt;&lt;/TableIndex&gt;&lt;/ShapeTextInfo&gt;"/>
  <p:tag name="NUM" val="6"/>
</p:tagLst>
</file>

<file path=ppt/tags/tag211.xml><?xml version="1.0" encoding="utf-8"?>
<p:tagLst xmlns:a="http://schemas.openxmlformats.org/drawingml/2006/main" xmlns:r="http://schemas.openxmlformats.org/officeDocument/2006/relationships" xmlns:p="http://schemas.openxmlformats.org/presentationml/2006/main">
  <p:tag name="PPSNARRATION" val="75,892449226,C:\Users\g897\Desktop\Webcasts\My savings webcast_FR_Dec 2012\English March 2013\mySavings_pptx\Media.ppcx"/>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NUM" val="4"/>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5"/>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6"/>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6&quot;/&gt;&lt;lineCharCount val=&quot;25&quot;/&gt;&lt;lineCharCount val=&quot;25&quot;/&gt;&lt;lineCharCount val=&quot;35&quot;/&gt;&lt;lineCharCount val=&quot;12&quot;/&gt;&lt;lineCharCount val=&quot;43&quot;/&gt;&lt;lineCharCount val=&quot;23&quot;/&gt;&lt;lineCharCount val=&quot;12&quot;/&gt;&lt;lineCharCount val=&quot;35&quot;/&gt;&lt;lineCharCount val=&quot;35&quot;/&gt;&lt;/TableIndex&gt;&lt;/ShapeTextInfo&gt;"/>
  <p:tag name="NUM" val="7"/>
</p:tagLst>
</file>

<file path=ppt/tags/tag219.xml><?xml version="1.0" encoding="utf-8"?>
<p:tagLst xmlns:a="http://schemas.openxmlformats.org/drawingml/2006/main" xmlns:r="http://schemas.openxmlformats.org/officeDocument/2006/relationships" xmlns:p="http://schemas.openxmlformats.org/presentationml/2006/main">
  <p:tag name="PPSNARRATION" val="90,892449226,C:\Users\g897\Desktop\Webcasts\My savings webcast_FR_Dec 2012\English March 2013\mySavings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1,892449226,C:\Users\g897\Desktop\Webcasts\My savings webcast_FR_Dec 2012\English March 2013\mySavings_pptx\Media.ppcx"/>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9&quot;/&gt;&lt;/TableIndex&gt;&lt;/ShapeTextInfo&gt;"/>
  <p:tag name="NUM" val="4"/>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1&quot;/&gt;&lt;lineCharCount val=&quot;32&quot;/&gt;&lt;lineCharCount val=&quot;19&quot;/&gt;&lt;lineCharCount val=&quot;30&quot;/&gt;&lt;lineCharCount val=&quot;32&quot;/&gt;&lt;lineCharCount val=&quot;32&quot;/&gt;&lt;lineCharCount val=&quot;7&quot;/&gt;&lt;/TableIndex&gt;&lt;/ShapeTextInfo&gt;"/>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PPSNARRATION" val="91,892449226,C:\Users\g897\Desktop\Webcasts\My savings webcast_FR_Dec 2012\English March 2013\mySavings_pptx\Media.ppcx"/>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quot;/&gt;&lt;lineCharCount val=&quot;12&quot;/&gt;&lt;lineCharCount val=&quot;7&quot;/&gt;&lt;/TableIndex&gt;&lt;/ShapeTextInfo&gt;"/>
  <p:tag name="NUM" val="1"/>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NUM" val="4"/>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17&quot;/&gt;&lt;lineCharCount val=&quot;48&quot;/&gt;&lt;lineCharCount val=&quot;21&quot;/&gt;&lt;lineCharCount val=&quot;23&quot;/&gt;&lt;lineCharCount val=&quot;29&quot;/&gt;&lt;lineCharCount val=&quot;43&quot;/&gt;&lt;lineCharCount val=&quot;23&quot;/&gt;&lt;/TableIndex&gt;&lt;/ShapeTextInfo&gt;"/>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234.xml><?xml version="1.0" encoding="utf-8"?>
<p:tagLst xmlns:a="http://schemas.openxmlformats.org/drawingml/2006/main" xmlns:r="http://schemas.openxmlformats.org/officeDocument/2006/relationships" xmlns:p="http://schemas.openxmlformats.org/presentationml/2006/main">
  <p:tag name="PPSNARRATION" val="92,892449226,C:\Users\g897\Desktop\Webcasts\My savings webcast_FR_Dec 2012\English March 2013\mySavings_pptx\Media.ppcx"/>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2&quot;/&gt;&lt;/TableIndex&gt;&lt;/ShapeTextInfo&gt;"/>
  <p:tag name="NUM" val="5"/>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3&quot;/&gt;&lt;/TableIndex&gt;&lt;/ShapeTextInfo&gt;"/>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6"/>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5"/>
</p:tagLst>
</file>

<file path=ppt/tags/tag246.xml><?xml version="1.0" encoding="utf-8"?>
<p:tagLst xmlns:a="http://schemas.openxmlformats.org/drawingml/2006/main" xmlns:r="http://schemas.openxmlformats.org/officeDocument/2006/relationships" xmlns:p="http://schemas.openxmlformats.org/presentationml/2006/main">
  <p:tag name="NUM" val="6"/>
</p:tagLst>
</file>

<file path=ppt/tags/tag247.xml><?xml version="1.0" encoding="utf-8"?>
<p:tagLst xmlns:a="http://schemas.openxmlformats.org/drawingml/2006/main" xmlns:r="http://schemas.openxmlformats.org/officeDocument/2006/relationships" xmlns:p="http://schemas.openxmlformats.org/presentationml/2006/main">
  <p:tag name="NUM" val="7"/>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PPSNARRATION" val="2,892449226,C:\Users\g897\Desktop\Webcasts\My savings webcast_FR_Dec 2012\English March 2013\mySavings_pptx\Media.ppcx"/>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5"/>
</p:tagLst>
</file>

<file path=ppt/tags/tag254.xml><?xml version="1.0" encoding="utf-8"?>
<p:tagLst xmlns:a="http://schemas.openxmlformats.org/drawingml/2006/main" xmlns:r="http://schemas.openxmlformats.org/officeDocument/2006/relationships" xmlns:p="http://schemas.openxmlformats.org/presentationml/2006/main">
  <p:tag name="NUM" val="6"/>
</p:tagLst>
</file>

<file path=ppt/tags/tag255.xml><?xml version="1.0" encoding="utf-8"?>
<p:tagLst xmlns:a="http://schemas.openxmlformats.org/drawingml/2006/main" xmlns:r="http://schemas.openxmlformats.org/officeDocument/2006/relationships" xmlns:p="http://schemas.openxmlformats.org/presentationml/2006/main">
  <p:tag name="NUM" val="7"/>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57.xml><?xml version="1.0" encoding="utf-8"?>
<p:tagLst xmlns:a="http://schemas.openxmlformats.org/drawingml/2006/main" xmlns:r="http://schemas.openxmlformats.org/officeDocument/2006/relationships" xmlns:p="http://schemas.openxmlformats.org/presentationml/2006/main">
  <p:tag name="PPSNARRATION" val="106,892449226,C:\Users\g897\Desktop\Webcasts\My savings webcast_FR_Dec 2012\English March 2013\mySavings_pptx\Media.ppcx"/>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5"/>
</p:tagLst>
</file>

<file path=ppt/tags/tag269.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8"/>
</p:tagLst>
</file>

<file path=ppt/tags/tag271.xml><?xml version="1.0" encoding="utf-8"?>
<p:tagLst xmlns:a="http://schemas.openxmlformats.org/drawingml/2006/main" xmlns:r="http://schemas.openxmlformats.org/officeDocument/2006/relationships" xmlns:p="http://schemas.openxmlformats.org/presentationml/2006/main">
  <p:tag name="NUM" val="9"/>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73.xml><?xml version="1.0" encoding="utf-8"?>
<p:tagLst xmlns:a="http://schemas.openxmlformats.org/drawingml/2006/main" xmlns:r="http://schemas.openxmlformats.org/officeDocument/2006/relationships" xmlns:p="http://schemas.openxmlformats.org/presentationml/2006/main">
  <p:tag name="NUM" val="6"/>
</p:tagLst>
</file>

<file path=ppt/tags/tag274.xml><?xml version="1.0" encoding="utf-8"?>
<p:tagLst xmlns:a="http://schemas.openxmlformats.org/drawingml/2006/main" xmlns:r="http://schemas.openxmlformats.org/officeDocument/2006/relationships" xmlns:p="http://schemas.openxmlformats.org/presentationml/2006/main">
  <p:tag name="PPSNARRATION" val="1,1720209708,C:\Users\g897\Desktop\Webcasts\My savings webcast_FR_Dec 2012\MySavings_December 2012 12_FR\Media.ppcx"/>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76.xml><?xml version="1.0" encoding="utf-8"?>
<p:tagLst xmlns:a="http://schemas.openxmlformats.org/drawingml/2006/main" xmlns:r="http://schemas.openxmlformats.org/officeDocument/2006/relationships" xmlns:p="http://schemas.openxmlformats.org/presentationml/2006/main">
  <p:tag name="NUM" val="6"/>
</p:tagLst>
</file>

<file path=ppt/tags/tag277.xml><?xml version="1.0" encoding="utf-8"?>
<p:tagLst xmlns:a="http://schemas.openxmlformats.org/drawingml/2006/main" xmlns:r="http://schemas.openxmlformats.org/officeDocument/2006/relationships" xmlns:p="http://schemas.openxmlformats.org/presentationml/2006/main">
  <p:tag name="PPSNARRATION" val="2,1720209708,C:\Users\g897\Desktop\Webcasts\My savings webcast_FR_Dec 2012\MySavings_December 2012 12_FR\Media.ppcx"/>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80.xml><?xml version="1.0" encoding="utf-8"?>
<p:tagLst xmlns:a="http://schemas.openxmlformats.org/drawingml/2006/main" xmlns:r="http://schemas.openxmlformats.org/officeDocument/2006/relationships" xmlns:p="http://schemas.openxmlformats.org/presentationml/2006/main">
  <p:tag name="PPSNARRATION" val="3,1720209708,C:\Users\g897\Desktop\Webcasts\My savings webcast_FR_Dec 2012\MySavings_December 2012 12_FR\Media.ppcx"/>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6"/>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6"/>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87.xml><?xml version="1.0" encoding="utf-8"?>
<p:tagLst xmlns:a="http://schemas.openxmlformats.org/drawingml/2006/main" xmlns:r="http://schemas.openxmlformats.org/officeDocument/2006/relationships" xmlns:p="http://schemas.openxmlformats.org/presentationml/2006/main">
  <p:tag name="NUM" val="6"/>
</p:tagLst>
</file>

<file path=ppt/tags/tag288.xml><?xml version="1.0" encoding="utf-8"?>
<p:tagLst xmlns:a="http://schemas.openxmlformats.org/drawingml/2006/main" xmlns:r="http://schemas.openxmlformats.org/officeDocument/2006/relationships" xmlns:p="http://schemas.openxmlformats.org/presentationml/2006/main">
  <p:tag name="PPSNARRATION" val="132,892449226,C:\Users\g897\Desktop\Webcasts\My savings webcast_FR_Dec 2012\English March 2013\mySavings_pptx\Media.ppcx"/>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NUM" val="3"/>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PPSNARRATION" val="34,892449226,C:\Users\g897\Desktop\Webcasts\My savings webcast_FR_Dec 2012\English March 2013\mySavings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NUM" val="5"/>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7&quot;/&gt;&lt;lineCharCount val=&quot;53&quot;/&gt;&lt;lineCharCount val=&quot;48&quot;/&gt;&lt;lineCharCount val=&quot;56&quot;/&gt;&lt;lineCharCount val=&quot;35&quot;/&gt;&lt;lineCharCount val=&quot;56&quot;/&gt;&lt;lineCharCount val=&quot;29&quot;/&gt;&lt;lineCharCount val=&quot;36&quot;/&gt;&lt;lineCharCount val=&quot;55&quot;/&gt;&lt;lineCharCount val=&quot;54&quot;/&gt;&lt;lineCharCount val=&quot;46&quot;/&gt;&lt;lineCharCount val=&quot;22&quot;/&gt;&lt;/TableIndex&gt;&lt;/ShapeTextInfo&gt;"/>
  <p:tag name="NUM" val="6"/>
</p:tagLst>
</file>

<file path=ppt/tags/tag39.xml><?xml version="1.0" encoding="utf-8"?>
<p:tagLst xmlns:a="http://schemas.openxmlformats.org/drawingml/2006/main" xmlns:r="http://schemas.openxmlformats.org/officeDocument/2006/relationships" xmlns:p="http://schemas.openxmlformats.org/presentationml/2006/main">
  <p:tag name="PPSNARRATION" val="35,892449226,C:\Users\g897\Desktop\Webcasts\My savings webcast_FR_Dec 2012\English March 2013\mySavings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NUM" val="5"/>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NUM" val="6"/>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NUM" val="7"/>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9"/>
</p:tagLst>
</file>

<file path=ppt/tags/tag49.xml><?xml version="1.0" encoding="utf-8"?>
<p:tagLst xmlns:a="http://schemas.openxmlformats.org/drawingml/2006/main" xmlns:r="http://schemas.openxmlformats.org/officeDocument/2006/relationships" xmlns:p="http://schemas.openxmlformats.org/presentationml/2006/main">
  <p:tag name="NUM" val="10"/>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NUM" val="11"/>
</p:tagLst>
</file>

<file path=ppt/tags/tag51.xml><?xml version="1.0" encoding="utf-8"?>
<p:tagLst xmlns:a="http://schemas.openxmlformats.org/drawingml/2006/main" xmlns:r="http://schemas.openxmlformats.org/officeDocument/2006/relationships" xmlns:p="http://schemas.openxmlformats.org/presentationml/2006/main">
  <p:tag name="NUM" val="12"/>
</p:tagLst>
</file>

<file path=ppt/tags/tag52.xml><?xml version="1.0" encoding="utf-8"?>
<p:tagLst xmlns:a="http://schemas.openxmlformats.org/drawingml/2006/main" xmlns:r="http://schemas.openxmlformats.org/officeDocument/2006/relationships" xmlns:p="http://schemas.openxmlformats.org/presentationml/2006/main">
  <p:tag name="NUM" val="13"/>
</p:tagLst>
</file>

<file path=ppt/tags/tag53.xml><?xml version="1.0" encoding="utf-8"?>
<p:tagLst xmlns:a="http://schemas.openxmlformats.org/drawingml/2006/main" xmlns:r="http://schemas.openxmlformats.org/officeDocument/2006/relationships" xmlns:p="http://schemas.openxmlformats.org/presentationml/2006/main">
  <p:tag name="NUM" val="14"/>
</p:tagLst>
</file>

<file path=ppt/tags/tag54.xml><?xml version="1.0" encoding="utf-8"?>
<p:tagLst xmlns:a="http://schemas.openxmlformats.org/drawingml/2006/main" xmlns:r="http://schemas.openxmlformats.org/officeDocument/2006/relationships" xmlns:p="http://schemas.openxmlformats.org/presentationml/2006/main">
  <p:tag name="NUM" val="15"/>
</p:tagLst>
</file>

<file path=ppt/tags/tag55.xml><?xml version="1.0" encoding="utf-8"?>
<p:tagLst xmlns:a="http://schemas.openxmlformats.org/drawingml/2006/main" xmlns:r="http://schemas.openxmlformats.org/officeDocument/2006/relationships" xmlns:p="http://schemas.openxmlformats.org/presentationml/2006/main">
  <p:tag name="NUM" val="16"/>
</p:tagLst>
</file>

<file path=ppt/tags/tag56.xml><?xml version="1.0" encoding="utf-8"?>
<p:tagLst xmlns:a="http://schemas.openxmlformats.org/drawingml/2006/main" xmlns:r="http://schemas.openxmlformats.org/officeDocument/2006/relationships" xmlns:p="http://schemas.openxmlformats.org/presentationml/2006/main">
  <p:tag name="NUM" val="17"/>
</p:tagLst>
</file>

<file path=ppt/tags/tag57.xml><?xml version="1.0" encoding="utf-8"?>
<p:tagLst xmlns:a="http://schemas.openxmlformats.org/drawingml/2006/main" xmlns:r="http://schemas.openxmlformats.org/officeDocument/2006/relationships" xmlns:p="http://schemas.openxmlformats.org/presentationml/2006/main">
  <p:tag name="NUM" val="18"/>
</p:tagLst>
</file>

<file path=ppt/tags/tag58.xml><?xml version="1.0" encoding="utf-8"?>
<p:tagLst xmlns:a="http://schemas.openxmlformats.org/drawingml/2006/main" xmlns:r="http://schemas.openxmlformats.org/officeDocument/2006/relationships" xmlns:p="http://schemas.openxmlformats.org/presentationml/2006/main">
  <p:tag name="NUM" val="19"/>
</p:tagLst>
</file>

<file path=ppt/tags/tag59.xml><?xml version="1.0" encoding="utf-8"?>
<p:tagLst xmlns:a="http://schemas.openxmlformats.org/drawingml/2006/main" xmlns:r="http://schemas.openxmlformats.org/officeDocument/2006/relationships" xmlns:p="http://schemas.openxmlformats.org/presentationml/2006/main">
  <p:tag name="NUM" val="20"/>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NUM" val="21"/>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PPSNARRATION" val="36,892449226,C:\Users\g897\Desktop\Webcasts\My savings webcast_FR_Dec 2012\English March 2013\mySavings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NUM" val="5"/>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28&quot;/&gt;&lt;/TableIndex&gt;&lt;/ShapeTextInfo&gt;"/>
  <p:tag name="NUM" val="6"/>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NUM" val="7"/>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8F8AAF-60D8-4F77-BA13-BAA51CE110B2}&quot;/&gt;&lt;isInvalidForFieldText val=&quot;0&quot;/&gt;&lt;Image&gt;&lt;filename val=&quot;C:\Users\g897\AppData\Local\Temp\PR\data\asimages\{A38F8AAF-60D8-4F77-BA13-BAA51CE110B2}_5.png&quot;/&gt;&lt;left val=&quot;102&quot;/&gt;&lt;top val=&quot;204&quot;/&gt;&lt;width val=&quot;595&quot;/&gt;&lt;height val=&quot;216&quot;/&gt;&lt;hasText val=&quot;1&quot;/&gt;&lt;/Image&gt;&lt;/ThreeDShapeInfo&gt;"/>
  <p:tag name="PRESENTER_SHAPETEXTINFO" val="&lt;ShapeTextInfo&gt;&lt;TableIndex row=&quot;1&quot; col=&quot;1&quot;&gt;&lt;linesCount val=&quot;0&quot;/&gt;&lt;/TableIndex&gt;&lt;TableIndex row=&quot;1&quot; col=&quot;2&quot;&gt;&lt;linesCount val=&quot;3&quot;/&gt;&lt;lineCharCount val=&quot;7&quot;/&gt;&lt;lineCharCount val=&quot;8&quot;/&gt;&lt;lineCharCount val=&quot;5&quot;/&gt;&lt;/TableIndex&gt;&lt;TableIndex row=&quot;1&quot; col=&quot;3&quot;&gt;&lt;linesCount val=&quot;3&quot;/&gt;&lt;lineCharCount val=&quot;7&quot;/&gt;&lt;lineCharCount val=&quot;8&quot;/&gt;&lt;lineCharCount val=&quot;5&quot;/&gt;&lt;/TableIndex&gt;&lt;TableIndex row=&quot;1&quot; col=&quot;4&quot;&gt;&lt;linesCount val=&quot;2&quot;/&gt;&lt;lineCharCount val=&quot;8&quot;/&gt;&lt;lineCharCount val=&quot;8&quot;/&gt;&lt;/TableIndex&gt;&lt;TableIndex row=&quot;2&quot; col=&quot;1&quot;&gt;&lt;linesCount val=&quot;1&quot;/&gt;&lt;lineCharCount val=&quot;6&quot;/&gt;&lt;/TableIndex&gt;&lt;TableIndex row=&quot;2&quot; col=&quot;2&quot;&gt;&lt;linesCount val=&quot;1&quot;/&gt;&lt;lineCharCount val=&quot;7&quot;/&gt;&lt;/TableIndex&gt;&lt;TableIndex row=&quot;2&quot; col=&quot;3&quot;&gt;&lt;linesCount val=&quot;1&quot;/&gt;&lt;lineCharCount val=&quot;7&quot;/&gt;&lt;/TableIndex&gt;&lt;TableIndex row=&quot;2&quot; col=&quot;4&quot;&gt;&lt;linesCount val=&quot;1&quot;/&gt;&lt;lineCharCount val=&quot;2&quot;/&gt;&lt;/TableIndex&gt;&lt;TableIndex row=&quot;3&quot; col=&quot;1&quot;&gt;&lt;linesCount val=&quot;1&quot;/&gt;&lt;lineCharCount val=&quot;6&quot;/&gt;&lt;/TableIndex&gt;&lt;TableIndex row=&quot;3&quot; col=&quot;2&quot;&gt;&lt;linesCount val=&quot;1&quot;/&gt;&lt;lineCharCount val=&quot;9&quot;/&gt;&lt;/TableIndex&gt;&lt;TableIndex row=&quot;3&quot; col=&quot;3&quot;&gt;&lt;linesCount val=&quot;1&quot;/&gt;&lt;lineCharCount val=&quot;10&quot;/&gt;&lt;/TableIndex&gt;&lt;TableIndex row=&quot;3&quot; col=&quot;4&quot;&gt;&lt;linesCount val=&quot;1&quot;/&gt;&lt;lineCharCount val=&quot;7&quot;/&gt;&lt;/TableIndex&gt;&lt;TableIndex row=&quot;4&quot; col=&quot;1&quot;&gt;&lt;linesCount val=&quot;1&quot;/&gt;&lt;lineCharCount val=&quot;6&quot;/&gt;&lt;/TableIndex&gt;&lt;TableIndex row=&quot;4&quot; col=&quot;2&quot;&gt;&lt;linesCount val=&quot;1&quot;/&gt;&lt;lineCharCount val=&quot;9&quot;/&gt;&lt;/TableIndex&gt;&lt;TableIndex row=&quot;4&quot; col=&quot;3&quot;&gt;&lt;linesCount val=&quot;1&quot;/&gt;&lt;lineCharCount val=&quot;9&quot;/&gt;&lt;/TableIndex&gt;&lt;TableIndex row=&quot;4&quot; col=&quot;4&quot;&gt;&lt;linesCount val=&quot;1&quot;/&gt;&lt;lineCharCount val=&quot;11&quot;/&gt;&lt;/TableIndex&gt;&lt;/ShapeTextInfo&gt;"/>
  <p:tag name="NUM" val="8"/>
</p:tagLst>
</file>

<file path=ppt/tags/tag71.xml><?xml version="1.0" encoding="utf-8"?>
<p:tagLst xmlns:a="http://schemas.openxmlformats.org/drawingml/2006/main" xmlns:r="http://schemas.openxmlformats.org/officeDocument/2006/relationships" xmlns:p="http://schemas.openxmlformats.org/presentationml/2006/main">
  <p:tag name="PPSNARRATION" val="40,892449226,C:\Users\g897\Desktop\Webcasts\My savings webcast_FR_Dec 2012\English March 2013\mySavings_pptx\Media.ppcx"/>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0&quot;/&gt;&lt;/TableIndex&gt;&lt;/ShapeTextInfo&gt;"/>
  <p:tag name="NUM" val="5"/>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EB4C9-083D-4431-9EFD-D1EA1DDEFAA0}&quot;/&gt;&lt;isInvalidForFieldText val=&quot;0&quot;/&gt;&lt;Image&gt;&lt;filename val=&quot;C:\Users\g897\AppData\Local\Temp\PR\data\asimages\{2D0EB4C9-083D-4431-9EFD-D1EA1DDEFAA0}_6.png&quot;/&gt;&lt;left val=&quot;102&quot;/&gt;&lt;top val=&quot;204&quot;/&gt;&lt;width val=&quot;373&quot;/&gt;&lt;height val=&quot;231&quot;/&gt;&lt;hasText val=&quot;1&quot;/&gt;&lt;/Image&gt;&lt;/ThreeDShapeInfo&gt;"/>
  <p:tag name="PRESENTER_SHAPETEXTINFO" val="&lt;ShapeTextInfo&gt;&lt;TableIndex row=&quot;1&quot; col=&quot;1&quot;&gt;&lt;linesCount val=&quot;0&quot;/&gt;&lt;/TableIndex&gt;&lt;TableIndex row=&quot;1&quot; col=&quot;2&quot;&gt;&lt;linesCount val=&quot;1&quot;/&gt;&lt;lineCharCount val=&quot;6&quot;/&gt;&lt;/TableIndex&gt;&lt;TableIndex row=&quot;1&quot; col=&quot;3&quot;&gt;&lt;linesCount val=&quot;1&quot;/&gt;&lt;lineCharCount val=&quot;4&quot;/&gt;&lt;/TableIndex&gt;&lt;TableIndex row=&quot;2&quot; col=&quot;1&quot;&gt;&lt;linesCount val=&quot;1&quot;/&gt;&lt;lineCharCount val=&quot;9&quot;/&gt;&lt;/TableIndex&gt;&lt;TableIndex row=&quot;2&quot; col=&quot;2&quot;&gt;&lt;linesCount val=&quot;1&quot;/&gt;&lt;lineCharCount val=&quot;5&quot;/&gt;&lt;/TableIndex&gt;&lt;TableIndex row=&quot;2&quot; col=&quot;3&quot;&gt;&lt;linesCount val=&quot;1&quot;/&gt;&lt;lineCharCount val=&quot;5&quot;/&gt;&lt;/TableIndex&gt;&lt;TableIndex row=&quot;3&quot; col=&quot;1&quot;&gt;&lt;linesCount val=&quot;1&quot;/&gt;&lt;lineCharCount val=&quot;9&quot;/&gt;&lt;/TableIndex&gt;&lt;TableIndex row=&quot;3&quot; col=&quot;2&quot;&gt;&lt;linesCount val=&quot;1&quot;/&gt;&lt;lineCharCount val=&quot;7&quot;/&gt;&lt;/TableIndex&gt;&lt;TableIndex row=&quot;3&quot; col=&quot;3&quot;&gt;&lt;linesCount val=&quot;1&quot;/&gt;&lt;lineCharCount val=&quot;6&quot;/&gt;&lt;/TableIndex&gt;&lt;TableIndex row=&quot;4&quot; col=&quot;1&quot;&gt;&lt;linesCount val=&quot;1&quot;/&gt;&lt;lineCharCount val=&quot;11&quot;/&gt;&lt;/TableIndex&gt;&lt;TableIndex row=&quot;4&quot; col=&quot;2&quot;&gt;&lt;linesCount val=&quot;1&quot;/&gt;&lt;lineCharCount val=&quot;5&quot;/&gt;&lt;/TableIndex&gt;&lt;TableIndex row=&quot;4&quot; col=&quot;3&quot;&gt;&lt;linesCount val=&quot;1&quot;/&gt;&lt;lineCharCount val=&quot;5&quot;/&gt;&lt;/TableIndex&gt;&lt;TableIndex row=&quot;5&quot; col=&quot;1&quot;&gt;&lt;linesCount val=&quot;1&quot;/&gt;&lt;lineCharCount val=&quot;11&quot;/&gt;&lt;/TableIndex&gt;&lt;TableIndex row=&quot;5&quot; col=&quot;2&quot;&gt;&lt;linesCount val=&quot;1&quot;/&gt;&lt;lineCharCount val=&quot;6&quot;/&gt;&lt;/TableIndex&gt;&lt;TableIndex row=&quot;5&quot; col=&quot;3&quot;&gt;&lt;linesCount val=&quot;1&quot;/&gt;&lt;lineCharCount val=&quot;6&quot;/&gt;&lt;/TableIndex&gt;&lt;TableIndex row=&quot;6&quot; col=&quot;1&quot;&gt;&lt;linesCount val=&quot;1&quot;/&gt;&lt;lineCharCount val=&quot;7&quot;/&gt;&lt;/TableIndex&gt;&lt;TableIndex row=&quot;6&quot; col=&quot;2&quot;&gt;&lt;linesCount val=&quot;1&quot;/&gt;&lt;lineCharCount val=&quot;5&quot;/&gt;&lt;/TableIndex&gt;&lt;TableIndex row=&quot;6&quot; col=&quot;3&quot;&gt;&lt;linesCount val=&quot;1&quot;/&gt;&lt;lineCharCount val=&quot;5&quot;/&gt;&lt;/TableIndex&gt;&lt;/ShapeTextInfo&gt;"/>
  <p:tag name="NUM" val="8"/>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28&quot;/&gt;&lt;/TableIndex&gt;&lt;/ShapeTextInfo&gt;"/>
  <p:tag name="NUM" val="9"/>
</p:tagLst>
</file>

<file path=ppt/tags/tag81.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NUM" val="5"/>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 name="NUM" val="6"/>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13&quot;/&gt;&lt;/TableIndex&gt;&lt;/ShapeTextInfo&gt;"/>
  <p:tag name="NUM" val="7"/>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NUM" val="8"/>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41&quot;/&gt;&lt;lineCharCount val=&quot;11&quot;/&gt;&lt;lineCharCount val=&quot;41&quot;/&gt;&lt;lineCharCount val=&quot;26&quot;/&gt;&lt;/TableIndex&gt;&lt;/ShapeTextInfo&gt;"/>
  <p:tag name="NUM" val="9"/>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NUM" val="10"/>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1"/>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NUM" val="12"/>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 name="NUM" val="13"/>
</p:tagLst>
</file>

<file path=ppt/tags/tag95.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60000"/>
          </a:spcAft>
          <a:buClr>
            <a:schemeClr val="bg1"/>
          </a:buClr>
          <a:buSzPct val="75000"/>
          <a:buFont typeface="Arial" charset="0"/>
          <a:buChar char="•"/>
          <a:tabLst/>
          <a:defRPr kumimoji="0" lang="en-US" sz="1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60000"/>
          </a:spcAft>
          <a:buClr>
            <a:schemeClr val="bg1"/>
          </a:buClr>
          <a:buSzPct val="75000"/>
          <a:buFont typeface="Arial" charset="0"/>
          <a:buChar char="•"/>
          <a:tabLst/>
          <a:defRPr kumimoji="0" lang="en-US" sz="1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A86086ACF224ABF7B7B1996A30F06" ma:contentTypeVersion="6763" ma:contentTypeDescription="Create a new document." ma:contentTypeScope="" ma:versionID="fd12daaf90aab934725f2e45707aed5a">
  <xsd:schema xmlns:xsd="http://www.w3.org/2001/XMLSchema" xmlns:xs="http://www.w3.org/2001/XMLSchema" xmlns:p="http://schemas.microsoft.com/office/2006/metadata/properties" xmlns:ns1="http://schemas.microsoft.com/sharepoint/v3" xmlns:ns2="633f10e0-6617-4bc2-9520-063627b97f4a" xmlns:ns3="6ad0baef-6aab-4969-b4f3-29e493e51f96" xmlns:ns4="5fd8a7a3-aefd-4653-aa08-7fd0f3dbff13" targetNamespace="http://schemas.microsoft.com/office/2006/metadata/properties" ma:root="true" ma:fieldsID="a84e556ae350d38c8880ce77977dd9cf" ns1:_="" ns2:_="" ns3:_="" ns4:_="">
    <xsd:import namespace="http://schemas.microsoft.com/sharepoint/v3"/>
    <xsd:import namespace="633f10e0-6617-4bc2-9520-063627b97f4a"/>
    <xsd:import namespace="6ad0baef-6aab-4969-b4f3-29e493e51f96"/>
    <xsd:import namespace="5fd8a7a3-aefd-4653-aa08-7fd0f3dbff1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f10e0-6617-4bc2-9520-063627b97f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eb2a7a56-a91b-4e34-ab8f-4c29527c000b}" ma:internalName="TaxCatchAll" ma:showField="CatchAllData" ma:web="633f10e0-6617-4bc2-9520-063627b97f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d0baef-6aab-4969-b4f3-29e493e51f9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d8a7a3-aefd-4653-aa08-7fd0f3dbff13" elementFormDefault="qualified">
    <xsd:import namespace="http://schemas.microsoft.com/office/2006/documentManagement/types"/>
    <xsd:import namespace="http://schemas.microsoft.com/office/infopath/2007/PartnerControls"/>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af281f3-005c-4590-8509-9f2f2da8adb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633f10e0-6617-4bc2-9520-063627b97f4a">5CD5YEM5C3YY-1186899589-358408</_dlc_DocId>
    <_dlc_DocIdUrl xmlns="633f10e0-6617-4bc2-9520-063627b97f4a">
      <Url>https://sunlifefinancial.sharepoint.com/sites/Group/GRSES/_layouts/15/DocIdRedir.aspx?ID=5CD5YEM5C3YY-1186899589-358408</Url>
      <Description>5CD5YEM5C3YY-1186899589-358408</Description>
    </_dlc_DocIdUrl>
    <TaxCatchAll xmlns="633f10e0-6617-4bc2-9520-063627b97f4a" xsi:nil="true"/>
    <lcf76f155ced4ddcb4097134ff3c332f xmlns="5fd8a7a3-aefd-4653-aa08-7fd0f3dbff1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91BC89E-ED3A-4DD2-82F1-86A9A5BB4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3f10e0-6617-4bc2-9520-063627b97f4a"/>
    <ds:schemaRef ds:uri="6ad0baef-6aab-4969-b4f3-29e493e51f96"/>
    <ds:schemaRef ds:uri="5fd8a7a3-aefd-4653-aa08-7fd0f3dbff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CE088E-8754-4CF4-B24D-5FEFD0D71400}">
  <ds:schemaRefs>
    <ds:schemaRef ds:uri="http://schemas.microsoft.com/sharepoint/v3/contenttype/forms"/>
  </ds:schemaRefs>
</ds:datastoreItem>
</file>

<file path=customXml/itemProps3.xml><?xml version="1.0" encoding="utf-8"?>
<ds:datastoreItem xmlns:ds="http://schemas.openxmlformats.org/officeDocument/2006/customXml" ds:itemID="{87D765F0-51A2-4107-9025-F997D0A7E0BC}">
  <ds:schemaRefs>
    <ds:schemaRef ds:uri="http://schemas.microsoft.com/sharepoint/events"/>
  </ds:schemaRefs>
</ds:datastoreItem>
</file>

<file path=customXml/itemProps4.xml><?xml version="1.0" encoding="utf-8"?>
<ds:datastoreItem xmlns:ds="http://schemas.openxmlformats.org/officeDocument/2006/customXml" ds:itemID="{E29B27BA-A436-4126-856C-8543DE0BF7C3}">
  <ds:schemaRefs>
    <ds:schemaRef ds:uri="http://schemas.microsoft.com/office/2006/documentManagement/types"/>
    <ds:schemaRef ds:uri="http://purl.org/dc/elements/1.1/"/>
    <ds:schemaRef ds:uri="http://schemas.microsoft.com/office/2006/metadata/properties"/>
    <ds:schemaRef ds:uri="5fd8a7a3-aefd-4653-aa08-7fd0f3dbff13"/>
    <ds:schemaRef ds:uri="http://schemas.microsoft.com/sharepoint/v3"/>
    <ds:schemaRef ds:uri="http://purl.org/dc/terms/"/>
    <ds:schemaRef ds:uri="633f10e0-6617-4bc2-9520-063627b97f4a"/>
    <ds:schemaRef ds:uri="http://purl.org/dc/dcmitype/"/>
    <ds:schemaRef ds:uri="http://schemas.microsoft.com/office/infopath/2007/PartnerControls"/>
    <ds:schemaRef ds:uri="http://schemas.openxmlformats.org/package/2006/metadata/core-properties"/>
    <ds:schemaRef ds:uri="6ad0baef-6aab-4969-b4f3-29e493e51f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9916</TotalTime>
  <Words>6247</Words>
  <Application>Microsoft Office PowerPoint</Application>
  <PresentationFormat>On-screen Show (4:3)</PresentationFormat>
  <Paragraphs>404</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Regular</vt:lpstr>
      <vt:lpstr>Calibri</vt:lpstr>
      <vt:lpstr>Segoe Print</vt:lpstr>
      <vt:lpstr>Sun Life Sans</vt:lpstr>
      <vt:lpstr>Times</vt:lpstr>
      <vt:lpstr>Wingdings</vt:lpstr>
      <vt:lpstr>Blank Presentation</vt:lpstr>
      <vt:lpstr>Office Theme</vt:lpstr>
      <vt:lpstr>Votre régime collectif au travail</vt:lpstr>
      <vt:lpstr>PowerPoint Presentation</vt:lpstr>
      <vt:lpstr>Vos responsabilités à l'égard de ce régime</vt:lpstr>
      <vt:lpstr>Sources de revenu de retraite </vt:lpstr>
      <vt:lpstr>Versements mensuels maximums pour 2023</vt:lpstr>
      <vt:lpstr>L’avantage fiscal des cotisations prélevées automatiquement sur la paie</vt:lpstr>
      <vt:lpstr>Plafond de cotisation au REER</vt:lpstr>
      <vt:lpstr>Plafond de cotisation au CELI</vt:lpstr>
      <vt:lpstr>Choix de deux comptes</vt:lpstr>
      <vt:lpstr>PowerPoint Presentation</vt:lpstr>
      <vt:lpstr>Relation entre le risque et le rendement </vt:lpstr>
      <vt:lpstr>Vaste gamme d'options de placement</vt:lpstr>
      <vt:lpstr>Fonds GraniteMD – axés sur une date d'échéance </vt:lpstr>
      <vt:lpstr>L'importance de la diversification</vt:lpstr>
      <vt:lpstr>PowerPoint Presentation</vt:lpstr>
      <vt:lpstr>Centre de service à la clientèle</vt:lpstr>
      <vt:lpstr>Site des services aux participants</vt:lpstr>
      <vt:lpstr>Site des services aux participants suite</vt:lpstr>
      <vt:lpstr>Relevés et reçus</vt:lpstr>
      <vt:lpstr>PowerPoint Presentation</vt:lpstr>
      <vt:lpstr>Retraits</vt:lpstr>
      <vt:lpstr>PowerPoint Presentation</vt:lpstr>
      <vt:lpstr>PowerPoint Presentation</vt:lpstr>
      <vt:lpstr>Par où commencer?</vt:lpstr>
      <vt:lpstr>Par où commencer?</vt:lpstr>
      <vt:lpstr>Par où commencer?</vt:lpstr>
      <vt:lpstr>Par où commencer?</vt:lpstr>
      <vt:lpstr>Par où commencer?</vt:lpstr>
      <vt:lpstr>Par où commencer?</vt:lpstr>
      <vt:lpstr>Votre avenir vous attend. Inscrivez-vous dès aujourd'hui</vt:lpstr>
    </vt:vector>
  </TitlesOfParts>
  <Manager>Chantal Gunter</Manager>
  <Company>GRS</Company>
  <LinksUpToDate>false</LinksUpToDate>
  <SharedDoc>false</SharedDoc>
  <HyperlinkBase>12-08435</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Votre régime collectif au travail</dc:title>
  <dc:creator>dbr 2012 07 31</dc:creator>
  <cp:keywords>MT : RCR G</cp:keywords>
  <dc:description>Seul le texte en rouge est à traduire.</dc:description>
  <cp:lastModifiedBy>Lisa Plater</cp:lastModifiedBy>
  <cp:revision>458</cp:revision>
  <cp:lastPrinted>2023-05-16T13:31:15Z</cp:lastPrinted>
  <dcterms:created xsi:type="dcterms:W3CDTF">2009-09-23T16:22:57Z</dcterms:created>
  <dcterms:modified xsi:type="dcterms:W3CDTF">2023-05-18T18:49:25Z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a1f1a206-dcb5-4013-947a-5404a87dbe7c</vt:lpwstr>
  </property>
  <property fmtid="{D5CDD505-2E9C-101B-9397-08002B2CF9AE}" pid="3" name="ContentTypeId">
    <vt:lpwstr>0x010100C13A86086ACF224ABF7B7B1996A30F06</vt:lpwstr>
  </property>
  <property fmtid="{D5CDD505-2E9C-101B-9397-08002B2CF9AE}" pid="4" name="MediaServiceImageTags">
    <vt:lpwstr/>
  </property>
</Properties>
</file>