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7.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9.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0.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1.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2.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13.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4.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15.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16.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17.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18.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19.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20.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21.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22.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23.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24.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25.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26.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notesSlides/notesSlide27.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28.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29.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30.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notesSlides/notesSlide31.xml" ContentType="application/vnd.openxmlformats-officedocument.presentationml.notesSl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sldIdLst>
    <p:sldId id="257" r:id="rId6"/>
    <p:sldId id="258" r:id="rId7"/>
    <p:sldId id="290" r:id="rId8"/>
    <p:sldId id="291" r:id="rId9"/>
    <p:sldId id="292" r:id="rId10"/>
    <p:sldId id="262" r:id="rId11"/>
    <p:sldId id="263" r:id="rId12"/>
    <p:sldId id="306" r:id="rId13"/>
    <p:sldId id="302" r:id="rId14"/>
    <p:sldId id="264" r:id="rId15"/>
    <p:sldId id="265" r:id="rId16"/>
    <p:sldId id="266" r:id="rId17"/>
    <p:sldId id="267" r:id="rId18"/>
    <p:sldId id="270" r:id="rId19"/>
    <p:sldId id="272" r:id="rId20"/>
    <p:sldId id="273" r:id="rId21"/>
    <p:sldId id="274" r:id="rId22"/>
    <p:sldId id="275" r:id="rId23"/>
    <p:sldId id="294" r:id="rId24"/>
    <p:sldId id="277" r:id="rId25"/>
    <p:sldId id="278" r:id="rId26"/>
    <p:sldId id="280" r:id="rId27"/>
    <p:sldId id="295" r:id="rId28"/>
    <p:sldId id="281" r:id="rId29"/>
    <p:sldId id="296" r:id="rId30"/>
    <p:sldId id="297" r:id="rId31"/>
    <p:sldId id="307" r:id="rId32"/>
    <p:sldId id="298" r:id="rId33"/>
    <p:sldId id="286" r:id="rId34"/>
    <p:sldId id="299" r:id="rId35"/>
    <p:sldId id="300" r:id="rId36"/>
    <p:sldId id="289" r:id="rId37"/>
  </p:sldIdLst>
  <p:sldSz cx="9144000" cy="6858000" type="screen4x3"/>
  <p:notesSz cx="7315200" cy="96012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079C15-54C2-75BA-373C-66A8F9C6AC32}" name="Martin Gervais" initials="MG" userId="S::Martin.Gervais@sunlife.com::64755c75-2824-4c8b-a729-31332cb6ca67" providerId="AD"/>
  <p188:author id="{C07D0981-9573-5AEC-CB66-A18F9425FD77}" name="Lisa Plater" initials="LP" userId="S::lisa.plater@sunlife.com::3108f9e6-46bb-406e-962f-36880693622a" providerId="AD"/>
  <p188:author id="{F9125D97-DC8E-6AFB-1571-B4876989B544}" name="Paul L Brown" initials="PLB" userId="S::Paul.L.Brown@sunlife.com::8902a4b6-acc2-41c5-a98a-140fcd9693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oan Corcoran" initials="JC" lastIdx="11" clrIdx="0"/>
  <p:cmAuthor id="1" name="Compte 01" initials="C0"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06C"/>
    <a:srgbClr val="EAAB00"/>
    <a:srgbClr val="658237"/>
    <a:srgbClr val="A59F99"/>
    <a:srgbClr val="CCC8C4"/>
    <a:srgbClr val="F7DF9F"/>
    <a:srgbClr val="FFC000"/>
    <a:srgbClr val="345629"/>
    <a:srgbClr val="809662"/>
    <a:srgbClr val="F9E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3DDDB4-882A-46F6-9442-2DB46CB03CA4}" v="27" dt="2023-05-18T18:46:42.49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3948" autoAdjust="0"/>
  </p:normalViewPr>
  <p:slideViewPr>
    <p:cSldViewPr>
      <p:cViewPr varScale="1">
        <p:scale>
          <a:sx n="29" d="100"/>
          <a:sy n="29" d="100"/>
        </p:scale>
        <p:origin x="2360" y="36"/>
      </p:cViewPr>
      <p:guideLst>
        <p:guide orient="horz" pos="2160"/>
        <p:guide pos="2880"/>
      </p:guideLst>
    </p:cSldViewPr>
  </p:slideViewPr>
  <p:notesTextViewPr>
    <p:cViewPr>
      <p:scale>
        <a:sx n="111" d="100"/>
        <a:sy n="111" d="100"/>
      </p:scale>
      <p:origin x="0" y="0"/>
    </p:cViewPr>
  </p:notesTextViewPr>
  <p:sorterViewPr>
    <p:cViewPr>
      <p:scale>
        <a:sx n="100" d="100"/>
        <a:sy n="100" d="100"/>
      </p:scale>
      <p:origin x="0" y="0"/>
    </p:cViewPr>
  </p:sorterViewPr>
  <p:notesViewPr>
    <p:cSldViewPr>
      <p:cViewPr varScale="1">
        <p:scale>
          <a:sx n="84" d="100"/>
          <a:sy n="84" d="100"/>
        </p:scale>
        <p:origin x="3828"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Plater" userId="3108f9e6-46bb-406e-962f-36880693622a" providerId="ADAL" clId="{9F3DDDB4-882A-46F6-9442-2DB46CB03CA4}"/>
    <pc:docChg chg="custSel modSld">
      <pc:chgData name="Lisa Plater" userId="3108f9e6-46bb-406e-962f-36880693622a" providerId="ADAL" clId="{9F3DDDB4-882A-46F6-9442-2DB46CB03CA4}" dt="2023-05-18T18:46:43.316" v="31" actId="478"/>
      <pc:docMkLst>
        <pc:docMk/>
      </pc:docMkLst>
      <pc:sldChg chg="delSp mod delAnim">
        <pc:chgData name="Lisa Plater" userId="3108f9e6-46bb-406e-962f-36880693622a" providerId="ADAL" clId="{9F3DDDB4-882A-46F6-9442-2DB46CB03CA4}" dt="2023-05-18T18:44:32.592" v="0" actId="478"/>
        <pc:sldMkLst>
          <pc:docMk/>
          <pc:sldMk cId="2469725430" sldId="257"/>
        </pc:sldMkLst>
        <pc:picChg chg="del">
          <ac:chgData name="Lisa Plater" userId="3108f9e6-46bb-406e-962f-36880693622a" providerId="ADAL" clId="{9F3DDDB4-882A-46F6-9442-2DB46CB03CA4}" dt="2023-05-18T18:44:32.592" v="0" actId="478"/>
          <ac:picMkLst>
            <pc:docMk/>
            <pc:sldMk cId="2469725430" sldId="257"/>
            <ac:picMk id="2" creationId="{92F74AC5-E908-733F-0B96-81F555A4A674}"/>
          </ac:picMkLst>
        </pc:picChg>
      </pc:sldChg>
      <pc:sldChg chg="delSp mod delAnim">
        <pc:chgData name="Lisa Plater" userId="3108f9e6-46bb-406e-962f-36880693622a" providerId="ADAL" clId="{9F3DDDB4-882A-46F6-9442-2DB46CB03CA4}" dt="2023-05-18T18:44:36.724" v="1" actId="478"/>
        <pc:sldMkLst>
          <pc:docMk/>
          <pc:sldMk cId="2724358608" sldId="258"/>
        </pc:sldMkLst>
        <pc:picChg chg="del">
          <ac:chgData name="Lisa Plater" userId="3108f9e6-46bb-406e-962f-36880693622a" providerId="ADAL" clId="{9F3DDDB4-882A-46F6-9442-2DB46CB03CA4}" dt="2023-05-18T18:44:36.724" v="1" actId="478"/>
          <ac:picMkLst>
            <pc:docMk/>
            <pc:sldMk cId="2724358608" sldId="258"/>
            <ac:picMk id="2" creationId="{FF173536-0FE8-90AF-05D1-1426CE49A56A}"/>
          </ac:picMkLst>
        </pc:picChg>
      </pc:sldChg>
      <pc:sldChg chg="delSp mod delAnim">
        <pc:chgData name="Lisa Plater" userId="3108f9e6-46bb-406e-962f-36880693622a" providerId="ADAL" clId="{9F3DDDB4-882A-46F6-9442-2DB46CB03CA4}" dt="2023-05-18T18:44:55.126" v="5" actId="478"/>
        <pc:sldMkLst>
          <pc:docMk/>
          <pc:sldMk cId="2715670870" sldId="262"/>
        </pc:sldMkLst>
        <pc:picChg chg="del">
          <ac:chgData name="Lisa Plater" userId="3108f9e6-46bb-406e-962f-36880693622a" providerId="ADAL" clId="{9F3DDDB4-882A-46F6-9442-2DB46CB03CA4}" dt="2023-05-18T18:44:55.126" v="5" actId="478"/>
          <ac:picMkLst>
            <pc:docMk/>
            <pc:sldMk cId="2715670870" sldId="262"/>
            <ac:picMk id="2" creationId="{4CAF9DE3-DE0F-F29F-A0DC-29BBBA2E2A1D}"/>
          </ac:picMkLst>
        </pc:picChg>
      </pc:sldChg>
      <pc:sldChg chg="delSp mod delAnim">
        <pc:chgData name="Lisa Plater" userId="3108f9e6-46bb-406e-962f-36880693622a" providerId="ADAL" clId="{9F3DDDB4-882A-46F6-9442-2DB46CB03CA4}" dt="2023-05-18T18:44:59.272" v="6" actId="478"/>
        <pc:sldMkLst>
          <pc:docMk/>
          <pc:sldMk cId="2689414626" sldId="263"/>
        </pc:sldMkLst>
        <pc:picChg chg="del">
          <ac:chgData name="Lisa Plater" userId="3108f9e6-46bb-406e-962f-36880693622a" providerId="ADAL" clId="{9F3DDDB4-882A-46F6-9442-2DB46CB03CA4}" dt="2023-05-18T18:44:59.272" v="6" actId="478"/>
          <ac:picMkLst>
            <pc:docMk/>
            <pc:sldMk cId="2689414626" sldId="263"/>
            <ac:picMk id="5" creationId="{8F1A32A0-587C-DED3-2AFB-294AB6243EC6}"/>
          </ac:picMkLst>
        </pc:picChg>
      </pc:sldChg>
      <pc:sldChg chg="delSp mod delAnim">
        <pc:chgData name="Lisa Plater" userId="3108f9e6-46bb-406e-962f-36880693622a" providerId="ADAL" clId="{9F3DDDB4-882A-46F6-9442-2DB46CB03CA4}" dt="2023-05-18T18:45:13.120" v="9" actId="478"/>
        <pc:sldMkLst>
          <pc:docMk/>
          <pc:sldMk cId="605630614" sldId="264"/>
        </pc:sldMkLst>
        <pc:picChg chg="del">
          <ac:chgData name="Lisa Plater" userId="3108f9e6-46bb-406e-962f-36880693622a" providerId="ADAL" clId="{9F3DDDB4-882A-46F6-9442-2DB46CB03CA4}" dt="2023-05-18T18:45:13.120" v="9" actId="478"/>
          <ac:picMkLst>
            <pc:docMk/>
            <pc:sldMk cId="605630614" sldId="264"/>
            <ac:picMk id="3" creationId="{57A66F41-D969-FC26-B428-29849A6DB9DD}"/>
          </ac:picMkLst>
        </pc:picChg>
      </pc:sldChg>
      <pc:sldChg chg="delSp mod delAnim">
        <pc:chgData name="Lisa Plater" userId="3108f9e6-46bb-406e-962f-36880693622a" providerId="ADAL" clId="{9F3DDDB4-882A-46F6-9442-2DB46CB03CA4}" dt="2023-05-18T18:45:17.655" v="10" actId="478"/>
        <pc:sldMkLst>
          <pc:docMk/>
          <pc:sldMk cId="2543066777" sldId="265"/>
        </pc:sldMkLst>
        <pc:picChg chg="del">
          <ac:chgData name="Lisa Plater" userId="3108f9e6-46bb-406e-962f-36880693622a" providerId="ADAL" clId="{9F3DDDB4-882A-46F6-9442-2DB46CB03CA4}" dt="2023-05-18T18:45:17.655" v="10" actId="478"/>
          <ac:picMkLst>
            <pc:docMk/>
            <pc:sldMk cId="2543066777" sldId="265"/>
            <ac:picMk id="2" creationId="{1ADEEA06-4D70-D216-0E9E-9C4489BB0DAC}"/>
          </ac:picMkLst>
        </pc:picChg>
      </pc:sldChg>
      <pc:sldChg chg="delSp mod delAnim">
        <pc:chgData name="Lisa Plater" userId="3108f9e6-46bb-406e-962f-36880693622a" providerId="ADAL" clId="{9F3DDDB4-882A-46F6-9442-2DB46CB03CA4}" dt="2023-05-18T18:45:22.576" v="11" actId="478"/>
        <pc:sldMkLst>
          <pc:docMk/>
          <pc:sldMk cId="465454298" sldId="266"/>
        </pc:sldMkLst>
        <pc:picChg chg="del">
          <ac:chgData name="Lisa Plater" userId="3108f9e6-46bb-406e-962f-36880693622a" providerId="ADAL" clId="{9F3DDDB4-882A-46F6-9442-2DB46CB03CA4}" dt="2023-05-18T18:45:22.576" v="11" actId="478"/>
          <ac:picMkLst>
            <pc:docMk/>
            <pc:sldMk cId="465454298" sldId="266"/>
            <ac:picMk id="32" creationId="{8233FF57-4BC8-211D-3D67-F67E8FE1BF21}"/>
          </ac:picMkLst>
        </pc:picChg>
      </pc:sldChg>
      <pc:sldChg chg="delSp mod delAnim">
        <pc:chgData name="Lisa Plater" userId="3108f9e6-46bb-406e-962f-36880693622a" providerId="ADAL" clId="{9F3DDDB4-882A-46F6-9442-2DB46CB03CA4}" dt="2023-05-18T18:45:25.953" v="12" actId="478"/>
        <pc:sldMkLst>
          <pc:docMk/>
          <pc:sldMk cId="812251427" sldId="267"/>
        </pc:sldMkLst>
        <pc:picChg chg="del">
          <ac:chgData name="Lisa Plater" userId="3108f9e6-46bb-406e-962f-36880693622a" providerId="ADAL" clId="{9F3DDDB4-882A-46F6-9442-2DB46CB03CA4}" dt="2023-05-18T18:45:25.953" v="12" actId="478"/>
          <ac:picMkLst>
            <pc:docMk/>
            <pc:sldMk cId="812251427" sldId="267"/>
            <ac:picMk id="13318" creationId="{FD076254-F373-4AED-79E3-C173E187F15D}"/>
          </ac:picMkLst>
        </pc:picChg>
      </pc:sldChg>
      <pc:sldChg chg="delSp mod delAnim">
        <pc:chgData name="Lisa Plater" userId="3108f9e6-46bb-406e-962f-36880693622a" providerId="ADAL" clId="{9F3DDDB4-882A-46F6-9442-2DB46CB03CA4}" dt="2023-05-18T18:45:29.637" v="13" actId="478"/>
        <pc:sldMkLst>
          <pc:docMk/>
          <pc:sldMk cId="3061545137" sldId="270"/>
        </pc:sldMkLst>
        <pc:picChg chg="del">
          <ac:chgData name="Lisa Plater" userId="3108f9e6-46bb-406e-962f-36880693622a" providerId="ADAL" clId="{9F3DDDB4-882A-46F6-9442-2DB46CB03CA4}" dt="2023-05-18T18:45:29.637" v="13" actId="478"/>
          <ac:picMkLst>
            <pc:docMk/>
            <pc:sldMk cId="3061545137" sldId="270"/>
            <ac:picMk id="16401" creationId="{0CF61C4C-AB18-55E3-754E-E193855BD9CD}"/>
          </ac:picMkLst>
        </pc:picChg>
      </pc:sldChg>
      <pc:sldChg chg="delSp mod delAnim">
        <pc:chgData name="Lisa Plater" userId="3108f9e6-46bb-406e-962f-36880693622a" providerId="ADAL" clId="{9F3DDDB4-882A-46F6-9442-2DB46CB03CA4}" dt="2023-05-18T18:45:35.026" v="14" actId="478"/>
        <pc:sldMkLst>
          <pc:docMk/>
          <pc:sldMk cId="3877216805" sldId="272"/>
        </pc:sldMkLst>
        <pc:picChg chg="del">
          <ac:chgData name="Lisa Plater" userId="3108f9e6-46bb-406e-962f-36880693622a" providerId="ADAL" clId="{9F3DDDB4-882A-46F6-9442-2DB46CB03CA4}" dt="2023-05-18T18:45:35.026" v="14" actId="478"/>
          <ac:picMkLst>
            <pc:docMk/>
            <pc:sldMk cId="3877216805" sldId="272"/>
            <ac:picMk id="2" creationId="{4351437D-E3E8-B53F-7C62-04B8FAC295DC}"/>
          </ac:picMkLst>
        </pc:picChg>
      </pc:sldChg>
      <pc:sldChg chg="delSp mod delAnim">
        <pc:chgData name="Lisa Plater" userId="3108f9e6-46bb-406e-962f-36880693622a" providerId="ADAL" clId="{9F3DDDB4-882A-46F6-9442-2DB46CB03CA4}" dt="2023-05-18T18:45:38.905" v="15" actId="478"/>
        <pc:sldMkLst>
          <pc:docMk/>
          <pc:sldMk cId="330502565" sldId="273"/>
        </pc:sldMkLst>
        <pc:picChg chg="del">
          <ac:chgData name="Lisa Plater" userId="3108f9e6-46bb-406e-962f-36880693622a" providerId="ADAL" clId="{9F3DDDB4-882A-46F6-9442-2DB46CB03CA4}" dt="2023-05-18T18:45:38.905" v="15" actId="478"/>
          <ac:picMkLst>
            <pc:docMk/>
            <pc:sldMk cId="330502565" sldId="273"/>
            <ac:picMk id="2" creationId="{C2B0D7B7-80AF-C4CD-13FD-8BD82AF7EFC0}"/>
          </ac:picMkLst>
        </pc:picChg>
      </pc:sldChg>
      <pc:sldChg chg="delSp mod delAnim">
        <pc:chgData name="Lisa Plater" userId="3108f9e6-46bb-406e-962f-36880693622a" providerId="ADAL" clId="{9F3DDDB4-882A-46F6-9442-2DB46CB03CA4}" dt="2023-05-18T18:45:42.909" v="16" actId="478"/>
        <pc:sldMkLst>
          <pc:docMk/>
          <pc:sldMk cId="2042027753" sldId="274"/>
        </pc:sldMkLst>
        <pc:picChg chg="del">
          <ac:chgData name="Lisa Plater" userId="3108f9e6-46bb-406e-962f-36880693622a" providerId="ADAL" clId="{9F3DDDB4-882A-46F6-9442-2DB46CB03CA4}" dt="2023-05-18T18:45:42.909" v="16" actId="478"/>
          <ac:picMkLst>
            <pc:docMk/>
            <pc:sldMk cId="2042027753" sldId="274"/>
            <ac:picMk id="6" creationId="{04665D55-744E-DD92-F214-01C6D007F74E}"/>
          </ac:picMkLst>
        </pc:picChg>
      </pc:sldChg>
      <pc:sldChg chg="delSp mod delAnim">
        <pc:chgData name="Lisa Plater" userId="3108f9e6-46bb-406e-962f-36880693622a" providerId="ADAL" clId="{9F3DDDB4-882A-46F6-9442-2DB46CB03CA4}" dt="2023-05-18T18:45:47.982" v="17" actId="478"/>
        <pc:sldMkLst>
          <pc:docMk/>
          <pc:sldMk cId="714880120" sldId="275"/>
        </pc:sldMkLst>
        <pc:picChg chg="del">
          <ac:chgData name="Lisa Plater" userId="3108f9e6-46bb-406e-962f-36880693622a" providerId="ADAL" clId="{9F3DDDB4-882A-46F6-9442-2DB46CB03CA4}" dt="2023-05-18T18:45:47.982" v="17" actId="478"/>
          <ac:picMkLst>
            <pc:docMk/>
            <pc:sldMk cId="714880120" sldId="275"/>
            <ac:picMk id="20" creationId="{FB56C0C7-EEC8-98B4-A7A4-AC4C87135F1E}"/>
          </ac:picMkLst>
        </pc:picChg>
      </pc:sldChg>
      <pc:sldChg chg="delSp mod delAnim">
        <pc:chgData name="Lisa Plater" userId="3108f9e6-46bb-406e-962f-36880693622a" providerId="ADAL" clId="{9F3DDDB4-882A-46F6-9442-2DB46CB03CA4}" dt="2023-05-18T18:45:55.573" v="19" actId="478"/>
        <pc:sldMkLst>
          <pc:docMk/>
          <pc:sldMk cId="1334232746" sldId="277"/>
        </pc:sldMkLst>
        <pc:picChg chg="del">
          <ac:chgData name="Lisa Plater" userId="3108f9e6-46bb-406e-962f-36880693622a" providerId="ADAL" clId="{9F3DDDB4-882A-46F6-9442-2DB46CB03CA4}" dt="2023-05-18T18:45:55.573" v="19" actId="478"/>
          <ac:picMkLst>
            <pc:docMk/>
            <pc:sldMk cId="1334232746" sldId="277"/>
            <ac:picMk id="5" creationId="{69E039F3-CC21-1A94-23CD-54E09070DC60}"/>
          </ac:picMkLst>
        </pc:picChg>
      </pc:sldChg>
      <pc:sldChg chg="delSp mod delAnim">
        <pc:chgData name="Lisa Plater" userId="3108f9e6-46bb-406e-962f-36880693622a" providerId="ADAL" clId="{9F3DDDB4-882A-46F6-9442-2DB46CB03CA4}" dt="2023-05-18T18:46:00.715" v="20" actId="478"/>
        <pc:sldMkLst>
          <pc:docMk/>
          <pc:sldMk cId="1191623741" sldId="278"/>
        </pc:sldMkLst>
        <pc:picChg chg="del">
          <ac:chgData name="Lisa Plater" userId="3108f9e6-46bb-406e-962f-36880693622a" providerId="ADAL" clId="{9F3DDDB4-882A-46F6-9442-2DB46CB03CA4}" dt="2023-05-18T18:46:00.715" v="20" actId="478"/>
          <ac:picMkLst>
            <pc:docMk/>
            <pc:sldMk cId="1191623741" sldId="278"/>
            <ac:picMk id="2" creationId="{68DB4A0D-1649-262B-415D-1306DAE57043}"/>
          </ac:picMkLst>
        </pc:picChg>
      </pc:sldChg>
      <pc:sldChg chg="delSp mod delAnim">
        <pc:chgData name="Lisa Plater" userId="3108f9e6-46bb-406e-962f-36880693622a" providerId="ADAL" clId="{9F3DDDB4-882A-46F6-9442-2DB46CB03CA4}" dt="2023-05-18T18:46:04.127" v="21" actId="478"/>
        <pc:sldMkLst>
          <pc:docMk/>
          <pc:sldMk cId="4179760179" sldId="280"/>
        </pc:sldMkLst>
        <pc:picChg chg="del">
          <ac:chgData name="Lisa Plater" userId="3108f9e6-46bb-406e-962f-36880693622a" providerId="ADAL" clId="{9F3DDDB4-882A-46F6-9442-2DB46CB03CA4}" dt="2023-05-18T18:46:04.127" v="21" actId="478"/>
          <ac:picMkLst>
            <pc:docMk/>
            <pc:sldMk cId="4179760179" sldId="280"/>
            <ac:picMk id="31746" creationId="{639916F1-4619-93EF-9B82-BF970D5529DD}"/>
          </ac:picMkLst>
        </pc:picChg>
      </pc:sldChg>
      <pc:sldChg chg="delSp mod delAnim">
        <pc:chgData name="Lisa Plater" userId="3108f9e6-46bb-406e-962f-36880693622a" providerId="ADAL" clId="{9F3DDDB4-882A-46F6-9442-2DB46CB03CA4}" dt="2023-05-18T18:46:12.476" v="23" actId="478"/>
        <pc:sldMkLst>
          <pc:docMk/>
          <pc:sldMk cId="2110147772" sldId="281"/>
        </pc:sldMkLst>
        <pc:picChg chg="del">
          <ac:chgData name="Lisa Plater" userId="3108f9e6-46bb-406e-962f-36880693622a" providerId="ADAL" clId="{9F3DDDB4-882A-46F6-9442-2DB46CB03CA4}" dt="2023-05-18T18:46:12.476" v="23" actId="478"/>
          <ac:picMkLst>
            <pc:docMk/>
            <pc:sldMk cId="2110147772" sldId="281"/>
            <ac:picMk id="2" creationId="{D515DD11-607A-FAC2-3C67-5AE5D987965C}"/>
          </ac:picMkLst>
        </pc:picChg>
      </pc:sldChg>
      <pc:sldChg chg="delSp mod delAnim">
        <pc:chgData name="Lisa Plater" userId="3108f9e6-46bb-406e-962f-36880693622a" providerId="ADAL" clId="{9F3DDDB4-882A-46F6-9442-2DB46CB03CA4}" dt="2023-05-18T18:46:32.647" v="28" actId="478"/>
        <pc:sldMkLst>
          <pc:docMk/>
          <pc:sldMk cId="212891145" sldId="286"/>
        </pc:sldMkLst>
        <pc:picChg chg="del">
          <ac:chgData name="Lisa Plater" userId="3108f9e6-46bb-406e-962f-36880693622a" providerId="ADAL" clId="{9F3DDDB4-882A-46F6-9442-2DB46CB03CA4}" dt="2023-05-18T18:46:32.647" v="28" actId="478"/>
          <ac:picMkLst>
            <pc:docMk/>
            <pc:sldMk cId="212891145" sldId="286"/>
            <ac:picMk id="32774" creationId="{65AB8A20-F20B-7AFE-6CF4-DA02473B8467}"/>
          </ac:picMkLst>
        </pc:picChg>
      </pc:sldChg>
      <pc:sldChg chg="delSp mod delAnim">
        <pc:chgData name="Lisa Plater" userId="3108f9e6-46bb-406e-962f-36880693622a" providerId="ADAL" clId="{9F3DDDB4-882A-46F6-9442-2DB46CB03CA4}" dt="2023-05-18T18:46:43.316" v="31" actId="478"/>
        <pc:sldMkLst>
          <pc:docMk/>
          <pc:sldMk cId="3683453266" sldId="289"/>
        </pc:sldMkLst>
        <pc:picChg chg="del">
          <ac:chgData name="Lisa Plater" userId="3108f9e6-46bb-406e-962f-36880693622a" providerId="ADAL" clId="{9F3DDDB4-882A-46F6-9442-2DB46CB03CA4}" dt="2023-05-18T18:46:43.316" v="31" actId="478"/>
          <ac:picMkLst>
            <pc:docMk/>
            <pc:sldMk cId="3683453266" sldId="289"/>
            <ac:picMk id="2" creationId="{6614B76A-7C9C-C79E-A5B9-3BC7953E89DE}"/>
          </ac:picMkLst>
        </pc:picChg>
      </pc:sldChg>
      <pc:sldChg chg="delSp mod delAnim">
        <pc:chgData name="Lisa Plater" userId="3108f9e6-46bb-406e-962f-36880693622a" providerId="ADAL" clId="{9F3DDDB4-882A-46F6-9442-2DB46CB03CA4}" dt="2023-05-18T18:44:40.523" v="2" actId="478"/>
        <pc:sldMkLst>
          <pc:docMk/>
          <pc:sldMk cId="2902947963" sldId="290"/>
        </pc:sldMkLst>
        <pc:picChg chg="del">
          <ac:chgData name="Lisa Plater" userId="3108f9e6-46bb-406e-962f-36880693622a" providerId="ADAL" clId="{9F3DDDB4-882A-46F6-9442-2DB46CB03CA4}" dt="2023-05-18T18:44:40.523" v="2" actId="478"/>
          <ac:picMkLst>
            <pc:docMk/>
            <pc:sldMk cId="2902947963" sldId="290"/>
            <ac:picMk id="2" creationId="{4DE69958-91D3-E36F-8F51-2D735DB67705}"/>
          </ac:picMkLst>
        </pc:picChg>
      </pc:sldChg>
      <pc:sldChg chg="delSp mod delAnim">
        <pc:chgData name="Lisa Plater" userId="3108f9e6-46bb-406e-962f-36880693622a" providerId="ADAL" clId="{9F3DDDB4-882A-46F6-9442-2DB46CB03CA4}" dt="2023-05-18T18:44:44.796" v="3" actId="478"/>
        <pc:sldMkLst>
          <pc:docMk/>
          <pc:sldMk cId="4043022346" sldId="291"/>
        </pc:sldMkLst>
        <pc:picChg chg="del">
          <ac:chgData name="Lisa Plater" userId="3108f9e6-46bb-406e-962f-36880693622a" providerId="ADAL" clId="{9F3DDDB4-882A-46F6-9442-2DB46CB03CA4}" dt="2023-05-18T18:44:44.796" v="3" actId="478"/>
          <ac:picMkLst>
            <pc:docMk/>
            <pc:sldMk cId="4043022346" sldId="291"/>
            <ac:picMk id="7176" creationId="{AD1267D2-B51C-0B5C-DD3F-0A82E767E53A}"/>
          </ac:picMkLst>
        </pc:picChg>
      </pc:sldChg>
      <pc:sldChg chg="delSp mod delAnim">
        <pc:chgData name="Lisa Plater" userId="3108f9e6-46bb-406e-962f-36880693622a" providerId="ADAL" clId="{9F3DDDB4-882A-46F6-9442-2DB46CB03CA4}" dt="2023-05-18T18:44:50.577" v="4" actId="478"/>
        <pc:sldMkLst>
          <pc:docMk/>
          <pc:sldMk cId="3090152184" sldId="292"/>
        </pc:sldMkLst>
        <pc:picChg chg="del">
          <ac:chgData name="Lisa Plater" userId="3108f9e6-46bb-406e-962f-36880693622a" providerId="ADAL" clId="{9F3DDDB4-882A-46F6-9442-2DB46CB03CA4}" dt="2023-05-18T18:44:50.577" v="4" actId="478"/>
          <ac:picMkLst>
            <pc:docMk/>
            <pc:sldMk cId="3090152184" sldId="292"/>
            <ac:picMk id="2" creationId="{05780369-149E-76D3-482A-66B419298CEF}"/>
          </ac:picMkLst>
        </pc:picChg>
      </pc:sldChg>
      <pc:sldChg chg="delSp mod delAnim">
        <pc:chgData name="Lisa Plater" userId="3108f9e6-46bb-406e-962f-36880693622a" providerId="ADAL" clId="{9F3DDDB4-882A-46F6-9442-2DB46CB03CA4}" dt="2023-05-18T18:45:51.344" v="18" actId="478"/>
        <pc:sldMkLst>
          <pc:docMk/>
          <pc:sldMk cId="3135958355" sldId="294"/>
        </pc:sldMkLst>
        <pc:picChg chg="del">
          <ac:chgData name="Lisa Plater" userId="3108f9e6-46bb-406e-962f-36880693622a" providerId="ADAL" clId="{9F3DDDB4-882A-46F6-9442-2DB46CB03CA4}" dt="2023-05-18T18:45:51.344" v="18" actId="478"/>
          <ac:picMkLst>
            <pc:docMk/>
            <pc:sldMk cId="3135958355" sldId="294"/>
            <ac:picMk id="2" creationId="{D61926D2-BA32-D85E-F81B-816E3AF5C112}"/>
          </ac:picMkLst>
        </pc:picChg>
      </pc:sldChg>
      <pc:sldChg chg="delSp mod delAnim">
        <pc:chgData name="Lisa Plater" userId="3108f9e6-46bb-406e-962f-36880693622a" providerId="ADAL" clId="{9F3DDDB4-882A-46F6-9442-2DB46CB03CA4}" dt="2023-05-18T18:46:07.643" v="22" actId="478"/>
        <pc:sldMkLst>
          <pc:docMk/>
          <pc:sldMk cId="3144765582" sldId="295"/>
        </pc:sldMkLst>
        <pc:picChg chg="del">
          <ac:chgData name="Lisa Plater" userId="3108f9e6-46bb-406e-962f-36880693622a" providerId="ADAL" clId="{9F3DDDB4-882A-46F6-9442-2DB46CB03CA4}" dt="2023-05-18T18:46:07.643" v="22" actId="478"/>
          <ac:picMkLst>
            <pc:docMk/>
            <pc:sldMk cId="3144765582" sldId="295"/>
            <ac:picMk id="2" creationId="{84EE03A6-DCDF-040B-F12C-E87340EE1176}"/>
          </ac:picMkLst>
        </pc:picChg>
      </pc:sldChg>
      <pc:sldChg chg="delSp mod delAnim">
        <pc:chgData name="Lisa Plater" userId="3108f9e6-46bb-406e-962f-36880693622a" providerId="ADAL" clId="{9F3DDDB4-882A-46F6-9442-2DB46CB03CA4}" dt="2023-05-18T18:46:15.591" v="24" actId="478"/>
        <pc:sldMkLst>
          <pc:docMk/>
          <pc:sldMk cId="252393624" sldId="296"/>
        </pc:sldMkLst>
        <pc:picChg chg="del">
          <ac:chgData name="Lisa Plater" userId="3108f9e6-46bb-406e-962f-36880693622a" providerId="ADAL" clId="{9F3DDDB4-882A-46F6-9442-2DB46CB03CA4}" dt="2023-05-18T18:46:15.591" v="24" actId="478"/>
          <ac:picMkLst>
            <pc:docMk/>
            <pc:sldMk cId="252393624" sldId="296"/>
            <ac:picMk id="19" creationId="{A82E7298-4824-EDBC-05B3-4B2387B6D93F}"/>
          </ac:picMkLst>
        </pc:picChg>
      </pc:sldChg>
      <pc:sldChg chg="delSp mod delAnim">
        <pc:chgData name="Lisa Plater" userId="3108f9e6-46bb-406e-962f-36880693622a" providerId="ADAL" clId="{9F3DDDB4-882A-46F6-9442-2DB46CB03CA4}" dt="2023-05-18T18:46:19.017" v="25" actId="478"/>
        <pc:sldMkLst>
          <pc:docMk/>
          <pc:sldMk cId="4198131276" sldId="297"/>
        </pc:sldMkLst>
        <pc:picChg chg="del">
          <ac:chgData name="Lisa Plater" userId="3108f9e6-46bb-406e-962f-36880693622a" providerId="ADAL" clId="{9F3DDDB4-882A-46F6-9442-2DB46CB03CA4}" dt="2023-05-18T18:46:19.017" v="25" actId="478"/>
          <ac:picMkLst>
            <pc:docMk/>
            <pc:sldMk cId="4198131276" sldId="297"/>
            <ac:picMk id="32782" creationId="{1958DA2B-0AE0-B630-FC92-1A96D7274D84}"/>
          </ac:picMkLst>
        </pc:picChg>
      </pc:sldChg>
      <pc:sldChg chg="delSp mod delAnim">
        <pc:chgData name="Lisa Plater" userId="3108f9e6-46bb-406e-962f-36880693622a" providerId="ADAL" clId="{9F3DDDB4-882A-46F6-9442-2DB46CB03CA4}" dt="2023-05-18T18:46:27.691" v="27" actId="478"/>
        <pc:sldMkLst>
          <pc:docMk/>
          <pc:sldMk cId="2715352993" sldId="298"/>
        </pc:sldMkLst>
        <pc:picChg chg="del">
          <ac:chgData name="Lisa Plater" userId="3108f9e6-46bb-406e-962f-36880693622a" providerId="ADAL" clId="{9F3DDDB4-882A-46F6-9442-2DB46CB03CA4}" dt="2023-05-18T18:46:27.691" v="27" actId="478"/>
          <ac:picMkLst>
            <pc:docMk/>
            <pc:sldMk cId="2715352993" sldId="298"/>
            <ac:picMk id="20" creationId="{510FB508-D54E-1604-10B5-418EFFCE1566}"/>
          </ac:picMkLst>
        </pc:picChg>
      </pc:sldChg>
      <pc:sldChg chg="delSp mod delAnim">
        <pc:chgData name="Lisa Plater" userId="3108f9e6-46bb-406e-962f-36880693622a" providerId="ADAL" clId="{9F3DDDB4-882A-46F6-9442-2DB46CB03CA4}" dt="2023-05-18T18:46:35.907" v="29" actId="478"/>
        <pc:sldMkLst>
          <pc:docMk/>
          <pc:sldMk cId="500335131" sldId="299"/>
        </pc:sldMkLst>
        <pc:picChg chg="del">
          <ac:chgData name="Lisa Plater" userId="3108f9e6-46bb-406e-962f-36880693622a" providerId="ADAL" clId="{9F3DDDB4-882A-46F6-9442-2DB46CB03CA4}" dt="2023-05-18T18:46:35.907" v="29" actId="478"/>
          <ac:picMkLst>
            <pc:docMk/>
            <pc:sldMk cId="500335131" sldId="299"/>
            <ac:picMk id="24" creationId="{61C667D2-6CAB-171C-AE06-02080F9A2A83}"/>
          </ac:picMkLst>
        </pc:picChg>
      </pc:sldChg>
      <pc:sldChg chg="delSp mod delAnim">
        <pc:chgData name="Lisa Plater" userId="3108f9e6-46bb-406e-962f-36880693622a" providerId="ADAL" clId="{9F3DDDB4-882A-46F6-9442-2DB46CB03CA4}" dt="2023-05-18T18:46:38.779" v="30" actId="478"/>
        <pc:sldMkLst>
          <pc:docMk/>
          <pc:sldMk cId="1957966683" sldId="300"/>
        </pc:sldMkLst>
        <pc:picChg chg="del">
          <ac:chgData name="Lisa Plater" userId="3108f9e6-46bb-406e-962f-36880693622a" providerId="ADAL" clId="{9F3DDDB4-882A-46F6-9442-2DB46CB03CA4}" dt="2023-05-18T18:46:38.779" v="30" actId="478"/>
          <ac:picMkLst>
            <pc:docMk/>
            <pc:sldMk cId="1957966683" sldId="300"/>
            <ac:picMk id="32770" creationId="{D3713D77-7059-FB7C-7E05-28FF21B30C1C}"/>
          </ac:picMkLst>
        </pc:picChg>
      </pc:sldChg>
      <pc:sldChg chg="delSp mod delAnim">
        <pc:chgData name="Lisa Plater" userId="3108f9e6-46bb-406e-962f-36880693622a" providerId="ADAL" clId="{9F3DDDB4-882A-46F6-9442-2DB46CB03CA4}" dt="2023-05-18T18:45:08.396" v="8" actId="478"/>
        <pc:sldMkLst>
          <pc:docMk/>
          <pc:sldMk cId="423406927" sldId="302"/>
        </pc:sldMkLst>
        <pc:picChg chg="del">
          <ac:chgData name="Lisa Plater" userId="3108f9e6-46bb-406e-962f-36880693622a" providerId="ADAL" clId="{9F3DDDB4-882A-46F6-9442-2DB46CB03CA4}" dt="2023-05-18T18:45:08.396" v="8" actId="478"/>
          <ac:picMkLst>
            <pc:docMk/>
            <pc:sldMk cId="423406927" sldId="302"/>
            <ac:picMk id="2" creationId="{A94E52DD-6E0E-4A2F-A8F8-4DB945D5CE8E}"/>
          </ac:picMkLst>
        </pc:picChg>
      </pc:sldChg>
      <pc:sldChg chg="delSp mod delAnim">
        <pc:chgData name="Lisa Plater" userId="3108f9e6-46bb-406e-962f-36880693622a" providerId="ADAL" clId="{9F3DDDB4-882A-46F6-9442-2DB46CB03CA4}" dt="2023-05-18T18:45:03.101" v="7" actId="478"/>
        <pc:sldMkLst>
          <pc:docMk/>
          <pc:sldMk cId="1559161208" sldId="306"/>
        </pc:sldMkLst>
        <pc:picChg chg="del">
          <ac:chgData name="Lisa Plater" userId="3108f9e6-46bb-406e-962f-36880693622a" providerId="ADAL" clId="{9F3DDDB4-882A-46F6-9442-2DB46CB03CA4}" dt="2023-05-18T18:45:03.101" v="7" actId="478"/>
          <ac:picMkLst>
            <pc:docMk/>
            <pc:sldMk cId="1559161208" sldId="306"/>
            <ac:picMk id="8" creationId="{854C6DBC-9933-540C-002D-E9551BD8584B}"/>
          </ac:picMkLst>
        </pc:picChg>
      </pc:sldChg>
      <pc:sldChg chg="delSp mod delAnim">
        <pc:chgData name="Lisa Plater" userId="3108f9e6-46bb-406e-962f-36880693622a" providerId="ADAL" clId="{9F3DDDB4-882A-46F6-9442-2DB46CB03CA4}" dt="2023-05-18T18:46:24.287" v="26" actId="478"/>
        <pc:sldMkLst>
          <pc:docMk/>
          <pc:sldMk cId="560766451" sldId="307"/>
        </pc:sldMkLst>
        <pc:picChg chg="del">
          <ac:chgData name="Lisa Plater" userId="3108f9e6-46bb-406e-962f-36880693622a" providerId="ADAL" clId="{9F3DDDB4-882A-46F6-9442-2DB46CB03CA4}" dt="2023-05-18T18:46:24.287" v="26" actId="478"/>
          <ac:picMkLst>
            <pc:docMk/>
            <pc:sldMk cId="560766451" sldId="307"/>
            <ac:picMk id="14" creationId="{CCFE8BE5-E022-B227-90ED-DE826F778E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b="0" i="0">
                <a:latin typeface="Arial" charset="0"/>
              </a:defRPr>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b="0" i="0">
                <a:latin typeface="Arial" charset="0"/>
              </a:defRPr>
            </a:lvl1pPr>
          </a:lstStyle>
          <a:p>
            <a:fld id="{F0FE224B-FDE5-43DC-808C-0F1D259E1232}" type="datetimeFigureOut">
              <a:rPr lang="en-US" smtClean="0"/>
              <a:pPr/>
              <a:t>5/18/2023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b="0" i="0">
                <a:latin typeface="Arial" charset="0"/>
              </a:defRPr>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b="0" i="0">
                <a:latin typeface="Arial" charset="0"/>
              </a:defRPr>
            </a:lvl1pPr>
          </a:lstStyle>
          <a:p>
            <a:fld id="{8DF9F85C-CFA2-4A4B-939C-A2732295CDD5}" type="slidenum">
              <a:rPr lang="en-US" smtClean="0"/>
              <a:pPr/>
              <a:t>‹#›</a:t>
            </a:fld>
            <a:endParaRPr lang="en-US" dirty="0"/>
          </a:p>
        </p:txBody>
      </p:sp>
    </p:spTree>
    <p:extLst>
      <p:ext uri="{BB962C8B-B14F-4D97-AF65-F5344CB8AC3E}">
        <p14:creationId xmlns:p14="http://schemas.microsoft.com/office/powerpoint/2010/main" val="343440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CAA1840-41A4-4322-A15C-021E1BEB1AFC}" type="slidenum">
              <a:rPr lang="en-US" smtClean="0">
                <a:ea typeface="Arial" charset="0"/>
              </a:rPr>
              <a:pPr/>
              <a:t>1</a:t>
            </a:fld>
            <a:endParaRPr lang="en-US" dirty="0">
              <a:ea typeface="Arial" charset="0"/>
            </a:endParaRPr>
          </a:p>
        </p:txBody>
      </p:sp>
      <p:sp>
        <p:nvSpPr>
          <p:cNvPr id="37891" name="Rectangle 2"/>
          <p:cNvSpPr>
            <a:spLocks noGrp="1" noRot="1" noChangeAspect="1" noChangeArrowheads="1" noTextEdit="1"/>
          </p:cNvSpPr>
          <p:nvPr>
            <p:ph type="sldImg"/>
          </p:nvPr>
        </p:nvSpPr>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dirty="0">
                <a:latin typeface="Arial" panose="020B0604020202020204" pitchFamily="34" charset="0"/>
                <a:cs typeface="Arial" panose="020B0604020202020204" pitchFamily="34" charset="0"/>
              </a:rPr>
              <a:t>Bienvenue et merci de prendre le temps de vous renseigner sur les nouveaux régimes collectifs offerts par votre employeur et la Sun Life : régime enregistré d’épargne-retraite (REER), régime de participation différée aux bénéfices (RPDB) et compte d’épargne libre d’impôt (CELI). </a:t>
            </a:r>
          </a:p>
          <a:p>
            <a:endParaRPr lang="fr-CA" dirty="0">
              <a:latin typeface="Arial" panose="020B0604020202020204" pitchFamily="34" charset="0"/>
              <a:ea typeface="Arial" charset="0"/>
              <a:cs typeface="Arial" panose="020B0604020202020204" pitchFamily="34" charset="0"/>
            </a:endParaRPr>
          </a:p>
          <a:p>
            <a:r>
              <a:rPr lang="fr-CA" dirty="0">
                <a:latin typeface="Arial" panose="020B0604020202020204" pitchFamily="34" charset="0"/>
                <a:cs typeface="Arial" panose="020B0604020202020204" pitchFamily="34" charset="0"/>
              </a:rPr>
              <a:t>Ces produits présentent de nombreux avantages, et nous vous encourageons à en tirer pleinement parti. Les règles particulières se rapportant au régime vous seront fournies par votre employeur. Cette présentation durera environ 30 minutes. Elle vous expliquera ce que vous devez savoir à propos du régime et comment vous inscrire. Votre employeur vous indiquera si vous êtes admissible au RPDB.</a:t>
            </a:r>
          </a:p>
          <a:p>
            <a:r>
              <a:rPr lang="fr-CA" dirty="0">
                <a:latin typeface="Arial" panose="020B0604020202020204" pitchFamily="34" charset="0"/>
                <a:cs typeface="Arial" panose="020B0604020202020204" pitchFamily="34" charset="0"/>
              </a:rPr>
              <a:t> </a:t>
            </a:r>
          </a:p>
          <a:p>
            <a:r>
              <a:rPr lang="fr-CA" dirty="0">
                <a:latin typeface="Arial" panose="020B0604020202020204" pitchFamily="34" charset="0"/>
                <a:cs typeface="Arial" panose="020B0604020202020204" pitchFamily="34" charset="0"/>
              </a:rPr>
              <a:t>Vous pouvez à tout moment passer à la section de la présentation qui vous intéresse. Pour ce faire, il suffit de cliquer sur la diapo que vous souhaitez visionner à droite de l’écran.</a:t>
            </a:r>
          </a:p>
          <a:p>
            <a:pPr eaLnBrk="1" hangingPunct="1">
              <a:buFontTx/>
              <a:buChar char="•"/>
            </a:pPr>
            <a:endParaRPr lang="fr-CA" noProof="0" dirty="0">
              <a:ea typeface="Arial" charset="0"/>
            </a:endParaRPr>
          </a:p>
          <a:p>
            <a:pPr eaLnBrk="1" hangingPunct="1"/>
            <a:endParaRPr lang="fr-CA" noProof="0" dirty="0">
              <a:ea typeface="Arial" charset="0"/>
            </a:endParaRPr>
          </a:p>
          <a:p>
            <a:pPr eaLnBrk="1" hangingPunct="1"/>
            <a:endParaRPr lang="fr-CA" noProof="0" dirty="0">
              <a:ea typeface="Arial" charset="0"/>
            </a:endParaRPr>
          </a:p>
        </p:txBody>
      </p:sp>
    </p:spTree>
    <p:extLst>
      <p:ext uri="{BB962C8B-B14F-4D97-AF65-F5344CB8AC3E}">
        <p14:creationId xmlns:p14="http://schemas.microsoft.com/office/powerpoint/2010/main" val="79013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CD939151-9EC3-4103-99FC-3468B6EA8140}" type="slidenum">
              <a:rPr lang="en-US" smtClean="0">
                <a:ea typeface="Arial" charset="0"/>
              </a:rPr>
              <a:pPr/>
              <a:t>10</a:t>
            </a:fld>
            <a:endParaRPr lang="en-US" dirty="0">
              <a:ea typeface="Arial" charset="0"/>
            </a:endParaRPr>
          </a:p>
        </p:txBody>
      </p:sp>
      <p:sp>
        <p:nvSpPr>
          <p:cNvPr id="45059" name="Rectangle 2"/>
          <p:cNvSpPr>
            <a:spLocks noGrp="1" noRot="1" noChangeAspect="1" noChangeArrowheads="1" noTextEdit="1"/>
          </p:cNvSpPr>
          <p:nvPr>
            <p:ph type="sldImg"/>
          </p:nvPr>
        </p:nvSpPr>
        <p:spPr/>
      </p:sp>
      <p:sp>
        <p:nvSpPr>
          <p:cNvPr id="45060" name="Rectangle 3"/>
          <p:cNvSpPr>
            <a:spLocks noGrp="1" noChangeArrowheads="1"/>
          </p:cNvSpPr>
          <p:nvPr>
            <p:ph type="body" idx="1"/>
          </p:nvPr>
        </p:nvSpPr>
        <p:spPr>
          <a:xfrm>
            <a:off x="731520" y="4400550"/>
            <a:ext cx="585216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sz="1100" dirty="0">
                <a:latin typeface="Arial" panose="020B0604020202020204" pitchFamily="34" charset="0"/>
                <a:cs typeface="Arial" panose="020B0604020202020204" pitchFamily="34" charset="0"/>
              </a:rPr>
              <a:t>Voyons maintenant les trois endroits où vous pouvez affecter vos cotisations dans le cadre du régime de l’employeur. C’est à vous de décider si vous voulez participer au REER collectif, au CELI ou aux deux. </a:t>
            </a:r>
          </a:p>
          <a:p>
            <a:endParaRPr lang="fr-CA" sz="1100" dirty="0">
              <a:latin typeface="Arial" panose="020B0604020202020204" pitchFamily="34" charset="0"/>
              <a:ea typeface="Arial" charset="0"/>
              <a:cs typeface="Arial" panose="020B0604020202020204" pitchFamily="34" charset="0"/>
            </a:endParaRPr>
          </a:p>
          <a:p>
            <a:r>
              <a:rPr lang="fr-CA" sz="1100" dirty="0">
                <a:latin typeface="Arial" panose="020B0604020202020204" pitchFamily="34" charset="0"/>
                <a:cs typeface="Arial" panose="020B0604020202020204" pitchFamily="34" charset="0"/>
              </a:rPr>
              <a:t>Votre employeur vous indiquera si vous êtes admissible au RPDB et </a:t>
            </a:r>
            <a:r>
              <a:rPr lang="fr-CA" sz="1100" dirty="0">
                <a:solidFill>
                  <a:srgbClr val="000000"/>
                </a:solidFill>
                <a:latin typeface="Arial" panose="020B0604020202020204" pitchFamily="34" charset="0"/>
                <a:cs typeface="Arial" panose="020B0604020202020204" pitchFamily="34" charset="0"/>
              </a:rPr>
              <a:t>s’il verse des cotisations au RPDB en votre nom. </a:t>
            </a:r>
            <a:endParaRPr lang="fr-CA" sz="1100" dirty="0">
              <a:latin typeface="Arial" panose="020B0604020202020204" pitchFamily="34" charset="0"/>
              <a:ea typeface="Arial" charset="0"/>
              <a:cs typeface="Arial" panose="020B0604020202020204" pitchFamily="34" charset="0"/>
            </a:endParaRPr>
          </a:p>
          <a:p>
            <a:r>
              <a:rPr lang="fr-CA" sz="1100" dirty="0">
                <a:latin typeface="Arial" panose="020B0604020202020204" pitchFamily="34" charset="0"/>
                <a:cs typeface="Arial" panose="020B0604020202020204" pitchFamily="34" charset="0"/>
              </a:rPr>
              <a:t> </a:t>
            </a:r>
          </a:p>
          <a:p>
            <a:r>
              <a:rPr lang="fr-CA" sz="1100" dirty="0">
                <a:latin typeface="Arial" panose="020B0604020202020204" pitchFamily="34" charset="0"/>
                <a:cs typeface="Arial" panose="020B0604020202020204" pitchFamily="34" charset="0"/>
              </a:rPr>
              <a:t>Le REER collectif vous permet d’économiser sur l’impôt que vous payez. En versant des cotisations par retenues salariales avant impôt, vous profitez d’un avantage fiscal immédiat chaque fois que vous cotisez au régime. Vous pouvez verser des cotisations jusqu’à concurrence de votre plafond de cotisation au REER chaque année. Les revenus de placement et les cotisations étant entièrement à l’abri de l’impôt jusqu’à leur retrait, c’est une solution idéale pour épargner en vue de la retraite. </a:t>
            </a:r>
          </a:p>
          <a:p>
            <a:endParaRPr lang="fr-CA" sz="1100" dirty="0">
              <a:latin typeface="Arial" panose="020B0604020202020204" pitchFamily="34" charset="0"/>
              <a:ea typeface="Arial" charset="0"/>
              <a:cs typeface="Arial" panose="020B0604020202020204" pitchFamily="34" charset="0"/>
            </a:endParaRPr>
          </a:p>
          <a:p>
            <a:pPr defTabSz="966612">
              <a:defRPr/>
            </a:pPr>
            <a:r>
              <a:rPr lang="fr-CA" sz="1100" dirty="0">
                <a:latin typeface="Arial" panose="020B0604020202020204" pitchFamily="34" charset="0"/>
                <a:cs typeface="Arial" panose="020B0604020202020204" pitchFamily="34" charset="0"/>
              </a:rPr>
              <a:t>Le RPDB permet à votre employeur de partager les bénéfices de l’entreprise avec vous en versant des cotisations en votre nom au RPDB. </a:t>
            </a:r>
            <a:r>
              <a:rPr lang="fr-CA" sz="1100" dirty="0">
                <a:solidFill>
                  <a:srgbClr val="000000"/>
                </a:solidFill>
                <a:latin typeface="Arial" panose="020B0604020202020204" pitchFamily="34" charset="0"/>
                <a:cs typeface="Arial" panose="020B0604020202020204" pitchFamily="34" charset="0"/>
              </a:rPr>
              <a:t>Aucun minimum ne s’applique aux cotisations patronales versées à un RPDB.</a:t>
            </a:r>
            <a:r>
              <a:rPr lang="fr-CA" sz="1100" dirty="0">
                <a:latin typeface="Arial" panose="020B0604020202020204" pitchFamily="34" charset="0"/>
                <a:cs typeface="Arial" panose="020B0604020202020204" pitchFamily="34" charset="0"/>
              </a:rPr>
              <a:t> Les revenus de placement et les cotisations étant entièrement à l’abri de l’impôt jusqu’à leur retrait, c’est une solution idéale pour épargner en vue de la retraite. </a:t>
            </a:r>
            <a:endParaRPr lang="fr-CA" sz="1100" dirty="0">
              <a:solidFill>
                <a:srgbClr val="000000"/>
              </a:solidFill>
              <a:latin typeface="Arial" panose="020B0604020202020204" pitchFamily="34" charset="0"/>
              <a:cs typeface="Arial" panose="020B0604020202020204" pitchFamily="34" charset="0"/>
            </a:endParaRPr>
          </a:p>
          <a:p>
            <a:pPr defTabSz="966612">
              <a:defRPr/>
            </a:pPr>
            <a:endParaRPr lang="fr-CA" sz="1100" dirty="0">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latin typeface="Arial" panose="020B0604020202020204" pitchFamily="34" charset="0"/>
                <a:cs typeface="Arial" panose="020B0604020202020204" pitchFamily="34" charset="0"/>
              </a:rPr>
              <a:t>Dans un compte d’épargne libre d’impôt ou CELI, vous versez des cotisations après impôt. Vous ne profitez pas d’économies d’impôt immédiates, mais vous ne payez aucun impôt au Canada sur les revenus de placements réalisés dans votre compte et tous les retraits sont à l’abri de l’impôt. Notez que d</a:t>
            </a:r>
            <a:r>
              <a:rPr kumimoji="0" lang="fr-C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l’impôt étranger peut s’appliquer à certains revenus étrangers. </a:t>
            </a:r>
            <a:r>
              <a:rPr lang="fr-CA" sz="1100" dirty="0">
                <a:latin typeface="Arial" panose="020B0604020202020204" pitchFamily="34" charset="0"/>
                <a:cs typeface="Arial" panose="020B0604020202020204" pitchFamily="34" charset="0"/>
              </a:rPr>
              <a:t>Le CELI vous permet de décider entièrement de l’utilisation que vous ferez de votre épargne pour des objectifs à court, moyen ou long terme – une voiture, un versement initial pour une maison, des vacances, des frais d’études ou la retraite. À vous de choisir.</a:t>
            </a:r>
          </a:p>
          <a:p>
            <a:endParaRPr lang="fr-CA" sz="1100" dirty="0">
              <a:latin typeface="Arial" panose="020B0604020202020204" pitchFamily="34" charset="0"/>
              <a:cs typeface="Arial" panose="020B0604020202020204" pitchFamily="34" charset="0"/>
            </a:endParaRPr>
          </a:p>
          <a:p>
            <a:r>
              <a:rPr lang="fr-CA" sz="1100" dirty="0">
                <a:latin typeface="Arial" panose="020B0604020202020204" pitchFamily="34" charset="0"/>
                <a:cs typeface="Arial" panose="020B0604020202020204" pitchFamily="34" charset="0"/>
              </a:rPr>
              <a:t>Vous pouvez redéposer les sommes retirées dans une année ultérieure. Remarque : Si vous redéposez au CELI les sommes retirées la même année, ces cotisations pourraient être considérées comme des cotisations excédentaires.</a:t>
            </a:r>
          </a:p>
          <a:p>
            <a:pPr eaLnBrk="1" hangingPunct="1"/>
            <a:endParaRPr lang="fr-CA" sz="1100" dirty="0">
              <a:latin typeface="Arial" panose="020B0604020202020204" pitchFamily="34" charset="0"/>
              <a:ea typeface="Arial" charset="0"/>
              <a:cs typeface="Arial" panose="020B0604020202020204" pitchFamily="34" charset="0"/>
            </a:endParaRPr>
          </a:p>
          <a:p>
            <a:endParaRPr lang="en-US" sz="11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294859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263581EF-8AC3-4E88-9D0A-F7DA563C3245}" type="slidenum">
              <a:rPr lang="en-US" smtClean="0">
                <a:ea typeface="Arial" charset="0"/>
              </a:rPr>
              <a:pPr/>
              <a:t>11</a:t>
            </a:fld>
            <a:endParaRPr lang="en-US" dirty="0">
              <a:ea typeface="Arial" charset="0"/>
            </a:endParaRPr>
          </a:p>
        </p:txBody>
      </p:sp>
      <p:sp>
        <p:nvSpPr>
          <p:cNvPr id="46083" name="Rectangle 2"/>
          <p:cNvSpPr>
            <a:spLocks noGrp="1" noRot="1" noChangeAspect="1" noChangeArrowheads="1" noTextEdit="1"/>
          </p:cNvSpPr>
          <p:nvPr>
            <p:ph type="sldImg"/>
          </p:nvPr>
        </p:nvSpPr>
        <p:spPr/>
      </p:sp>
      <p:sp>
        <p:nvSpPr>
          <p:cNvPr id="46084" name="Rectangle 3"/>
          <p:cNvSpPr>
            <a:spLocks noGrp="1" noChangeArrowheads="1"/>
          </p:cNvSpPr>
          <p:nvPr>
            <p:ph type="body" idx="1"/>
          </p:nvPr>
        </p:nvSpPr>
        <p:spPr>
          <a:xfrm>
            <a:off x="954157" y="4485807"/>
            <a:ext cx="5363818" cy="4320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dirty="0">
                <a:latin typeface="Arial" panose="020B0604020202020204" pitchFamily="34" charset="0"/>
                <a:cs typeface="Arial" panose="020B0604020202020204" pitchFamily="34" charset="0"/>
              </a:rPr>
              <a:t>En tant que participant à un régime collectif, vous avez accès à différentes options de placement. Dans cette section, nous allons les étudier de plus près.</a:t>
            </a:r>
          </a:p>
          <a:p>
            <a:pPr eaLnBrk="1" hangingPunct="1"/>
            <a:endParaRPr lang="fr-CA" dirty="0">
              <a:ea typeface="Arial" charset="0"/>
            </a:endParaRPr>
          </a:p>
          <a:p>
            <a:pPr eaLnBrk="1" hangingPunct="1"/>
            <a:endParaRPr lang="fr-CA" dirty="0">
              <a:ea typeface="Arial" charset="0"/>
            </a:endParaRPr>
          </a:p>
          <a:p>
            <a:pPr eaLnBrk="1" hangingPunct="1"/>
            <a:endParaRPr lang="en-US" dirty="0">
              <a:ea typeface="Arial" charset="0"/>
            </a:endParaRPr>
          </a:p>
        </p:txBody>
      </p:sp>
    </p:spTree>
    <p:extLst>
      <p:ext uri="{BB962C8B-B14F-4D97-AF65-F5344CB8AC3E}">
        <p14:creationId xmlns:p14="http://schemas.microsoft.com/office/powerpoint/2010/main" val="112489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E880F6FB-8983-4D1A-85DB-9E2A0CD5E439}" type="slidenum">
              <a:rPr lang="en-US" smtClean="0">
                <a:ea typeface="Arial" charset="0"/>
              </a:rPr>
              <a:pPr/>
              <a:t>12</a:t>
            </a:fld>
            <a:endParaRPr lang="en-US" dirty="0">
              <a:ea typeface="Arial" charset="0"/>
            </a:endParaRPr>
          </a:p>
        </p:txBody>
      </p:sp>
      <p:sp>
        <p:nvSpPr>
          <p:cNvPr id="47107" name="Rectangle 2"/>
          <p:cNvSpPr>
            <a:spLocks noGrp="1" noRot="1" noChangeAspect="1" noChangeArrowheads="1" noTextEdit="1"/>
          </p:cNvSpPr>
          <p:nvPr>
            <p:ph type="sldImg"/>
          </p:nvPr>
        </p:nvSpPr>
        <p:spPr/>
      </p:sp>
      <p:sp>
        <p:nvSpPr>
          <p:cNvPr id="47108" name="Rectangle 3"/>
          <p:cNvSpPr>
            <a:spLocks noGrp="1" noChangeArrowheads="1"/>
          </p:cNvSpPr>
          <p:nvPr>
            <p:ph type="body" idx="1"/>
          </p:nvPr>
        </p:nvSpPr>
        <p:spPr>
          <a:xfrm>
            <a:off x="731520" y="4400550"/>
            <a:ext cx="5852160" cy="51206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sz="1000" dirty="0">
                <a:latin typeface="Arial" panose="020B0604020202020204" pitchFamily="34" charset="0"/>
                <a:cs typeface="Arial" panose="020B0604020202020204" pitchFamily="34" charset="0"/>
              </a:rPr>
              <a:t>Le risque de placement est souvent défini comme le degré de volatilité des rendements d’un placement. Puisque certaines catégories d’actif peuvent dégager des rendements très variés d’une année à l’autre, d’un jour à l’autre ou même d’heure en heure, vous devez pouvoir tolérer la volatilité de vos placements. Plus le risque est grand, plus le potentiel de rendement est élevé – c’est un principe fondamental en matière de placement. Le diagramme montre la relation entre le risque et le rendement des placements. Jetons un coup d’œil aux différentes catégories d’actif, en commençant par les fonds garantis. </a:t>
            </a:r>
          </a:p>
          <a:p>
            <a:endParaRPr lang="fr-CA" sz="1000" dirty="0">
              <a:latin typeface="Arial" panose="020B0604020202020204" pitchFamily="34" charset="0"/>
              <a:cs typeface="Arial" panose="020B0604020202020204" pitchFamily="34" charset="0"/>
            </a:endParaRPr>
          </a:p>
          <a:p>
            <a:r>
              <a:rPr lang="fr-CA" sz="1000" dirty="0">
                <a:latin typeface="Arial" panose="020B0604020202020204" pitchFamily="34" charset="0"/>
                <a:cs typeface="Arial" panose="020B0604020202020204" pitchFamily="34" charset="0"/>
              </a:rPr>
              <a:t>Ces fonds ne constituent pas de bons placements à long terme, car ils produisent un rendement plutôt faible. À long terme, leur rendement pourrait ne pas vous protéger contre les effets de l’inflation. </a:t>
            </a:r>
          </a:p>
          <a:p>
            <a:endParaRPr lang="fr-CA" sz="1000" dirty="0">
              <a:latin typeface="Arial" panose="020B0604020202020204" pitchFamily="34" charset="0"/>
              <a:cs typeface="Arial" panose="020B0604020202020204" pitchFamily="34" charset="0"/>
            </a:endParaRPr>
          </a:p>
          <a:p>
            <a:r>
              <a:rPr lang="fr-CA" sz="1000" dirty="0">
                <a:latin typeface="Arial" panose="020B0604020202020204" pitchFamily="34" charset="0"/>
                <a:cs typeface="Arial" panose="020B0604020202020204" pitchFamily="34" charset="0"/>
              </a:rPr>
              <a:t>Passons maintenant aux fonds d’obligations. La valeur des fonds d’obligations varie plus que celle des fonds garantis, ce qui explique leur degré de risque plus élevé. Les obligations comportent deux types de risques. Le premier est le risque de crédit ou risque d’insolvabilité. Comme une obligation est un prêt, il y a toujours un risque que l’émetteur de l’obligation ne puisse pas vous rembourser. Le deuxième type de risque associé aux obligations est le risque de taux d’intérêt. Il y a une relation inverse entre les taux d’intérêt et le prix des obligations; plus précisément, lorsque les taux d’intérêt augmentent, le prix des obligations diminue. En revanche, lorsque les taux d’intérêt diminuent, le prix des obligations augmente. </a:t>
            </a:r>
          </a:p>
          <a:p>
            <a:endParaRPr lang="fr-CA" sz="1000" dirty="0">
              <a:latin typeface="Arial" panose="020B0604020202020204" pitchFamily="34" charset="0"/>
              <a:cs typeface="Arial" panose="020B0604020202020204" pitchFamily="34" charset="0"/>
            </a:endParaRPr>
          </a:p>
          <a:p>
            <a:r>
              <a:rPr lang="fr-CA" sz="1000" dirty="0">
                <a:latin typeface="Arial" panose="020B0604020202020204" pitchFamily="34" charset="0"/>
                <a:cs typeface="Arial" panose="020B0604020202020204" pitchFamily="34" charset="0"/>
              </a:rPr>
              <a:t>La valeur des fonds équilibrés fluctue, et ceux-ci comportent habituellement un degré de risque supérieur à celui des fonds d’obligations, mais inférieur à celui des fonds d’actions. Le potentiel de rendement de ces fonds est plus élevé que celui des fonds d’obligations, mais il est plus bas que celui des fonds d’actions.</a:t>
            </a:r>
          </a:p>
          <a:p>
            <a:endParaRPr lang="fr-CA" sz="1000" dirty="0">
              <a:latin typeface="Arial" panose="020B0604020202020204" pitchFamily="34" charset="0"/>
              <a:cs typeface="Arial" panose="020B0604020202020204" pitchFamily="34" charset="0"/>
            </a:endParaRPr>
          </a:p>
          <a:p>
            <a:r>
              <a:rPr lang="fr-CA" sz="1000" dirty="0">
                <a:latin typeface="Arial" panose="020B0604020202020204" pitchFamily="34" charset="0"/>
                <a:cs typeface="Arial" panose="020B0604020202020204" pitchFamily="34" charset="0"/>
              </a:rPr>
              <a:t>Les actions sont généralement reconnues comme étant l’option de placement la plus volatile, car elles sont soumises au risque de marché. Quand on parle du «risque de marché», on fait référence au fait qu’on ne sait pas ce qui se produira sur les marchés; des événements comme l’éclatement de la bulle technologique en 2000, les attentats du 11 septembre 2001 ou la crise du crédit en 2008 sont de bons exemples du risque de marché. Bien que la valeur des actions fluctue plus que celle des autres options de placement, les actions offrent le meilleur potentiel de croissance à long terme.</a:t>
            </a:r>
          </a:p>
          <a:p>
            <a:pPr eaLnBrk="1" hangingPunct="1"/>
            <a:endParaRPr lang="fr-CA" sz="1100" dirty="0">
              <a:ea typeface="Arial" charset="0"/>
            </a:endParaRPr>
          </a:p>
          <a:p>
            <a:pPr eaLnBrk="1" hangingPunct="1"/>
            <a:endParaRPr lang="fr-CA" sz="1100" dirty="0">
              <a:ea typeface="Arial" charset="0"/>
            </a:endParaRPr>
          </a:p>
        </p:txBody>
      </p:sp>
    </p:spTree>
    <p:extLst>
      <p:ext uri="{BB962C8B-B14F-4D97-AF65-F5344CB8AC3E}">
        <p14:creationId xmlns:p14="http://schemas.microsoft.com/office/powerpoint/2010/main" val="820324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D0056F60-2F12-4379-94F0-3F2EE2FD6AB2}" type="slidenum">
              <a:rPr lang="en-US" smtClean="0">
                <a:ea typeface="Arial" charset="0"/>
              </a:rPr>
              <a:pPr/>
              <a:t>13</a:t>
            </a:fld>
            <a:endParaRPr lang="en-US" dirty="0">
              <a:ea typeface="Arial" charset="0"/>
            </a:endParaRPr>
          </a:p>
        </p:txBody>
      </p:sp>
      <p:sp>
        <p:nvSpPr>
          <p:cNvPr id="48131" name="Rectangle 2"/>
          <p:cNvSpPr>
            <a:spLocks noGrp="1" noRot="1" noChangeAspect="1" noChangeArrowheads="1" noTextEdit="1"/>
          </p:cNvSpPr>
          <p:nvPr>
            <p:ph type="sldImg"/>
          </p:nvPr>
        </p:nvSpPr>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dirty="0">
                <a:latin typeface="Arial" panose="020B0604020202020204" pitchFamily="34" charset="0"/>
                <a:cs typeface="Arial" panose="020B0604020202020204" pitchFamily="34" charset="0"/>
              </a:rPr>
              <a:t>Lorsque vous adhérez au régime la première fois, vos cotisations sont affectées automatiquement à un Fonds Granite axé sur une date d’échéance (dans le cas du REER et du RPDB) et à un fonds d’obligations (dans le cas du CELI). Par la suite, vous pouvez à tout moment modifier vos placements. </a:t>
            </a:r>
          </a:p>
          <a:p>
            <a:r>
              <a:rPr lang="fr-CA" dirty="0">
                <a:latin typeface="Arial" panose="020B0604020202020204" pitchFamily="34" charset="0"/>
                <a:cs typeface="Arial" panose="020B0604020202020204" pitchFamily="34" charset="0"/>
              </a:rPr>
              <a:t> </a:t>
            </a:r>
          </a:p>
          <a:p>
            <a:r>
              <a:rPr lang="fr-CA" dirty="0">
                <a:latin typeface="Arial" panose="020B0604020202020204" pitchFamily="34" charset="0"/>
                <a:cs typeface="Arial" panose="020B0604020202020204" pitchFamily="34" charset="0"/>
              </a:rPr>
              <a:t>Vous pouvez décider de composer votre propre portefeuille en choisissant des fonds à partir d’un ensemble de placements ou d’opter pour un portefeuille préétabli. Vous pouvez modifier votre sélection à tout moment en communiquant avec la Sun Life.</a:t>
            </a:r>
          </a:p>
          <a:p>
            <a:r>
              <a:rPr lang="fr-CA" dirty="0">
                <a:latin typeface="Arial" panose="020B0604020202020204" pitchFamily="34" charset="0"/>
                <a:cs typeface="Arial" panose="020B0604020202020204" pitchFamily="34" charset="0"/>
              </a:rPr>
              <a:t> </a:t>
            </a:r>
          </a:p>
          <a:p>
            <a:r>
              <a:rPr lang="fr-CA" dirty="0">
                <a:latin typeface="Arial" panose="020B0604020202020204" pitchFamily="34" charset="0"/>
                <a:cs typeface="Arial" panose="020B0604020202020204" pitchFamily="34" charset="0"/>
              </a:rPr>
              <a:t>Dans le cas des options «portefeuille préétabli», on vous propose un fonds unique conçu pour offrir une solution de placement «clé en main». Par exemple, les Fonds Granite axés sur une date d’échéance sont structurés de manière à ce que leur échéance coïncide avec un événement important de la vie (comme le départ à la retraite); la composition de leur actif est rajustée automatiquement au fur et à mesure que vous approchez de votre objectif. </a:t>
            </a:r>
            <a:endParaRPr lang="fr-CA" sz="600" dirty="0">
              <a:solidFill>
                <a:srgbClr val="000000"/>
              </a:solidFill>
              <a:ea typeface="Arial" charset="0"/>
            </a:endParaRPr>
          </a:p>
          <a:p>
            <a:pPr eaLnBrk="1" hangingPunct="1">
              <a:buFontTx/>
              <a:buNone/>
            </a:pPr>
            <a:endParaRPr lang="fr-CA" sz="800" dirty="0">
              <a:solidFill>
                <a:srgbClr val="000000"/>
              </a:solidFill>
              <a:ea typeface="Arial" charset="0"/>
            </a:endParaRPr>
          </a:p>
          <a:p>
            <a:pPr eaLnBrk="1" hangingPunct="1">
              <a:buFontTx/>
              <a:buNone/>
            </a:pPr>
            <a:endParaRPr lang="fr-CA" sz="1100" dirty="0">
              <a:solidFill>
                <a:srgbClr val="000000"/>
              </a:solidFill>
              <a:ea typeface="Arial" charset="0"/>
            </a:endParaRPr>
          </a:p>
        </p:txBody>
      </p:sp>
    </p:spTree>
    <p:extLst>
      <p:ext uri="{BB962C8B-B14F-4D97-AF65-F5344CB8AC3E}">
        <p14:creationId xmlns:p14="http://schemas.microsoft.com/office/powerpoint/2010/main" val="350857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698D341E-BE9B-4320-994A-32ADB39D5AA8}" type="slidenum">
              <a:rPr lang="en-US" smtClean="0">
                <a:ea typeface="Arial" charset="0"/>
              </a:rPr>
              <a:pPr/>
              <a:t>14</a:t>
            </a:fld>
            <a:endParaRPr lang="en-US" dirty="0">
              <a:ea typeface="Arial" charset="0"/>
            </a:endParaRPr>
          </a:p>
        </p:txBody>
      </p:sp>
      <p:sp>
        <p:nvSpPr>
          <p:cNvPr id="51203" name="Rectangle 2"/>
          <p:cNvSpPr>
            <a:spLocks noGrp="1" noRot="1" noChangeAspect="1" noChangeArrowheads="1" noTextEdit="1"/>
          </p:cNvSpPr>
          <p:nvPr>
            <p:ph type="sldImg"/>
          </p:nvPr>
        </p:nvSpPr>
        <p:spPr/>
      </p:sp>
      <p:sp>
        <p:nvSpPr>
          <p:cNvPr id="51204" name="Rectangle 3"/>
          <p:cNvSpPr>
            <a:spLocks noGrp="1" noChangeArrowheads="1"/>
          </p:cNvSpPr>
          <p:nvPr>
            <p:ph type="body" idx="1"/>
          </p:nvPr>
        </p:nvSpPr>
        <p:spPr>
          <a:xfrm>
            <a:off x="731520" y="4480560"/>
            <a:ext cx="5852160" cy="48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sz="1200" dirty="0">
                <a:latin typeface="+mn-lt"/>
              </a:rPr>
              <a:t>Les Fonds distincts Granite axés sur une date d’échéance sont conçus pour évoluer en fonction des différentes étapes de la vie et du nombre d’années avant la retraite. </a:t>
            </a:r>
          </a:p>
          <a:p>
            <a:pPr eaLnBrk="1" hangingPunct="1"/>
            <a:endParaRPr lang="fr-CA" altLang="en-US" sz="1200" dirty="0">
              <a:latin typeface="+mn-lt"/>
            </a:endParaRPr>
          </a:p>
          <a:p>
            <a:pPr eaLnBrk="1" hangingPunct="1"/>
            <a:r>
              <a:rPr lang="fr-CA" sz="1200" dirty="0">
                <a:solidFill>
                  <a:srgbClr val="333333"/>
                </a:solidFill>
                <a:latin typeface="+mn-lt"/>
              </a:rPr>
              <a:t>Les Fonds Granite axés sur une date d’échéance offrent une combinaison de différents gestionnaires de fonds </a:t>
            </a:r>
            <a:r>
              <a:rPr lang="fr-CA" altLang="en-US" sz="1200" dirty="0">
                <a:latin typeface="+mn-lt"/>
              </a:rPr>
              <a:t>:</a:t>
            </a:r>
          </a:p>
          <a:p>
            <a:pPr eaLnBrk="1" hangingPunct="1">
              <a:buFontTx/>
              <a:buChar char="•"/>
            </a:pPr>
            <a:r>
              <a:rPr lang="fr-CA" altLang="en-US" sz="1200" dirty="0">
                <a:latin typeface="+mn-lt"/>
              </a:rPr>
              <a:t> qui affichent un rendement supérieur à long terme; </a:t>
            </a:r>
          </a:p>
          <a:p>
            <a:pPr eaLnBrk="1" hangingPunct="1">
              <a:buFontTx/>
              <a:buChar char="•"/>
            </a:pPr>
            <a:r>
              <a:rPr lang="fr-CA" altLang="en-US" sz="1200" dirty="0">
                <a:latin typeface="+mn-lt"/>
              </a:rPr>
              <a:t> ont des compétences reconnues en ce qui touche leur catégorie d’actif ou leur style de placement. </a:t>
            </a:r>
          </a:p>
          <a:p>
            <a:pPr eaLnBrk="1" hangingPunct="1"/>
            <a:endParaRPr lang="fr-CA" altLang="en-US" sz="1200" dirty="0">
              <a:latin typeface="+mn-lt"/>
            </a:endParaRPr>
          </a:p>
          <a:p>
            <a:pPr eaLnBrk="1" hangingPunct="1"/>
            <a:r>
              <a:rPr lang="fr-CA" altLang="en-US" sz="1200" dirty="0">
                <a:latin typeface="+mn-lt"/>
              </a:rPr>
              <a:t>Les fonds sont constitués en fonction d’une date d’échéance précise – le départ à la retraite, par exemple – et la répartition de leur actif varie automatiquement avec le temps. À mesure que la date d’échéance du fonds approche, la répartition de l’actif est modifiée. Plus précisément, la proportion de titres à risque élevé (tels que les actions) diminue et la proportion de titres à faible risque (comme les titres à revenu fixe) augmente à mesure que l’échéance du fonds approche.</a:t>
            </a:r>
          </a:p>
          <a:p>
            <a:pPr eaLnBrk="1" hangingPunct="1"/>
            <a:endParaRPr lang="fr-CA" altLang="en-US" sz="1200" dirty="0">
              <a:latin typeface="+mn-lt"/>
            </a:endParaRPr>
          </a:p>
          <a:p>
            <a:pPr eaLnBrk="1" hangingPunct="1"/>
            <a:r>
              <a:rPr lang="fr-CA" sz="1200" dirty="0">
                <a:solidFill>
                  <a:srgbClr val="333333"/>
                </a:solidFill>
                <a:latin typeface="+mn-lt"/>
              </a:rPr>
              <a:t>Pour commencer, vos cotisations destinées au REER et au RPDB seront affectées à un Fonds Granite axé sur une date d’échéance Sun Life. Vos cotisations sont investies dans le fonds axé sur la date d’échéance qui précède tout juste votre 65</a:t>
            </a:r>
            <a:r>
              <a:rPr lang="fr-CA" sz="1200" baseline="30000" dirty="0">
                <a:solidFill>
                  <a:srgbClr val="333333"/>
                </a:solidFill>
                <a:latin typeface="+mn-lt"/>
              </a:rPr>
              <a:t>e</a:t>
            </a:r>
            <a:r>
              <a:rPr lang="fr-CA" sz="1200" dirty="0">
                <a:solidFill>
                  <a:srgbClr val="333333"/>
                </a:solidFill>
                <a:latin typeface="+mn-lt"/>
              </a:rPr>
              <a:t> anniversaire de naissance.</a:t>
            </a:r>
          </a:p>
          <a:p>
            <a:pPr eaLnBrk="1" hangingPunct="1"/>
            <a:endParaRPr lang="fr-CA" altLang="en-US" sz="1200" dirty="0">
              <a:latin typeface="+mn-lt"/>
            </a:endParaRPr>
          </a:p>
          <a:p>
            <a:pPr eaLnBrk="1" hangingPunct="1"/>
            <a:r>
              <a:rPr lang="fr-CA" altLang="en-US" sz="1200" dirty="0">
                <a:latin typeface="+mn-lt"/>
              </a:rPr>
              <a:t>Par exemple :</a:t>
            </a:r>
          </a:p>
          <a:p>
            <a:pPr eaLnBrk="1" hangingPunct="1"/>
            <a:r>
              <a:rPr lang="fr-CA" altLang="en-US" sz="1200" dirty="0">
                <a:latin typeface="+mn-lt"/>
              </a:rPr>
              <a:t>Si vous êtes un participant qui prévoyez prendre votre retraite en 2038, vous pourriez investir dans le Fonds Granite 2035 axé sur une date d’échéance. Ce fonds </a:t>
            </a:r>
            <a:r>
              <a:rPr lang="fr-CA" sz="1200" dirty="0">
                <a:solidFill>
                  <a:srgbClr val="333333"/>
                </a:solidFill>
                <a:latin typeface="+mn-lt"/>
              </a:rPr>
              <a:t>vient à échéance tout juste avant la date prévue de votre départ à la retraite.</a:t>
            </a:r>
            <a:endParaRPr lang="fr-CA" altLang="en-US" sz="1200" dirty="0">
              <a:latin typeface="+mn-lt"/>
            </a:endParaRPr>
          </a:p>
          <a:p>
            <a:pPr eaLnBrk="1" hangingPunct="1"/>
            <a:endParaRPr lang="en-US" sz="1300" dirty="0">
              <a:ea typeface="Arial" charset="0"/>
            </a:endParaRPr>
          </a:p>
        </p:txBody>
      </p:sp>
    </p:spTree>
    <p:extLst>
      <p:ext uri="{BB962C8B-B14F-4D97-AF65-F5344CB8AC3E}">
        <p14:creationId xmlns:p14="http://schemas.microsoft.com/office/powerpoint/2010/main" val="202431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18331725-3603-460D-BFB1-533B44C54A9A}" type="slidenum">
              <a:rPr lang="en-US" smtClean="0">
                <a:ea typeface="Arial" charset="0"/>
              </a:rPr>
              <a:pPr/>
              <a:t>15</a:t>
            </a:fld>
            <a:endParaRPr lang="en-US" dirty="0">
              <a:ea typeface="Arial" charset="0"/>
            </a:endParaRPr>
          </a:p>
        </p:txBody>
      </p:sp>
      <p:sp>
        <p:nvSpPr>
          <p:cNvPr id="53251" name="Rectangle 2"/>
          <p:cNvSpPr>
            <a:spLocks noGrp="1" noRot="1" noChangeAspect="1" noChangeArrowheads="1" noTextEdit="1"/>
          </p:cNvSpPr>
          <p:nvPr>
            <p:ph type="sldImg"/>
          </p:nvPr>
        </p:nvSpPr>
        <p:spPr/>
      </p:sp>
      <p:sp>
        <p:nvSpPr>
          <p:cNvPr id="6554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CA" dirty="0">
                <a:latin typeface="Arial" panose="020B0604020202020204" pitchFamily="34" charset="0"/>
                <a:cs typeface="Arial" panose="020B0604020202020204" pitchFamily="34" charset="0"/>
              </a:rPr>
              <a:t>Aucun style de placement, aucune catégorie d’actifs ni aucune région géographique n’obtient d’excellents résultats année après année.</a:t>
            </a:r>
          </a:p>
          <a:p>
            <a:pPr>
              <a:defRPr/>
            </a:pPr>
            <a:endParaRPr lang="fr-CA" dirty="0">
              <a:latin typeface="Arial" panose="020B0604020202020204" pitchFamily="34" charset="0"/>
              <a:cs typeface="Arial" panose="020B0604020202020204" pitchFamily="34" charset="0"/>
            </a:endParaRPr>
          </a:p>
          <a:p>
            <a:pPr>
              <a:defRPr/>
            </a:pPr>
            <a:r>
              <a:rPr lang="fr-CA" dirty="0">
                <a:latin typeface="Arial" panose="020B0604020202020204" pitchFamily="34" charset="0"/>
                <a:cs typeface="Arial" panose="020B0604020202020204" pitchFamily="34" charset="0"/>
              </a:rPr>
              <a:t>En quoi consiste la diversification : </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Réduire le degré risque auquel on expose le portefeuille en effectuant des placements : </a:t>
            </a:r>
          </a:p>
          <a:p>
            <a:pPr marL="652119" lvl="1" indent="-177851">
              <a:buFont typeface="Arial" pitchFamily="34" charset="0"/>
              <a:buChar char="•"/>
              <a:defRPr/>
            </a:pPr>
            <a:r>
              <a:rPr lang="fr-CA" dirty="0">
                <a:latin typeface="Arial" panose="020B0604020202020204" pitchFamily="34" charset="0"/>
                <a:cs typeface="Arial" panose="020B0604020202020204" pitchFamily="34" charset="0"/>
              </a:rPr>
              <a:t>dans diverses catégories d’actif, telles que les fonds garantis, les obligations et les actions, </a:t>
            </a:r>
          </a:p>
          <a:p>
            <a:pPr marL="652119" lvl="1" indent="-177851">
              <a:buFont typeface="Arial" pitchFamily="34" charset="0"/>
              <a:buChar char="•"/>
              <a:defRPr/>
            </a:pPr>
            <a:r>
              <a:rPr lang="fr-CA" dirty="0">
                <a:latin typeface="Arial" panose="020B0604020202020204" pitchFamily="34" charset="0"/>
                <a:cs typeface="Arial" panose="020B0604020202020204" pitchFamily="34" charset="0"/>
              </a:rPr>
              <a:t>selon divers styles de gestion, </a:t>
            </a:r>
          </a:p>
          <a:p>
            <a:pPr marL="652119" lvl="1" indent="-177851">
              <a:buFont typeface="Arial" pitchFamily="34" charset="0"/>
              <a:buChar char="•"/>
              <a:defRPr/>
            </a:pPr>
            <a:r>
              <a:rPr lang="fr-CA" dirty="0">
                <a:latin typeface="Arial" panose="020B0604020202020204" pitchFamily="34" charset="0"/>
                <a:cs typeface="Arial" panose="020B0604020202020204" pitchFamily="34" charset="0"/>
              </a:rPr>
              <a:t>dans divers pays et régions. </a:t>
            </a:r>
          </a:p>
          <a:p>
            <a:pPr>
              <a:defRPr/>
            </a:pPr>
            <a:r>
              <a:rPr lang="fr-CA" dirty="0">
                <a:latin typeface="Arial" panose="020B0604020202020204" pitchFamily="34" charset="0"/>
                <a:cs typeface="Arial" panose="020B0604020202020204" pitchFamily="34" charset="0"/>
              </a:rPr>
              <a:t> </a:t>
            </a:r>
          </a:p>
          <a:p>
            <a:pPr>
              <a:defRPr/>
            </a:pPr>
            <a:r>
              <a:rPr lang="fr-CA" dirty="0">
                <a:latin typeface="Arial" panose="020B0604020202020204" pitchFamily="34" charset="0"/>
                <a:cs typeface="Arial" panose="020B0604020202020204" pitchFamily="34" charset="0"/>
              </a:rPr>
              <a:t>En choisissant plusieurs types de placements, vous pouvez réduire les risques de perte et augmenter votre potentiel de rendement. La diversification de votre portefeuille entre différentes catégories de fonds – soit la répartition de l’actif – est un élément clé des décisions de placement que vous prendrez.</a:t>
            </a:r>
          </a:p>
          <a:p>
            <a:pPr eaLnBrk="1" hangingPunct="1">
              <a:defRPr/>
            </a:pPr>
            <a:endParaRPr lang="fr-CA" dirty="0">
              <a:ea typeface="Arial" charset="0"/>
            </a:endParaRPr>
          </a:p>
          <a:p>
            <a:pPr eaLnBrk="1" hangingPunct="1">
              <a:defRPr/>
            </a:pPr>
            <a:endParaRPr lang="fr-CA" dirty="0">
              <a:ea typeface="Arial" charset="0"/>
            </a:endParaRPr>
          </a:p>
          <a:p>
            <a:pPr eaLnBrk="1" hangingPunct="1"/>
            <a:endParaRPr lang="en-US" dirty="0">
              <a:ea typeface="Arial" charset="0"/>
            </a:endParaRPr>
          </a:p>
        </p:txBody>
      </p:sp>
    </p:spTree>
    <p:extLst>
      <p:ext uri="{BB962C8B-B14F-4D97-AF65-F5344CB8AC3E}">
        <p14:creationId xmlns:p14="http://schemas.microsoft.com/office/powerpoint/2010/main" val="217198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19817F3-AFA5-4F0C-B32E-DEB613583F4C}" type="slidenum">
              <a:rPr lang="en-US" smtClean="0">
                <a:ea typeface="Arial" charset="0"/>
              </a:rPr>
              <a:pPr/>
              <a:t>16</a:t>
            </a:fld>
            <a:endParaRPr lang="en-US" dirty="0">
              <a:ea typeface="Arial" charset="0"/>
            </a:endParaRPr>
          </a:p>
        </p:txBody>
      </p:sp>
      <p:sp>
        <p:nvSpPr>
          <p:cNvPr id="54275" name="Rectangle 2"/>
          <p:cNvSpPr>
            <a:spLocks noGrp="1" noRot="1" noChangeAspect="1" noChangeArrowheads="1" noTextEdit="1"/>
          </p:cNvSpPr>
          <p:nvPr>
            <p:ph type="sldImg"/>
          </p:nvPr>
        </p:nvSpPr>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dirty="0">
                <a:latin typeface="Arial" panose="020B0604020202020204" pitchFamily="34" charset="0"/>
                <a:cs typeface="Arial" panose="020B0604020202020204" pitchFamily="34" charset="0"/>
              </a:rPr>
              <a:t>En tant que participant au REER collectif, au RPDB et au CELI mon épargne SunAvantage, vous pouvez accéder à votre compte de plusieurs façons, notamment en vous rendant sur </a:t>
            </a:r>
            <a:r>
              <a:rPr lang="fr-CA" b="1" dirty="0">
                <a:latin typeface="Arial" panose="020B0604020202020204" pitchFamily="34" charset="0"/>
                <a:cs typeface="Arial" panose="020B0604020202020204" pitchFamily="34" charset="0"/>
              </a:rPr>
              <a:t>masunlife.ca</a:t>
            </a:r>
            <a:r>
              <a:rPr lang="fr-CA" dirty="0">
                <a:latin typeface="Arial" panose="020B0604020202020204" pitchFamily="34" charset="0"/>
                <a:cs typeface="Arial" panose="020B0604020202020204" pitchFamily="34" charset="0"/>
              </a:rPr>
              <a:t>, en téléphonant sans frais au Centre de service à la clientèle de la Sun Life ou en consultant vos relevés de compte. Voyons de plus près chacune de ces options.</a:t>
            </a:r>
          </a:p>
          <a:p>
            <a:pPr eaLnBrk="1" hangingPunct="1"/>
            <a:endParaRPr lang="fr-CA" dirty="0">
              <a:ea typeface="Arial" charset="0"/>
            </a:endParaRPr>
          </a:p>
          <a:p>
            <a:pPr eaLnBrk="1" hangingPunct="1"/>
            <a:endParaRPr lang="fr-CA" dirty="0">
              <a:ea typeface="Arial" charset="0"/>
            </a:endParaRPr>
          </a:p>
          <a:p>
            <a:pPr eaLnBrk="1" hangingPunct="1"/>
            <a:endParaRPr lang="en-US" dirty="0">
              <a:ea typeface="Arial" charset="0"/>
            </a:endParaRPr>
          </a:p>
        </p:txBody>
      </p:sp>
    </p:spTree>
    <p:extLst>
      <p:ext uri="{BB962C8B-B14F-4D97-AF65-F5344CB8AC3E}">
        <p14:creationId xmlns:p14="http://schemas.microsoft.com/office/powerpoint/2010/main" val="1872926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defTabSz="966612">
              <a:defRPr/>
            </a:pPr>
            <a:r>
              <a:rPr lang="fr-CA" sz="1200" dirty="0">
                <a:latin typeface="+mn-lt"/>
                <a:cs typeface="Arial" panose="020B0604020202020204" pitchFamily="34" charset="0"/>
              </a:rPr>
              <a:t>Le Centre de service à la clientèle de la Sun Life, que vous pouvez joindre au </a:t>
            </a:r>
            <a:r>
              <a:rPr lang="en-US" sz="1200" dirty="0">
                <a:latin typeface="+mn-lt"/>
                <a:cs typeface="Arial" panose="020B0604020202020204" pitchFamily="34" charset="0"/>
              </a:rPr>
              <a:t>1-877-SUN-LIFE</a:t>
            </a:r>
            <a:r>
              <a:rPr lang="fr-CA" sz="1200" dirty="0">
                <a:latin typeface="+mn-lt"/>
                <a:cs typeface="Arial" panose="020B0604020202020204" pitchFamily="34" charset="0"/>
              </a:rPr>
              <a:t>, fournit un accès à vos comptes 24 heures sur 24 par téléphone. Des représentants sont également disponibles entre 8 h et 20 h HE. Le service est offert dans près de 200 langues. Le Centre de service à la clientèle répond à vos questions et traite vos demandes de modifications de compte ou de fonds, il vous fournit du soutien relativement au site Web ainsi que des renseignements sur les options de placement offertes. </a:t>
            </a:r>
            <a:r>
              <a:rPr lang="fr-CA" sz="1200" dirty="0">
                <a:solidFill>
                  <a:srgbClr val="333333"/>
                </a:solidFill>
                <a:latin typeface="+mn-lt"/>
              </a:rPr>
              <a:t>Certaines opérations pourraient entraîner des frais.</a:t>
            </a:r>
            <a:endParaRPr lang="fr-CA" sz="1200" dirty="0">
              <a:latin typeface="+mn-lt"/>
              <a:cs typeface="Arial" panose="020B0604020202020204" pitchFamily="34" charset="0"/>
            </a:endParaRPr>
          </a:p>
          <a:p>
            <a:pPr>
              <a:defRPr/>
            </a:pPr>
            <a:endParaRPr lang="fr-CA" sz="1200" dirty="0">
              <a:solidFill>
                <a:srgbClr val="545454"/>
              </a:solidFill>
              <a:latin typeface="+mn-lt"/>
              <a:ea typeface="+mn-ea"/>
            </a:endParaRPr>
          </a:p>
          <a:p>
            <a:pPr>
              <a:defRPr/>
            </a:pPr>
            <a:endParaRPr lang="fr-CA" sz="1200" dirty="0">
              <a:latin typeface="+mn-lt"/>
            </a:endParaRPr>
          </a:p>
          <a:p>
            <a:pPr>
              <a:defRPr/>
            </a:pPr>
            <a:endParaRPr lang="fr-CA" sz="1200" dirty="0">
              <a:latin typeface="+mn-lt"/>
            </a:endParaRPr>
          </a:p>
          <a:p>
            <a:endParaRPr lang="en-US" dirty="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2D998408-689E-4AC4-95E5-F516BA99F2B0}" type="slidenum">
              <a:rPr lang="en-US" smtClean="0">
                <a:ea typeface="Arial" charset="0"/>
              </a:rPr>
              <a:pPr/>
              <a:t>17</a:t>
            </a:fld>
            <a:endParaRPr lang="en-US" dirty="0">
              <a:ea typeface="Arial" charset="0"/>
            </a:endParaRPr>
          </a:p>
        </p:txBody>
      </p:sp>
    </p:spTree>
    <p:extLst>
      <p:ext uri="{BB962C8B-B14F-4D97-AF65-F5344CB8AC3E}">
        <p14:creationId xmlns:p14="http://schemas.microsoft.com/office/powerpoint/2010/main" val="467177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defRPr/>
            </a:pPr>
            <a:r>
              <a:rPr lang="fr-CA" dirty="0">
                <a:latin typeface="Arial" panose="020B0604020202020204" pitchFamily="34" charset="0"/>
                <a:cs typeface="Arial" panose="020B0604020202020204" pitchFamily="34" charset="0"/>
              </a:rPr>
              <a:t>L’adresse du site Web des services aux participants de la Sun Life est </a:t>
            </a:r>
            <a:r>
              <a:rPr lang="fr-CA" b="1" dirty="0">
                <a:latin typeface="Arial" panose="020B0604020202020204" pitchFamily="34" charset="0"/>
                <a:cs typeface="Arial" panose="020B0604020202020204" pitchFamily="34" charset="0"/>
              </a:rPr>
              <a:t>www.masunlife.ca</a:t>
            </a:r>
            <a:r>
              <a:rPr lang="fr-CA" dirty="0">
                <a:latin typeface="Arial" panose="020B0604020202020204" pitchFamily="34" charset="0"/>
                <a:cs typeface="Arial" panose="020B0604020202020204" pitchFamily="34" charset="0"/>
              </a:rPr>
              <a:t>. Votre compte sera mis en place dans les 10 jours ouvrables suivant la réception de votre formulaire d’inscription par la Sun Life. Ce site Web vous permet d’effectuer des opérations sur votre compte, d’en apprendre davantage sur la retraite et d’obtenir de l’information sur les options de placement.</a:t>
            </a:r>
          </a:p>
          <a:p>
            <a:pPr>
              <a:defRPr/>
            </a:pPr>
            <a:r>
              <a:rPr lang="fr-CA" dirty="0">
                <a:latin typeface="Arial" panose="020B0604020202020204" pitchFamily="34" charset="0"/>
                <a:cs typeface="Arial" panose="020B0604020202020204" pitchFamily="34" charset="0"/>
              </a:rPr>
              <a:t> </a:t>
            </a:r>
          </a:p>
          <a:p>
            <a:pPr>
              <a:defRPr/>
            </a:pPr>
            <a:r>
              <a:rPr lang="fr-CA" dirty="0">
                <a:latin typeface="Arial" panose="020B0604020202020204" pitchFamily="34" charset="0"/>
                <a:cs typeface="Arial" panose="020B0604020202020204" pitchFamily="34" charset="0"/>
              </a:rPr>
              <a:t>Voici un aperçu de ce qu’il vous permet de faire :</a:t>
            </a:r>
          </a:p>
          <a:p>
            <a:pPr>
              <a:defRPr/>
            </a:pPr>
            <a:r>
              <a:rPr lang="fr-CA" dirty="0">
                <a:latin typeface="Arial" panose="020B0604020202020204" pitchFamily="34" charset="0"/>
                <a:cs typeface="Arial" panose="020B0604020202020204" pitchFamily="34" charset="0"/>
              </a:rPr>
              <a:t> </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Afficher le solde de vos fonds et de vos comptes.</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Obtenir le sommaire des cotisations.</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Effectuer des transferts entre les fonds.</a:t>
            </a:r>
          </a:p>
          <a:p>
            <a:pPr marL="177851" indent="-177851" defTabSz="966612">
              <a:buFont typeface="Arial" pitchFamily="34" charset="0"/>
              <a:buChar char="•"/>
              <a:defRPr/>
            </a:pPr>
            <a:r>
              <a:rPr lang="x-none" dirty="0">
                <a:latin typeface="Arial" panose="020B0604020202020204" pitchFamily="34" charset="0"/>
                <a:cs typeface="Arial" panose="020B0604020202020204" pitchFamily="34" charset="0"/>
              </a:rPr>
              <a:t>Affiche</a:t>
            </a:r>
            <a:r>
              <a:rPr lang="fr-CA" dirty="0">
                <a:latin typeface="Arial" panose="020B0604020202020204" pitchFamily="34" charset="0"/>
                <a:cs typeface="Arial" panose="020B0604020202020204" pitchFamily="34" charset="0"/>
              </a:rPr>
              <a:t>r</a:t>
            </a:r>
            <a:r>
              <a:rPr lang="x-none" dirty="0">
                <a:latin typeface="Arial" panose="020B0604020202020204" pitchFamily="34" charset="0"/>
                <a:cs typeface="Arial" panose="020B0604020202020204" pitchFamily="34" charset="0"/>
              </a:rPr>
              <a:t> vos feuillets et reçus fiscaux.</a:t>
            </a:r>
            <a:endParaRPr lang="fr-CA" dirty="0">
              <a:latin typeface="Arial" panose="020B0604020202020204" pitchFamily="34" charset="0"/>
              <a:cs typeface="Arial" panose="020B0604020202020204" pitchFamily="34" charset="0"/>
            </a:endParaRPr>
          </a:p>
          <a:p>
            <a:pPr marL="177851" indent="-177851">
              <a:buFont typeface="Arial" pitchFamily="34" charset="0"/>
              <a:buChar char="•"/>
              <a:defRPr/>
            </a:pPr>
            <a:r>
              <a:rPr lang="fr-CA" dirty="0">
                <a:latin typeface="Arial" panose="020B0604020202020204" pitchFamily="34" charset="0"/>
                <a:cs typeface="Arial" panose="020B0604020202020204" pitchFamily="34" charset="0"/>
              </a:rPr>
              <a:t>Consulter les données sur le rendement des fonds.</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Modifier vos directives sur la répartition de vos cotisations à venir.</a:t>
            </a:r>
          </a:p>
          <a:p>
            <a:pPr marL="177851" indent="-177851" defTabSz="966612">
              <a:buFont typeface="Arial" pitchFamily="34" charset="0"/>
              <a:buChar char="•"/>
              <a:defRPr/>
            </a:pPr>
            <a:r>
              <a:rPr lang="x-none" dirty="0">
                <a:latin typeface="Arial" panose="020B0604020202020204" pitchFamily="34" charset="0"/>
                <a:cs typeface="Arial" panose="020B0604020202020204" pitchFamily="34" charset="0"/>
              </a:rPr>
              <a:t>Mett</a:t>
            </a:r>
            <a:r>
              <a:rPr lang="fr-CA" dirty="0">
                <a:latin typeface="Arial" panose="020B0604020202020204" pitchFamily="34" charset="0"/>
                <a:cs typeface="Arial" panose="020B0604020202020204" pitchFamily="34" charset="0"/>
              </a:rPr>
              <a:t>re</a:t>
            </a:r>
            <a:r>
              <a:rPr lang="x-none" dirty="0">
                <a:latin typeface="Arial" panose="020B0604020202020204" pitchFamily="34" charset="0"/>
                <a:cs typeface="Arial" panose="020B0604020202020204" pitchFamily="34" charset="0"/>
              </a:rPr>
              <a:t> à jour votre désignation de bénéficiaire.</a:t>
            </a:r>
            <a:endParaRPr lang="fr-CA" dirty="0">
              <a:latin typeface="Arial" panose="020B0604020202020204" pitchFamily="34" charset="0"/>
              <a:cs typeface="Arial" panose="020B0604020202020204" pitchFamily="34" charset="0"/>
            </a:endParaRPr>
          </a:p>
          <a:p>
            <a:pPr marL="177851" indent="-177851">
              <a:buFont typeface="Arial" pitchFamily="34" charset="0"/>
              <a:buChar char="•"/>
              <a:defRPr/>
            </a:pPr>
            <a:r>
              <a:rPr lang="fr-CA" dirty="0">
                <a:latin typeface="Arial" panose="020B0604020202020204" pitchFamily="34" charset="0"/>
                <a:cs typeface="Arial" panose="020B0604020202020204" pitchFamily="34" charset="0"/>
              </a:rPr>
              <a:t>Verser des cotisations occasionnelles.</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Consulter des bulletins d’information.</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Accéder à l’historique de vos relevés de compte.</a:t>
            </a:r>
          </a:p>
          <a:p>
            <a:pPr>
              <a:defRPr/>
            </a:pPr>
            <a:endParaRPr lang="fr-CA" dirty="0">
              <a:solidFill>
                <a:prstClr val="black"/>
              </a:solidFill>
              <a:ea typeface="+mn-ea"/>
            </a:endParaRPr>
          </a:p>
          <a:p>
            <a:endParaRPr lang="en-US" dirty="0">
              <a:solidFill>
                <a:prstClr val="black"/>
              </a:solidFill>
              <a:ea typeface="+mn-ea"/>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6828DE50-BF21-4FAF-BBED-9C8A6B09ADA3}" type="slidenum">
              <a:rPr lang="en-US" smtClean="0">
                <a:ea typeface="Arial" charset="0"/>
              </a:rPr>
              <a:pPr/>
              <a:t>18</a:t>
            </a:fld>
            <a:endParaRPr lang="en-US" dirty="0">
              <a:ea typeface="Arial" charset="0"/>
            </a:endParaRPr>
          </a:p>
        </p:txBody>
      </p:sp>
    </p:spTree>
    <p:extLst>
      <p:ext uri="{BB962C8B-B14F-4D97-AF65-F5344CB8AC3E}">
        <p14:creationId xmlns:p14="http://schemas.microsoft.com/office/powerpoint/2010/main" val="657104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36254565-6F36-4772-A256-2A8D9BAC8D9E}" type="slidenum">
              <a:rPr lang="en-US" smtClean="0">
                <a:ea typeface="Arial" charset="0"/>
              </a:rPr>
              <a:pPr/>
              <a:t>19</a:t>
            </a:fld>
            <a:endParaRPr lang="en-US" dirty="0">
              <a:ea typeface="Arial" charset="0"/>
            </a:endParaRPr>
          </a:p>
        </p:txBody>
      </p:sp>
      <p:sp>
        <p:nvSpPr>
          <p:cNvPr id="56323" name="Rectangle 2"/>
          <p:cNvSpPr>
            <a:spLocks noGrp="1" noRot="1" noChangeAspect="1" noChangeArrowheads="1" noTextEdit="1"/>
          </p:cNvSpPr>
          <p:nvPr>
            <p:ph type="sldImg"/>
          </p:nvPr>
        </p:nvSpPr>
        <p:spPr/>
      </p:sp>
      <p:sp>
        <p:nvSpPr>
          <p:cNvPr id="56324" name="Rectangle 3"/>
          <p:cNvSpPr>
            <a:spLocks noGrp="1" noChangeArrowheads="1"/>
          </p:cNvSpPr>
          <p:nvPr>
            <p:ph type="body" idx="1"/>
          </p:nvPr>
        </p:nvSpPr>
        <p:spPr>
          <a:xfrm>
            <a:off x="975693" y="4561227"/>
            <a:ext cx="5385351" cy="50399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dirty="0">
                <a:latin typeface="Arial" panose="020B0604020202020204" pitchFamily="34" charset="0"/>
                <a:cs typeface="Arial" panose="020B0604020202020204" pitchFamily="34" charset="0"/>
              </a:rPr>
              <a:t>Vous avez accès à un certain nombre d’outils sur </a:t>
            </a:r>
            <a:r>
              <a:rPr lang="fr-CA" b="1" dirty="0">
                <a:latin typeface="Arial" panose="020B0604020202020204" pitchFamily="34" charset="0"/>
                <a:cs typeface="Arial" panose="020B0604020202020204" pitchFamily="34" charset="0"/>
              </a:rPr>
              <a:t>masunlife.ca </a:t>
            </a:r>
            <a:r>
              <a:rPr lang="fr-CA" dirty="0">
                <a:latin typeface="Arial" panose="020B0604020202020204" pitchFamily="34" charset="0"/>
                <a:cs typeface="Arial" panose="020B0604020202020204" pitchFamily="34" charset="0"/>
              </a:rPr>
              <a:t>que nous vous recommandons d’utiliser. </a:t>
            </a:r>
          </a:p>
          <a:p>
            <a:endParaRPr lang="fr-CA" dirty="0">
              <a:latin typeface="Arial" panose="020B0604020202020204" pitchFamily="34" charset="0"/>
              <a:ea typeface="Arial" charset="0"/>
              <a:cs typeface="Arial" panose="020B0604020202020204" pitchFamily="34" charset="0"/>
            </a:endParaRPr>
          </a:p>
          <a:p>
            <a:r>
              <a:rPr lang="fr-CA" dirty="0">
                <a:latin typeface="Arial" panose="020B0604020202020204" pitchFamily="34" charset="0"/>
                <a:cs typeface="Arial" panose="020B0604020202020204" pitchFamily="34" charset="0"/>
              </a:rPr>
              <a:t>Vous devriez : </a:t>
            </a:r>
          </a:p>
          <a:p>
            <a:pPr marL="181240" indent="-181240" defTabSz="966612">
              <a:buFont typeface="Arial" panose="020B0604020202020204" pitchFamily="34" charset="0"/>
              <a:buChar char="•"/>
              <a:defRPr/>
            </a:pPr>
            <a:r>
              <a:rPr lang="fr-CA" dirty="0">
                <a:latin typeface="Arial" panose="020B0604020202020204" pitchFamily="34" charset="0"/>
                <a:cs typeface="Arial" panose="020B0604020202020204" pitchFamily="34" charset="0"/>
              </a:rPr>
              <a:t>utiliser l’outil Répartition de l’actif pour connaître votre degré de tolérance au risque et savoir comment investir vos cotisations; vous pouvez également répondre au questionnaire Profil de tolérance au risque que vous trouverez dans votre dossier d’inscription;</a:t>
            </a:r>
          </a:p>
          <a:p>
            <a:pPr marL="181240" indent="-181240">
              <a:buFont typeface="Arial" panose="020B0604020202020204" pitchFamily="34" charset="0"/>
              <a:buChar char="•"/>
            </a:pPr>
            <a:r>
              <a:rPr lang="fr-CA" dirty="0">
                <a:latin typeface="Arial" panose="020B0604020202020204" pitchFamily="34" charset="0"/>
                <a:cs typeface="Arial" panose="020B0604020202020204" pitchFamily="34" charset="0"/>
              </a:rPr>
              <a:t>utiliser le Planificateur de retraite pour vous aider à cerner vos objectifs de revenu de retraite et vous assurer d’épargner suffisamment.</a:t>
            </a:r>
            <a:endParaRPr lang="fr-CA" dirty="0">
              <a:latin typeface="Arial" panose="020B0604020202020204" pitchFamily="34" charset="0"/>
              <a:ea typeface="Arial" charset="0"/>
              <a:cs typeface="Arial" panose="020B0604020202020204" pitchFamily="34" charset="0"/>
            </a:endParaRPr>
          </a:p>
          <a:p>
            <a:endParaRPr lang="fr-CA" noProof="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59915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601CECE4-2B08-4549-A367-5CF707BCB4A0}" type="slidenum">
              <a:rPr lang="en-US" smtClean="0">
                <a:ea typeface="Arial" charset="0"/>
              </a:rPr>
              <a:pPr/>
              <a:t>2</a:t>
            </a:fld>
            <a:endParaRPr lang="en-US" dirty="0">
              <a:ea typeface="Arial" charset="0"/>
            </a:endParaRPr>
          </a:p>
        </p:txBody>
      </p:sp>
      <p:sp>
        <p:nvSpPr>
          <p:cNvPr id="38915" name="Rectangle 2"/>
          <p:cNvSpPr>
            <a:spLocks noGrp="1" noRot="1" noChangeAspect="1" noChangeArrowheads="1" noTextEdit="1"/>
          </p:cNvSpPr>
          <p:nvPr>
            <p:ph type="sldImg"/>
          </p:nvPr>
        </p:nvSpPr>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dirty="0">
                <a:latin typeface="Arial" panose="020B0604020202020204" pitchFamily="34" charset="0"/>
                <a:cs typeface="Arial" panose="020B0604020202020204" pitchFamily="34" charset="0"/>
              </a:rPr>
              <a:t>Commençons par parler de vos responsabilités en tant que participant de régime et regardons les sources de revenu de retraite dont vous disposerez à la retraite.</a:t>
            </a:r>
          </a:p>
          <a:p>
            <a:pPr eaLnBrk="1" hangingPunct="1"/>
            <a:endParaRPr lang="fr-CA" dirty="0">
              <a:ea typeface="Arial" charset="0"/>
            </a:endParaRPr>
          </a:p>
          <a:p>
            <a:pPr eaLnBrk="1" hangingPunct="1"/>
            <a:endParaRPr lang="fr-CA" dirty="0">
              <a:ea typeface="Arial" charset="0"/>
            </a:endParaRPr>
          </a:p>
          <a:p>
            <a:pPr eaLnBrk="1" hangingPunct="1"/>
            <a:endParaRPr lang="en-US" dirty="0">
              <a:ea typeface="Arial" charset="0"/>
            </a:endParaRPr>
          </a:p>
        </p:txBody>
      </p:sp>
    </p:spTree>
    <p:extLst>
      <p:ext uri="{BB962C8B-B14F-4D97-AF65-F5344CB8AC3E}">
        <p14:creationId xmlns:p14="http://schemas.microsoft.com/office/powerpoint/2010/main" val="1980716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00E53392-8F7D-483E-9351-568FFEB7FD42}" type="slidenum">
              <a:rPr lang="en-US" smtClean="0">
                <a:ea typeface="Arial" charset="0"/>
              </a:rPr>
              <a:pPr/>
              <a:t>20</a:t>
            </a:fld>
            <a:endParaRPr lang="en-US" dirty="0">
              <a:ea typeface="Arial" charset="0"/>
            </a:endParaRPr>
          </a:p>
        </p:txBody>
      </p:sp>
      <p:sp>
        <p:nvSpPr>
          <p:cNvPr id="58371" name="Rectangle 2"/>
          <p:cNvSpPr>
            <a:spLocks noGrp="1" noRot="1" noChangeAspect="1" noChangeArrowheads="1" noTextEdit="1"/>
          </p:cNvSpPr>
          <p:nvPr>
            <p:ph type="sldImg"/>
          </p:nvPr>
        </p:nvSpPr>
        <p:spPr/>
      </p:sp>
      <p:sp>
        <p:nvSpPr>
          <p:cNvPr id="6861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CA" sz="1200" dirty="0">
                <a:latin typeface="+mn-lt"/>
                <a:cs typeface="Arial" panose="020B0604020202020204" pitchFamily="34" charset="0"/>
              </a:rPr>
              <a:t>Un relevé de compte annuel sera envoyé par la poste à votre domicile en décembre. Vous pouvez également choisir l’option Zéro papier de la Sun Life : vous devrez alors donner votre consentement sur</a:t>
            </a:r>
            <a:r>
              <a:rPr lang="fr-CA" sz="1200" b="1" dirty="0">
                <a:latin typeface="+mn-lt"/>
                <a:cs typeface="Arial" panose="020B0604020202020204" pitchFamily="34" charset="0"/>
              </a:rPr>
              <a:t> masunlife.ca</a:t>
            </a:r>
            <a:r>
              <a:rPr lang="fr-CA" sz="1200" dirty="0">
                <a:latin typeface="+mn-lt"/>
                <a:cs typeface="Arial" panose="020B0604020202020204" pitchFamily="34" charset="0"/>
              </a:rPr>
              <a:t>. </a:t>
            </a:r>
            <a:r>
              <a:rPr lang="fr-CA" sz="1200" dirty="0">
                <a:solidFill>
                  <a:srgbClr val="333333"/>
                </a:solidFill>
                <a:latin typeface="+mn-lt"/>
              </a:rPr>
              <a:t>Vous recevrez un message par courriel vous indiquant que vos relevés sont en ligne</a:t>
            </a:r>
            <a:r>
              <a:rPr lang="fr-CA" sz="1200" dirty="0">
                <a:latin typeface="+mn-lt"/>
                <a:cs typeface="Arial" panose="020B0604020202020204" pitchFamily="34" charset="0"/>
              </a:rPr>
              <a:t>. Vous pouvez consulter vos relevés de compte en ligne deux fois par année, en juin et en décembre. </a:t>
            </a:r>
          </a:p>
          <a:p>
            <a:pPr>
              <a:defRPr/>
            </a:pPr>
            <a:r>
              <a:rPr lang="fr-CA" sz="1200" dirty="0">
                <a:latin typeface="+mn-lt"/>
                <a:cs typeface="Arial" panose="020B0604020202020204" pitchFamily="34" charset="0"/>
              </a:rPr>
              <a:t> </a:t>
            </a:r>
          </a:p>
          <a:p>
            <a:pPr>
              <a:defRPr/>
            </a:pPr>
            <a:r>
              <a:rPr lang="fr-CA" sz="1200" dirty="0">
                <a:latin typeface="+mn-lt"/>
                <a:cs typeface="Arial" panose="020B0604020202020204" pitchFamily="34" charset="0"/>
              </a:rPr>
              <a:t>On trouve ce qui suit sur ces relevés faciles à lire :</a:t>
            </a:r>
          </a:p>
          <a:p>
            <a:pPr marL="177851" indent="-177851">
              <a:buFont typeface="Arial" pitchFamily="34" charset="0"/>
              <a:buChar char="•"/>
              <a:defRPr/>
            </a:pPr>
            <a:r>
              <a:rPr lang="fr-CA" sz="1200" dirty="0">
                <a:latin typeface="+mn-lt"/>
                <a:cs typeface="Arial" panose="020B0604020202020204" pitchFamily="34" charset="0"/>
              </a:rPr>
              <a:t>vos taux de rendement personnels;</a:t>
            </a:r>
          </a:p>
          <a:p>
            <a:pPr marL="177851" indent="-177851">
              <a:buFont typeface="Arial" pitchFamily="34" charset="0"/>
              <a:buChar char="•"/>
              <a:defRPr/>
            </a:pPr>
            <a:r>
              <a:rPr lang="fr-CA" sz="1200" dirty="0">
                <a:latin typeface="+mn-lt"/>
                <a:cs typeface="Arial" panose="020B0604020202020204" pitchFamily="34" charset="0"/>
              </a:rPr>
              <a:t>l’historique des opérations;</a:t>
            </a:r>
          </a:p>
          <a:p>
            <a:pPr marL="177851" indent="-177851">
              <a:buFont typeface="Arial" pitchFamily="34" charset="0"/>
              <a:buChar char="•"/>
              <a:defRPr/>
            </a:pPr>
            <a:r>
              <a:rPr lang="fr-CA" sz="1200" dirty="0">
                <a:latin typeface="+mn-lt"/>
                <a:cs typeface="Arial" panose="020B0604020202020204" pitchFamily="34" charset="0"/>
              </a:rPr>
              <a:t>des renseignements sur le régime;</a:t>
            </a:r>
          </a:p>
          <a:p>
            <a:pPr marL="177851" indent="-177851">
              <a:buFont typeface="Arial" pitchFamily="34" charset="0"/>
              <a:buChar char="•"/>
              <a:defRPr/>
            </a:pPr>
            <a:r>
              <a:rPr lang="fr-CA" sz="1200" dirty="0">
                <a:latin typeface="+mn-lt"/>
                <a:cs typeface="Arial" panose="020B0604020202020204" pitchFamily="34" charset="0"/>
              </a:rPr>
              <a:t>des messages.</a:t>
            </a:r>
          </a:p>
          <a:p>
            <a:pPr>
              <a:defRPr/>
            </a:pPr>
            <a:r>
              <a:rPr lang="fr-CA" sz="1200" dirty="0">
                <a:latin typeface="+mn-lt"/>
                <a:cs typeface="Arial" panose="020B0604020202020204" pitchFamily="34" charset="0"/>
              </a:rPr>
              <a:t> </a:t>
            </a:r>
          </a:p>
          <a:p>
            <a:pPr>
              <a:defRPr/>
            </a:pPr>
            <a:r>
              <a:rPr lang="fr-CA" sz="1200" dirty="0">
                <a:latin typeface="+mn-lt"/>
                <a:cs typeface="Arial" panose="020B0604020202020204" pitchFamily="34" charset="0"/>
              </a:rPr>
              <a:t>Vous recevrez également des feuillets et reçus fiscaux pour les cotisations que vous avez versées ou les retraits que vous avez faits. Ces documents vous seront envoyés par la poste à votre domicile, à moins que vous ayez choisi l’option Zéro papier. Vous pouvez aussi imprimer des duplicatas à partir de </a:t>
            </a:r>
            <a:r>
              <a:rPr lang="fr-CA" sz="1200" b="1" dirty="0">
                <a:latin typeface="+mn-lt"/>
                <a:cs typeface="Arial" panose="020B0604020202020204" pitchFamily="34" charset="0"/>
              </a:rPr>
              <a:t>masunlife.ca</a:t>
            </a:r>
            <a:r>
              <a:rPr lang="fr-CA" sz="1200" dirty="0">
                <a:latin typeface="+mn-lt"/>
                <a:cs typeface="Arial" panose="020B0604020202020204" pitchFamily="34" charset="0"/>
              </a:rPr>
              <a:t>.</a:t>
            </a:r>
          </a:p>
          <a:p>
            <a:pPr>
              <a:defRPr/>
            </a:pPr>
            <a:endParaRPr lang="fr-CA" sz="1200" dirty="0">
              <a:latin typeface="+mn-lt"/>
              <a:cs typeface="Arial" panose="020B0604020202020204" pitchFamily="34" charset="0"/>
            </a:endParaRPr>
          </a:p>
          <a:p>
            <a:pPr>
              <a:defRPr/>
            </a:pPr>
            <a:r>
              <a:rPr lang="fr-CA" sz="1200" dirty="0">
                <a:latin typeface="+mn-lt"/>
                <a:cs typeface="Arial" panose="020B0604020202020204" pitchFamily="34" charset="0"/>
              </a:rPr>
              <a:t>Les reçus de cotisation sont envoyés deux fois par année (pour les cotisations versées au cours des 60 premiers jours de l’année civile, et pour les cotisations effectuées de mars à décembre).</a:t>
            </a:r>
          </a:p>
          <a:p>
            <a:pPr>
              <a:defRPr/>
            </a:pPr>
            <a:endParaRPr lang="fr-CA" sz="1200" dirty="0">
              <a:latin typeface="+mn-lt"/>
              <a:cs typeface="Arial" panose="020B0604020202020204" pitchFamily="34" charset="0"/>
            </a:endParaRPr>
          </a:p>
          <a:p>
            <a:pPr>
              <a:defRPr/>
            </a:pPr>
            <a:r>
              <a:rPr lang="fr-CA" sz="1200" dirty="0">
                <a:latin typeface="+mn-lt"/>
                <a:cs typeface="Arial" panose="020B0604020202020204" pitchFamily="34" charset="0"/>
              </a:rPr>
              <a:t>Assurez-vous que la Sun Life a votre adresse à la maison la plus récente.</a:t>
            </a:r>
          </a:p>
        </p:txBody>
      </p:sp>
    </p:spTree>
    <p:extLst>
      <p:ext uri="{BB962C8B-B14F-4D97-AF65-F5344CB8AC3E}">
        <p14:creationId xmlns:p14="http://schemas.microsoft.com/office/powerpoint/2010/main" val="1294025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F74BA22A-B568-41D1-8C54-B8B2D41A137D}" type="slidenum">
              <a:rPr lang="en-US" smtClean="0">
                <a:ea typeface="Arial" charset="0"/>
              </a:rPr>
              <a:pPr/>
              <a:t>21</a:t>
            </a:fld>
            <a:endParaRPr lang="en-US" dirty="0">
              <a:ea typeface="Arial" charset="0"/>
            </a:endParaRPr>
          </a:p>
        </p:txBody>
      </p:sp>
      <p:sp>
        <p:nvSpPr>
          <p:cNvPr id="59395" name="Rectangle 2"/>
          <p:cNvSpPr>
            <a:spLocks noGrp="1" noRot="1" noChangeAspect="1" noChangeArrowheads="1" noTextEdit="1"/>
          </p:cNvSpPr>
          <p:nvPr>
            <p:ph type="sldImg"/>
          </p:nvPr>
        </p:nvSpPr>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612">
              <a:defRPr/>
            </a:pPr>
            <a:r>
              <a:rPr lang="fr-CA" dirty="0">
                <a:latin typeface="Arial" panose="020B0604020202020204" pitchFamily="34" charset="0"/>
                <a:cs typeface="Arial" panose="020B0604020202020204" pitchFamily="34" charset="0"/>
              </a:rPr>
              <a:t>Regardons maintenant ce qu’il advient de votre argent lorsque vous faites un retrait, quittez votre emploi ou prenez votre retraite. </a:t>
            </a:r>
          </a:p>
          <a:p>
            <a:pPr eaLnBrk="1" hangingPunct="1"/>
            <a:endParaRPr lang="fr-CA" dirty="0">
              <a:ea typeface="Arial" charset="0"/>
            </a:endParaRPr>
          </a:p>
          <a:p>
            <a:pPr eaLnBrk="1" hangingPunct="1"/>
            <a:endParaRPr lang="en-US" dirty="0">
              <a:ea typeface="Arial" charset="0"/>
            </a:endParaRPr>
          </a:p>
        </p:txBody>
      </p:sp>
    </p:spTree>
    <p:extLst>
      <p:ext uri="{BB962C8B-B14F-4D97-AF65-F5344CB8AC3E}">
        <p14:creationId xmlns:p14="http://schemas.microsoft.com/office/powerpoint/2010/main" val="1114559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defRPr/>
            </a:pPr>
            <a:r>
              <a:rPr lang="fr-CA" dirty="0">
                <a:latin typeface="Arial" panose="020B0604020202020204" pitchFamily="34" charset="0"/>
                <a:cs typeface="Arial" panose="020B0604020202020204" pitchFamily="34" charset="0"/>
              </a:rPr>
              <a:t>Vérifiez auprès de votre employeur si des restrictions s’appliquent aux retraits en cours d’emploi. Il est important de noter que ce régime a été mis en place pour vous permettre de faire des placements à long terme. Vous devrez faire état, dans votre déclaration de revenus, de tout retrait au comptant effectué d’un REER ou d’un RPDB, et ces retraits seront soumis aux retenues d’impôt applicables.</a:t>
            </a:r>
          </a:p>
          <a:p>
            <a:pPr>
              <a:defRPr/>
            </a:pPr>
            <a:r>
              <a:rPr lang="fr-CA" dirty="0">
                <a:latin typeface="Arial" panose="020B0604020202020204" pitchFamily="34" charset="0"/>
                <a:cs typeface="Arial" panose="020B0604020202020204" pitchFamily="34" charset="0"/>
              </a:rPr>
              <a:t> </a:t>
            </a:r>
          </a:p>
          <a:p>
            <a:pPr>
              <a:defRPr/>
            </a:pPr>
            <a:r>
              <a:rPr lang="fr-CA" dirty="0">
                <a:latin typeface="Arial" panose="020B0604020202020204" pitchFamily="34" charset="0"/>
                <a:cs typeface="Arial" panose="020B0604020202020204" pitchFamily="34" charset="0"/>
              </a:rPr>
              <a:t>Si votre régime le permet, vous pouvez retirer des sommes non immobilisées de vos comptes au titre du REER collectif et du RPDB </a:t>
            </a:r>
            <a:r>
              <a:rPr lang="fr-CA" b="1" dirty="0">
                <a:latin typeface="Arial" panose="020B0604020202020204" pitchFamily="34" charset="0"/>
                <a:cs typeface="Arial" panose="020B0604020202020204" pitchFamily="34" charset="0"/>
              </a:rPr>
              <a:t>mon épargne </a:t>
            </a:r>
            <a:r>
              <a:rPr lang="fr-CA" dirty="0">
                <a:latin typeface="Arial" panose="020B0604020202020204" pitchFamily="34" charset="0"/>
                <a:cs typeface="Arial" panose="020B0604020202020204" pitchFamily="34" charset="0"/>
              </a:rPr>
              <a:t>(veuillez demander à votre employeur si des restrictions ou des suspensions s’appliquent dans un tel cas). Des frais de 25 $ s’appliquent à chaque retrait, y compris les retraits effectués dans le cadre du Régime d’accession à la propriété et du Régime d’encouragement à l’éducation permanente. </a:t>
            </a:r>
          </a:p>
          <a:p>
            <a:pPr>
              <a:defRPr/>
            </a:pPr>
            <a:endParaRPr lang="fr-CA" dirty="0">
              <a:latin typeface="Arial" panose="020B0604020202020204" pitchFamily="34" charset="0"/>
              <a:cs typeface="Arial" panose="020B0604020202020204" pitchFamily="34" charset="0"/>
            </a:endParaRPr>
          </a:p>
          <a:p>
            <a:pPr defTabSz="966612">
              <a:defRPr/>
            </a:pPr>
            <a:r>
              <a:rPr lang="fr-CA" dirty="0">
                <a:latin typeface="Arial" panose="020B0604020202020204" pitchFamily="34" charset="0"/>
                <a:cs typeface="Arial" panose="020B0604020202020204" pitchFamily="34" charset="0"/>
              </a:rPr>
              <a:t>Le premier retrait de votre CELI effectué au cours de l’année civile ne comporte pas de frais. Chaque retrait supplémentaire effectué au cours de l’année donnera lieu à des frais de 25 $. </a:t>
            </a:r>
          </a:p>
          <a:p>
            <a:pPr>
              <a:defRPr/>
            </a:pPr>
            <a:r>
              <a:rPr lang="fr-CA" dirty="0">
                <a:latin typeface="Arial" panose="020B0604020202020204" pitchFamily="34" charset="0"/>
                <a:cs typeface="Arial" panose="020B0604020202020204" pitchFamily="34" charset="0"/>
              </a:rPr>
              <a:t> </a:t>
            </a:r>
          </a:p>
          <a:p>
            <a:pPr>
              <a:defRPr/>
            </a:pPr>
            <a:r>
              <a:rPr lang="fr-CA" dirty="0">
                <a:latin typeface="Arial" panose="020B0604020202020204" pitchFamily="34" charset="0"/>
                <a:cs typeface="Arial" panose="020B0604020202020204" pitchFamily="34" charset="0"/>
              </a:rPr>
              <a:t>Des frais de 75 $ sont exigés si vous quittez votre emploi et transférez l’actif inscrit à votre compte à une autre institution financière.</a:t>
            </a:r>
          </a:p>
          <a:p>
            <a:pPr>
              <a:defRPr/>
            </a:pPr>
            <a:r>
              <a:rPr lang="fr-CA" dirty="0">
                <a:latin typeface="Arial" panose="020B0604020202020204" pitchFamily="34" charset="0"/>
                <a:cs typeface="Arial" panose="020B0604020202020204" pitchFamily="34" charset="0"/>
              </a:rPr>
              <a:t> </a:t>
            </a:r>
          </a:p>
          <a:p>
            <a:pPr>
              <a:defRPr/>
            </a:pPr>
            <a:r>
              <a:rPr lang="fr-CA" dirty="0">
                <a:latin typeface="Arial" panose="020B0604020202020204" pitchFamily="34" charset="0"/>
                <a:cs typeface="Arial" panose="020B0604020202020204" pitchFamily="34" charset="0"/>
              </a:rPr>
              <a:t>Les retraits et les transferts effectués avant l’échéance sur des fonds garantis sont calculés à la valeur de marché. Le capital-décès ne fait pas l’objet d’un rajustement de liquidation. </a:t>
            </a:r>
          </a:p>
          <a:p>
            <a:pPr>
              <a:defRPr/>
            </a:pPr>
            <a:endParaRPr lang="fr-CA" dirty="0">
              <a:latin typeface="Arial" panose="020B0604020202020204" pitchFamily="34" charset="0"/>
              <a:cs typeface="Arial" panose="020B0604020202020204" pitchFamily="34" charset="0"/>
            </a:endParaRPr>
          </a:p>
          <a:p>
            <a:pPr>
              <a:defRPr/>
            </a:pPr>
            <a:r>
              <a:rPr lang="fr-CA" dirty="0">
                <a:latin typeface="Arial" panose="020B0604020202020204" pitchFamily="34" charset="0"/>
                <a:cs typeface="Arial" panose="020B0604020202020204" pitchFamily="34" charset="0"/>
              </a:rPr>
              <a:t>Les retraits d’un Fonds Repère avant l’échéance sont calculés à la valeur de marché courante et non à la valeur garantie à l’échéance du fonds.</a:t>
            </a:r>
          </a:p>
          <a:p>
            <a:pPr marL="238781" indent="-238781">
              <a:lnSpc>
                <a:spcPct val="125000"/>
              </a:lnSpc>
              <a:spcBef>
                <a:spcPct val="0"/>
              </a:spcBef>
              <a:spcAft>
                <a:spcPct val="60000"/>
              </a:spcAft>
              <a:buClr>
                <a:srgbClr val="345629"/>
              </a:buClr>
              <a:buSzPct val="75000"/>
              <a:buFont typeface="Times" pitchFamily="18" charset="0"/>
              <a:buChar char="•"/>
              <a:defRPr/>
            </a:pPr>
            <a:endParaRPr lang="fr-CA" sz="1100" kern="0" dirty="0">
              <a:solidFill>
                <a:srgbClr val="000000"/>
              </a:solidFill>
              <a:latin typeface="Arial"/>
              <a:ea typeface="Arial" charset="0"/>
            </a:endParaRPr>
          </a:p>
          <a:p>
            <a:pPr>
              <a:defRPr/>
            </a:pPr>
            <a:endParaRPr lang="fr-CA" dirty="0"/>
          </a:p>
          <a:p>
            <a:pPr>
              <a:defRPr/>
            </a:pPr>
            <a:endParaRPr lang="fr-CA" dirty="0"/>
          </a:p>
          <a:p>
            <a:endParaRPr lang="en-US" dirty="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9E7F08C-D622-45CF-9200-95F06C14F2E5}" type="slidenum">
              <a:rPr lang="en-US" smtClean="0">
                <a:ea typeface="Arial" charset="0"/>
              </a:rPr>
              <a:pPr/>
              <a:t>22</a:t>
            </a:fld>
            <a:endParaRPr lang="en-US" dirty="0">
              <a:ea typeface="Arial" charset="0"/>
            </a:endParaRPr>
          </a:p>
        </p:txBody>
      </p:sp>
    </p:spTree>
    <p:extLst>
      <p:ext uri="{BB962C8B-B14F-4D97-AF65-F5344CB8AC3E}">
        <p14:creationId xmlns:p14="http://schemas.microsoft.com/office/powerpoint/2010/main" val="2044038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AF46D8F5-4C93-45BB-91D7-F850DC6B1B53}" type="slidenum">
              <a:rPr lang="en-US" smtClean="0">
                <a:ea typeface="Arial" charset="0"/>
              </a:rPr>
              <a:pPr/>
              <a:t>23</a:t>
            </a:fld>
            <a:endParaRPr lang="en-US" dirty="0">
              <a:ea typeface="Arial" charset="0"/>
            </a:endParaRPr>
          </a:p>
        </p:txBody>
      </p:sp>
      <p:sp>
        <p:nvSpPr>
          <p:cNvPr id="59395" name="Rectangle 2"/>
          <p:cNvSpPr>
            <a:spLocks noGrp="1" noRot="1" noChangeAspect="1" noChangeArrowheads="1" noTextEdit="1"/>
          </p:cNvSpPr>
          <p:nvPr>
            <p:ph type="sldImg"/>
          </p:nvPr>
        </p:nvSpPr>
        <p:spPr/>
      </p:sp>
      <p:sp>
        <p:nvSpPr>
          <p:cNvPr id="59396" name="Rectangle 3"/>
          <p:cNvSpPr>
            <a:spLocks noGrp="1" noChangeArrowheads="1"/>
          </p:cNvSpPr>
          <p:nvPr>
            <p:ph type="body" idx="1"/>
          </p:nvPr>
        </p:nvSpPr>
        <p:spPr>
          <a:xfrm>
            <a:off x="731520"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dirty="0">
                <a:latin typeface="Arial" panose="020B0604020202020204" pitchFamily="34" charset="0"/>
                <a:cs typeface="Arial" panose="020B0604020202020204" pitchFamily="34" charset="0"/>
              </a:rPr>
              <a:t>Si vous quittez votre emploi ou si vous partez à la retraite, la Sun Life vous enverra un dossier d’information faisant état des options qui vous sont offertes. </a:t>
            </a:r>
          </a:p>
          <a:p>
            <a:r>
              <a:rPr lang="fr-CA" dirty="0">
                <a:latin typeface="Arial" panose="020B0604020202020204" pitchFamily="34" charset="0"/>
                <a:cs typeface="Arial" panose="020B0604020202020204" pitchFamily="34" charset="0"/>
              </a:rPr>
              <a:t> </a:t>
            </a:r>
          </a:p>
          <a:p>
            <a:r>
              <a:rPr lang="fr-CA" b="1" dirty="0">
                <a:latin typeface="Arial" panose="020B0604020202020204" pitchFamily="34" charset="0"/>
                <a:cs typeface="Arial" panose="020B0604020202020204" pitchFamily="34" charset="0"/>
              </a:rPr>
              <a:t>À la cessation d’emploi </a:t>
            </a:r>
            <a:r>
              <a:rPr lang="fr-CA" dirty="0">
                <a:latin typeface="Arial" panose="020B0604020202020204" pitchFamily="34" charset="0"/>
                <a:cs typeface="Arial" panose="020B0604020202020204" pitchFamily="34" charset="0"/>
              </a:rPr>
              <a:t>: Vous pouvez laisser vos fonds à la Sun Life en les transférant dans un compte personnel du régime collectif Nouveaux choix. </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Si vous ne donnez aucune directive à la Sun Life dans les 90 jours suivant la cessation de votre emploi, le régime Nouveaux choix sera l’option appliquée «par défaut». Dans un tel cas, la Sun Life transfère automatiquement le solde de vos comptes REER et RPDB au REER du régime collectif Nouveaux choix et le solde de votre compte CELI au CELI du régime collectif Nouveaux choix, et place votre épargne dans les mêmes fonds de placement. </a:t>
            </a:r>
            <a:r>
              <a:rPr lang="en-CA" dirty="0"/>
              <a:t>Si vous </a:t>
            </a:r>
            <a:r>
              <a:rPr lang="en-CA" dirty="0" err="1"/>
              <a:t>avez</a:t>
            </a:r>
            <a:r>
              <a:rPr lang="en-CA" dirty="0"/>
              <a:t> </a:t>
            </a:r>
            <a:r>
              <a:rPr lang="en-CA" dirty="0" err="1"/>
              <a:t>actuellement</a:t>
            </a:r>
            <a:r>
              <a:rPr lang="en-CA" dirty="0"/>
              <a:t> des placements dans un fonds qui </a:t>
            </a:r>
            <a:r>
              <a:rPr lang="en-CA" dirty="0" err="1"/>
              <a:t>n’est</a:t>
            </a:r>
            <a:r>
              <a:rPr lang="en-CA" dirty="0"/>
              <a:t> pas </a:t>
            </a:r>
            <a:r>
              <a:rPr lang="en-CA" dirty="0" err="1"/>
              <a:t>offert</a:t>
            </a:r>
            <a:r>
              <a:rPr lang="en-CA" dirty="0"/>
              <a:t> dans le cadre du </a:t>
            </a:r>
            <a:r>
              <a:rPr lang="en-CA" dirty="0" err="1"/>
              <a:t>régime</a:t>
            </a:r>
            <a:r>
              <a:rPr lang="en-CA" dirty="0"/>
              <a:t> Nouveaux choix, les sommes </a:t>
            </a:r>
            <a:r>
              <a:rPr lang="en-CA" dirty="0" err="1"/>
              <a:t>placées</a:t>
            </a:r>
            <a:r>
              <a:rPr lang="en-CA" dirty="0"/>
              <a:t> dans ce fonds </a:t>
            </a:r>
            <a:r>
              <a:rPr lang="en-CA" dirty="0" err="1"/>
              <a:t>seront</a:t>
            </a:r>
            <a:r>
              <a:rPr lang="en-CA" dirty="0"/>
              <a:t> </a:t>
            </a:r>
            <a:r>
              <a:rPr lang="en-CA" dirty="0" err="1"/>
              <a:t>transférées</a:t>
            </a:r>
            <a:r>
              <a:rPr lang="en-CA" dirty="0"/>
              <a:t> </a:t>
            </a:r>
            <a:r>
              <a:rPr lang="en-CA" dirty="0" err="1"/>
              <a:t>conformément</a:t>
            </a:r>
            <a:r>
              <a:rPr lang="en-CA" dirty="0"/>
              <a:t> aux renseignements figurant dans le dossier de transition qui vous sera remis à la cessation de votre </a:t>
            </a:r>
            <a:r>
              <a:rPr lang="en-CA" dirty="0" err="1"/>
              <a:t>emploi</a:t>
            </a:r>
            <a:r>
              <a:rPr lang="en-CA" dirty="0"/>
              <a:t>. </a:t>
            </a:r>
            <a:r>
              <a:rPr lang="fr-CA" dirty="0">
                <a:latin typeface="Arial" panose="020B0604020202020204" pitchFamily="34" charset="0"/>
                <a:cs typeface="Arial" panose="020B0604020202020204" pitchFamily="34" charset="0"/>
              </a:rPr>
              <a:t>Vous pouvez aller sur le site Web des services aux participants de la Sun Life pour modifier les options de placement de votre portefeuille d’épargne-retraite en tout temps sans frais supplémentaires.</a:t>
            </a:r>
          </a:p>
          <a:p>
            <a:endParaRPr lang="fr-CA" dirty="0">
              <a:latin typeface="Arial" panose="020B0604020202020204" pitchFamily="34" charset="0"/>
              <a:ea typeface="Arial" charset="0"/>
              <a:cs typeface="Arial" panose="020B0604020202020204" pitchFamily="34" charset="0"/>
            </a:endParaRPr>
          </a:p>
          <a:p>
            <a:r>
              <a:rPr lang="fr-CA" b="1" dirty="0">
                <a:latin typeface="Arial" panose="020B0604020202020204" pitchFamily="34" charset="0"/>
                <a:cs typeface="Arial" panose="020B0604020202020204" pitchFamily="34" charset="0"/>
              </a:rPr>
              <a:t>À la retraite : </a:t>
            </a:r>
            <a:r>
              <a:rPr lang="fr-CA" dirty="0">
                <a:latin typeface="Arial" panose="020B0604020202020204" pitchFamily="34" charset="0"/>
                <a:cs typeface="Arial" panose="020B0604020202020204" pitchFamily="34" charset="0"/>
              </a:rPr>
              <a:t>Si vous êtes prêt à transformer votre épargne-retraite en un revenu de retraite, la Sun Life peut vous remettre un dossier d’information pratique et facile à lire – il vous suffit d’en faire la demande par téléphone et il vous sera envoyé par la poste. Composez sans frais le 1-866-224-3906, option 1.</a:t>
            </a:r>
          </a:p>
          <a:p>
            <a:r>
              <a:rPr lang="fr-CA" dirty="0">
                <a:latin typeface="Arial" panose="020B0604020202020204" pitchFamily="34" charset="0"/>
                <a:cs typeface="Arial" panose="020B0604020202020204" pitchFamily="34" charset="0"/>
              </a:rPr>
              <a:t>Pour obtenir de l’aide et des solutions personnalisées au sujet de votre retraite, la Sun Life vous recommande de communiquer avec le conseiller en régimes collectifs qui s’occupe de votre régime </a:t>
            </a:r>
            <a:r>
              <a:rPr lang="fr-CA" b="1" dirty="0">
                <a:latin typeface="Arial" panose="020B0604020202020204" pitchFamily="34" charset="0"/>
                <a:cs typeface="Arial" panose="020B0604020202020204" pitchFamily="34" charset="0"/>
              </a:rPr>
              <a:t>mon épargne</a:t>
            </a:r>
            <a:r>
              <a:rPr lang="fr-CA" dirty="0">
                <a:latin typeface="Arial" panose="020B0604020202020204" pitchFamily="34" charset="0"/>
                <a:cs typeface="Arial" panose="020B0604020202020204" pitchFamily="34" charset="0"/>
              </a:rPr>
              <a:t>.</a:t>
            </a:r>
            <a:endParaRPr lang="fr-CA" dirty="0">
              <a:latin typeface="Arial" panose="020B0604020202020204" pitchFamily="34" charset="0"/>
              <a:ea typeface="Arial" charset="0"/>
              <a:cs typeface="Arial" panose="020B0604020202020204" pitchFamily="34" charset="0"/>
            </a:endParaRPr>
          </a:p>
          <a:p>
            <a:endParaRPr lang="en-US"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851403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94651CC5-99A9-4AF3-A058-34A6BFCB0249}" type="slidenum">
              <a:rPr lang="en-US" smtClean="0">
                <a:ea typeface="Arial" charset="0"/>
              </a:rPr>
              <a:pPr/>
              <a:t>24</a:t>
            </a:fld>
            <a:endParaRPr lang="en-US" dirty="0">
              <a:ea typeface="Arial" charset="0"/>
            </a:endParaRPr>
          </a:p>
        </p:txBody>
      </p:sp>
      <p:sp>
        <p:nvSpPr>
          <p:cNvPr id="62467" name="Rectangle 2"/>
          <p:cNvSpPr>
            <a:spLocks noGrp="1" noRot="1" noChangeAspect="1" noChangeArrowheads="1" noTextEdit="1"/>
          </p:cNvSpPr>
          <p:nvPr>
            <p:ph type="sldImg"/>
          </p:nvPr>
        </p:nvSpPr>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612">
              <a:defRPr/>
            </a:pPr>
            <a:r>
              <a:rPr lang="fr-CA" dirty="0">
                <a:latin typeface="Arial" panose="020B0604020202020204" pitchFamily="34" charset="0"/>
                <a:cs typeface="Arial" panose="020B0604020202020204" pitchFamily="34" charset="0"/>
              </a:rPr>
              <a:t>Regardons ensemble le processus d’inscription.</a:t>
            </a:r>
          </a:p>
          <a:p>
            <a:pPr eaLnBrk="1" hangingPunct="1"/>
            <a:endParaRPr lang="en-US"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856882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C15BAD53-9ADA-4819-B573-B6A7F2007494}" type="slidenum">
              <a:rPr lang="en-US" smtClean="0">
                <a:ea typeface="Arial" charset="0"/>
              </a:rPr>
              <a:pPr/>
              <a:t>25</a:t>
            </a:fld>
            <a:endParaRPr lang="en-US" dirty="0">
              <a:ea typeface="Arial" charset="0"/>
            </a:endParaRPr>
          </a:p>
        </p:txBody>
      </p:sp>
      <p:sp>
        <p:nvSpPr>
          <p:cNvPr id="62467" name="Rectangle 2"/>
          <p:cNvSpPr>
            <a:spLocks noGrp="1" noRot="1" noChangeAspect="1" noChangeArrowheads="1" noTextEdit="1"/>
          </p:cNvSpPr>
          <p:nvPr>
            <p:ph type="sldImg"/>
          </p:nvPr>
        </p:nvSpPr>
        <p:spPr/>
      </p:sp>
      <p:sp>
        <p:nvSpPr>
          <p:cNvPr id="62468" name="Rectangle 3"/>
          <p:cNvSpPr>
            <a:spLocks noGrp="1" noChangeArrowheads="1"/>
          </p:cNvSpPr>
          <p:nvPr>
            <p:ph type="body" idx="1"/>
          </p:nvPr>
        </p:nvSpPr>
        <p:spPr>
          <a:xfrm>
            <a:off x="954157" y="4485807"/>
            <a:ext cx="5363818" cy="4320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dirty="0">
                <a:latin typeface="Arial" panose="020B0604020202020204" pitchFamily="34" charset="0"/>
                <a:cs typeface="Arial" panose="020B0604020202020204" pitchFamily="34" charset="0"/>
              </a:rPr>
              <a:t>Pour vous inscrire, il vous suffit d’utiliser les formulaires d’inscription inclus dans le dossier. Si vous désirez ouvrir un compte de conjoint, vous devez d’abord remplir un formulaire d’inscription afin d’ouvrir votre propre compte, et votre conjoint doit également remplir un formulaire d’inscription du conjoint. </a:t>
            </a:r>
            <a:r>
              <a:rPr lang="fr-CA" dirty="0">
                <a:latin typeface="Arial" panose="020B0604020202020204" pitchFamily="34" charset="0"/>
                <a:ea typeface="Arial" charset="0"/>
                <a:cs typeface="Arial" panose="020B0604020202020204" pitchFamily="34" charset="0"/>
              </a:rPr>
              <a:t>L’ensemble des cotisations à votre propre REER et au REER de votre conjoint ne peut dépasser votre plafond de cotisation au REER pour l’année. </a:t>
            </a:r>
            <a:r>
              <a:rPr lang="fr-CA" dirty="0">
                <a:latin typeface="Arial" panose="020B0604020202020204" pitchFamily="34" charset="0"/>
                <a:cs typeface="Arial" panose="020B0604020202020204" pitchFamily="34" charset="0"/>
              </a:rPr>
              <a:t>L’avantage de cotiser à un REER de conjoint, c’est que les retraits effectués de ce compte au moment de la retraite s’ajouteront au revenu imposable de votre conjoint et non au vôtre. Donc, si votre conjoint est assujetti à un taux d’imposition plus faible, la facture fiscale globale de votre ménage sera moins élevée. Parlez à votre conseiller en régimes collectifs de possibilités de planification fiscale.</a:t>
            </a:r>
          </a:p>
          <a:p>
            <a:endParaRPr lang="fr-CA" dirty="0">
              <a:latin typeface="Arial" panose="020B0604020202020204" pitchFamily="34" charset="0"/>
              <a:ea typeface="Arial" charset="0"/>
              <a:cs typeface="Arial" panose="020B0604020202020204" pitchFamily="34" charset="0"/>
            </a:endParaRPr>
          </a:p>
          <a:p>
            <a:r>
              <a:rPr lang="fr-CA" dirty="0">
                <a:latin typeface="Arial" panose="020B0604020202020204" pitchFamily="34" charset="0"/>
                <a:cs typeface="Arial" panose="020B0604020202020204" pitchFamily="34" charset="0"/>
              </a:rPr>
              <a:t>Le régime </a:t>
            </a:r>
            <a:r>
              <a:rPr lang="fr-CA" b="1" dirty="0">
                <a:latin typeface="Arial" panose="020B0604020202020204" pitchFamily="34" charset="0"/>
                <a:cs typeface="Arial" panose="020B0604020202020204" pitchFamily="34" charset="0"/>
              </a:rPr>
              <a:t>mon épargne</a:t>
            </a:r>
            <a:r>
              <a:rPr lang="fr-CA" dirty="0">
                <a:latin typeface="Arial" panose="020B0604020202020204" pitchFamily="34" charset="0"/>
                <a:cs typeface="Arial" panose="020B0604020202020204" pitchFamily="34" charset="0"/>
              </a:rPr>
              <a:t> a été conçu pour simplifier au maximum ce processus. Il vous suffit donc de remplir les documents requis. Les cotisations au REER et au RPDB et toute autre somme transférée seront automatiquement placées dans le Fonds Granite axé sur une date d’échéance dont l’échéance se situe juste avant votre 65</a:t>
            </a:r>
            <a:r>
              <a:rPr lang="fr-CA" baseline="30000" dirty="0">
                <a:latin typeface="Arial" panose="020B0604020202020204" pitchFamily="34" charset="0"/>
                <a:cs typeface="Arial" panose="020B0604020202020204" pitchFamily="34" charset="0"/>
              </a:rPr>
              <a:t>e</a:t>
            </a:r>
            <a:r>
              <a:rPr lang="fr-CA" dirty="0">
                <a:latin typeface="Arial" panose="020B0604020202020204" pitchFamily="34" charset="0"/>
                <a:cs typeface="Arial" panose="020B0604020202020204" pitchFamily="34" charset="0"/>
              </a:rPr>
              <a:t> anniversaire de naissance. Ce fonds doit être considéré comme une mesure temporaire; nous vous encourageons à explorer les différentes options de placement en fonction de votre profil de risque. </a:t>
            </a:r>
          </a:p>
          <a:p>
            <a:endParaRPr lang="fr-CA" noProof="0" dirty="0">
              <a:ea typeface="Arial" charset="0"/>
            </a:endParaRPr>
          </a:p>
          <a:p>
            <a:endParaRPr lang="fr-CA" noProof="0" dirty="0">
              <a:ea typeface="Arial" charset="0"/>
            </a:endParaRPr>
          </a:p>
          <a:p>
            <a:endParaRPr lang="fr-CA" noProof="0" dirty="0">
              <a:ea typeface="Arial" charset="0"/>
            </a:endParaRPr>
          </a:p>
        </p:txBody>
      </p:sp>
    </p:spTree>
    <p:extLst>
      <p:ext uri="{BB962C8B-B14F-4D97-AF65-F5344CB8AC3E}">
        <p14:creationId xmlns:p14="http://schemas.microsoft.com/office/powerpoint/2010/main" val="605361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1A79D632-075D-4105-8336-EB749BB59308}" type="slidenum">
              <a:rPr lang="en-US" smtClean="0">
                <a:ea typeface="Arial" charset="0"/>
              </a:rPr>
              <a:pPr/>
              <a:t>26</a:t>
            </a:fld>
            <a:endParaRPr lang="en-US" dirty="0">
              <a:ea typeface="Arial" charset="0"/>
            </a:endParaRPr>
          </a:p>
        </p:txBody>
      </p:sp>
      <p:sp>
        <p:nvSpPr>
          <p:cNvPr id="63491" name="Rectangle 2"/>
          <p:cNvSpPr>
            <a:spLocks noGrp="1" noRot="1" noChangeAspect="1" noChangeArrowheads="1" noTextEdit="1"/>
          </p:cNvSpPr>
          <p:nvPr>
            <p:ph type="sldImg"/>
          </p:nvPr>
        </p:nvSpPr>
        <p:spPr/>
      </p:sp>
      <p:sp>
        <p:nvSpPr>
          <p:cNvPr id="64516" name="Rectangle 3"/>
          <p:cNvSpPr>
            <a:spLocks noGrp="1" noChangeArrowheads="1"/>
          </p:cNvSpPr>
          <p:nvPr>
            <p:ph type="body" idx="1"/>
          </p:nvPr>
        </p:nvSpPr>
        <p:spPr>
          <a:xfrm>
            <a:off x="731520" y="4400550"/>
            <a:ext cx="5852160" cy="488061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CA" sz="1100" dirty="0">
                <a:latin typeface="Arial" panose="020B0604020202020204" pitchFamily="34" charset="0"/>
                <a:cs typeface="Arial" panose="020B0604020202020204" pitchFamily="34" charset="0"/>
              </a:rPr>
              <a:t>Tout d’abord, nous allons voir ce qu’il faut faire pour adhérer au REER et au RPDB.</a:t>
            </a:r>
          </a:p>
          <a:p>
            <a:pPr>
              <a:defRPr/>
            </a:pPr>
            <a:endParaRPr lang="fr-CA" sz="1100" dirty="0">
              <a:latin typeface="Arial" panose="020B0604020202020204" pitchFamily="34" charset="0"/>
              <a:ea typeface="Arial" charset="0"/>
              <a:cs typeface="Arial" panose="020B0604020202020204" pitchFamily="34" charset="0"/>
            </a:endParaRPr>
          </a:p>
          <a:p>
            <a:pPr>
              <a:defRPr/>
            </a:pPr>
            <a:r>
              <a:rPr lang="fr-CA" sz="1100" dirty="0">
                <a:latin typeface="Arial" panose="020B0604020202020204" pitchFamily="34" charset="0"/>
                <a:cs typeface="Arial" panose="020B0604020202020204" pitchFamily="34" charset="0"/>
              </a:rPr>
              <a:t>Sélectionnez un type de compte : Pour ce faire, vous devez cocher le ou les produits auxquels vous voulez adhérer. Vous avez le choix entre le RER et/ou le RPDB. </a:t>
            </a:r>
          </a:p>
          <a:p>
            <a:pPr>
              <a:defRPr/>
            </a:pPr>
            <a:endParaRPr lang="fr-CA" sz="1100" dirty="0">
              <a:latin typeface="Arial" panose="020B0604020202020204" pitchFamily="34" charset="0"/>
              <a:cs typeface="Arial" panose="020B0604020202020204" pitchFamily="34" charset="0"/>
            </a:endParaRPr>
          </a:p>
          <a:p>
            <a:pPr>
              <a:defRPr/>
            </a:pPr>
            <a:r>
              <a:rPr lang="fr-CA" sz="1100" dirty="0">
                <a:latin typeface="Arial" panose="020B0604020202020204" pitchFamily="34" charset="0"/>
                <a:cs typeface="Arial" panose="020B0604020202020204" pitchFamily="34" charset="0"/>
              </a:rPr>
              <a:t>Pour affecter des cotisations à un RER de conjoint, vous devez remplir, avec votre conjoint, le formulaire d’inscription au RER de conjoint. Dans le cas d’un REER de conjoint, vous êtes le cotisant, alors que votre conjoint ou partenaire est le propriétaire ou le rentier. </a:t>
            </a:r>
          </a:p>
          <a:p>
            <a:pPr>
              <a:defRPr/>
            </a:pPr>
            <a:endParaRPr lang="fr-CA" sz="1100" b="1" dirty="0">
              <a:latin typeface="Arial" panose="020B0604020202020204" pitchFamily="34" charset="0"/>
              <a:cs typeface="Arial" panose="020B0604020202020204" pitchFamily="34" charset="0"/>
            </a:endParaRPr>
          </a:p>
          <a:p>
            <a:pPr>
              <a:defRPr/>
            </a:pPr>
            <a:r>
              <a:rPr lang="fr-CA" sz="1100" b="1" dirty="0">
                <a:latin typeface="Arial" panose="020B0604020202020204" pitchFamily="34" charset="0"/>
                <a:cs typeface="Arial" panose="020B0604020202020204" pitchFamily="34" charset="0"/>
              </a:rPr>
              <a:t>Section 1 </a:t>
            </a:r>
            <a:r>
              <a:rPr lang="fr-CA" sz="1100" dirty="0">
                <a:latin typeface="Arial" panose="020B0604020202020204" pitchFamily="34" charset="0"/>
                <a:cs typeface="Arial" panose="020B0604020202020204" pitchFamily="34" charset="0"/>
              </a:rPr>
              <a:t>– Inscrivez le nom de votre employeur, le numéro de client et le numéro de régime attribués par la Sun Life. (S’il s’agit d’un nouveau régime, il est possible que ces numéros ne soient pas disponibles, votre employeur devrait pouvoir vous fournir ces renseignements). </a:t>
            </a:r>
          </a:p>
          <a:p>
            <a:pPr>
              <a:defRPr/>
            </a:pPr>
            <a:endParaRPr lang="fr-CA" sz="1100" b="1" dirty="0">
              <a:latin typeface="Arial" panose="020B0604020202020204" pitchFamily="34" charset="0"/>
              <a:cs typeface="Arial" panose="020B0604020202020204" pitchFamily="34" charset="0"/>
            </a:endParaRPr>
          </a:p>
          <a:p>
            <a:pPr>
              <a:defRPr/>
            </a:pPr>
            <a:r>
              <a:rPr lang="fr-CA" sz="1100" b="1" dirty="0">
                <a:latin typeface="Arial" panose="020B0604020202020204" pitchFamily="34" charset="0"/>
                <a:cs typeface="Arial" panose="020B0604020202020204" pitchFamily="34" charset="0"/>
              </a:rPr>
              <a:t>Section 2 </a:t>
            </a:r>
            <a:r>
              <a:rPr lang="fr-CA" sz="1100" dirty="0">
                <a:latin typeface="Arial" panose="020B0604020202020204" pitchFamily="34" charset="0"/>
                <a:cs typeface="Arial" panose="020B0604020202020204" pitchFamily="34" charset="0"/>
              </a:rPr>
              <a:t>– C’est ici que vous inscrivez votre nom, votre adresse et votre NAS. </a:t>
            </a:r>
          </a:p>
          <a:p>
            <a:endParaRPr lang="en-US" sz="1100" dirty="0">
              <a:ea typeface="Arial" charset="0"/>
            </a:endParaRPr>
          </a:p>
        </p:txBody>
      </p:sp>
    </p:spTree>
    <p:extLst>
      <p:ext uri="{BB962C8B-B14F-4D97-AF65-F5344CB8AC3E}">
        <p14:creationId xmlns:p14="http://schemas.microsoft.com/office/powerpoint/2010/main" val="1686308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1A79D632-075D-4105-8336-EB749BB59308}" type="slidenum">
              <a:rPr lang="en-US" smtClean="0">
                <a:ea typeface="Arial" charset="0"/>
              </a:rPr>
              <a:pPr/>
              <a:t>27</a:t>
            </a:fld>
            <a:endParaRPr lang="en-US" dirty="0">
              <a:ea typeface="Arial" charset="0"/>
            </a:endParaRPr>
          </a:p>
        </p:txBody>
      </p:sp>
      <p:sp>
        <p:nvSpPr>
          <p:cNvPr id="63491" name="Rectangle 2"/>
          <p:cNvSpPr>
            <a:spLocks noGrp="1" noRot="1" noChangeAspect="1" noChangeArrowheads="1" noTextEdit="1"/>
          </p:cNvSpPr>
          <p:nvPr>
            <p:ph type="sldImg"/>
          </p:nvPr>
        </p:nvSpPr>
        <p:spPr/>
      </p:sp>
      <p:sp>
        <p:nvSpPr>
          <p:cNvPr id="64516" name="Rectangle 3"/>
          <p:cNvSpPr>
            <a:spLocks noGrp="1" noChangeArrowheads="1"/>
          </p:cNvSpPr>
          <p:nvPr>
            <p:ph type="body" idx="1"/>
          </p:nvPr>
        </p:nvSpPr>
        <p:spPr>
          <a:xfrm>
            <a:off x="731520" y="4400550"/>
            <a:ext cx="5852160" cy="488061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612">
              <a:defRPr/>
            </a:pPr>
            <a:r>
              <a:rPr lang="fr-CA" sz="1100" b="1" dirty="0">
                <a:latin typeface="Arial" panose="020B0604020202020204" pitchFamily="34" charset="0"/>
                <a:cs typeface="Arial" panose="020B0604020202020204" pitchFamily="34" charset="0"/>
              </a:rPr>
              <a:t>Section 3 </a:t>
            </a:r>
            <a:r>
              <a:rPr lang="fr-CA" sz="1100" dirty="0">
                <a:latin typeface="Arial" panose="020B0604020202020204" pitchFamily="34" charset="0"/>
                <a:cs typeface="Arial" panose="020B0604020202020204" pitchFamily="34" charset="0"/>
              </a:rPr>
              <a:t>– C’est ici que vous devez signer pour adhérer au REER.</a:t>
            </a:r>
            <a:endParaRPr lang="fr-CA" sz="1100" dirty="0">
              <a:latin typeface="Arial" panose="020B0604020202020204" pitchFamily="34" charset="0"/>
              <a:ea typeface="Arial" charset="0"/>
              <a:cs typeface="Arial" panose="020B0604020202020204" pitchFamily="34" charset="0"/>
            </a:endParaRPr>
          </a:p>
          <a:p>
            <a:pPr defTabSz="966612">
              <a:defRPr/>
            </a:pPr>
            <a:r>
              <a:rPr lang="fr-CA" sz="1100" b="1" dirty="0">
                <a:latin typeface="Arial" panose="020B0604020202020204" pitchFamily="34" charset="0"/>
                <a:cs typeface="Arial" panose="020B0604020202020204" pitchFamily="34" charset="0"/>
              </a:rPr>
              <a:t>Section 4 </a:t>
            </a:r>
            <a:r>
              <a:rPr lang="fr-CA" sz="1100" dirty="0">
                <a:latin typeface="Arial" panose="020B0604020202020204" pitchFamily="34" charset="0"/>
                <a:cs typeface="Arial" panose="020B0604020202020204" pitchFamily="34" charset="0"/>
              </a:rPr>
              <a:t>– Inscrivez votre date d’adhésion et votre date d’embauche.</a:t>
            </a:r>
            <a:endParaRPr lang="en-US" sz="1100" dirty="0">
              <a:ea typeface="Arial" charset="0"/>
            </a:endParaRPr>
          </a:p>
        </p:txBody>
      </p:sp>
    </p:spTree>
    <p:extLst>
      <p:ext uri="{BB962C8B-B14F-4D97-AF65-F5344CB8AC3E}">
        <p14:creationId xmlns:p14="http://schemas.microsoft.com/office/powerpoint/2010/main" val="1207235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19F7ADB2-12FA-4ECE-BA76-769EE3C74EC9}" type="slidenum">
              <a:rPr lang="en-US" smtClean="0">
                <a:ea typeface="Arial" charset="0"/>
              </a:rPr>
              <a:pPr/>
              <a:t>28</a:t>
            </a:fld>
            <a:endParaRPr lang="en-US" dirty="0">
              <a:ea typeface="Arial" charset="0"/>
            </a:endParaRPr>
          </a:p>
        </p:txBody>
      </p:sp>
      <p:sp>
        <p:nvSpPr>
          <p:cNvPr id="65539" name="Rectangle 2"/>
          <p:cNvSpPr>
            <a:spLocks noGrp="1" noRot="1" noChangeAspect="1" noChangeArrowheads="1" noTextEdit="1"/>
          </p:cNvSpPr>
          <p:nvPr>
            <p:ph type="sldImg"/>
          </p:nvPr>
        </p:nvSpPr>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612">
              <a:defRPr/>
            </a:pPr>
            <a:r>
              <a:rPr lang="fr-CA" sz="1300" b="1" dirty="0">
                <a:latin typeface="Arial" panose="020B0604020202020204" pitchFamily="34" charset="0"/>
                <a:cs typeface="Arial" panose="020B0604020202020204" pitchFamily="34" charset="0"/>
              </a:rPr>
              <a:t>Section 5 </a:t>
            </a:r>
            <a:r>
              <a:rPr lang="fr-CA" sz="1300" dirty="0">
                <a:latin typeface="Arial" panose="020B0604020202020204" pitchFamily="34" charset="0"/>
                <a:cs typeface="Arial" panose="020B0604020202020204" pitchFamily="34" charset="0"/>
              </a:rPr>
              <a:t>– Remplissez cette section si vous souhaitez désigner un bénéficiaire. Si vous ne remplissez pas cette section, vos ayants droit seront considérés comme les bénéficiaires du compte. Vous pouvez changer de bénéficiaire en ligne sur </a:t>
            </a:r>
            <a:r>
              <a:rPr lang="fr-CA" sz="1300" b="1" dirty="0">
                <a:latin typeface="Arial" panose="020B0604020202020204" pitchFamily="34" charset="0"/>
                <a:cs typeface="Arial" panose="020B0604020202020204" pitchFamily="34" charset="0"/>
              </a:rPr>
              <a:t>masunlife.ca </a:t>
            </a:r>
            <a:r>
              <a:rPr lang="fr-CA" sz="1300" dirty="0">
                <a:latin typeface="Arial" panose="020B0604020202020204" pitchFamily="34" charset="0"/>
                <a:cs typeface="Arial" panose="020B0604020202020204" pitchFamily="34" charset="0"/>
              </a:rPr>
              <a:t>en tout temps. Il vous revient d’informer la Sun Life de tout changement concernant votre ou vos bénéficiaires.</a:t>
            </a:r>
          </a:p>
          <a:p>
            <a:endParaRPr lang="en-US" dirty="0">
              <a:ea typeface="Arial" charset="0"/>
            </a:endParaRPr>
          </a:p>
          <a:p>
            <a:pPr defTabSz="966612">
              <a:defRPr/>
            </a:pPr>
            <a:r>
              <a:rPr lang="fr-CA" sz="1300" b="1" dirty="0">
                <a:latin typeface="Arial" panose="020B0604020202020204" pitchFamily="34" charset="0"/>
                <a:cs typeface="Arial" panose="020B0604020202020204" pitchFamily="34" charset="0"/>
              </a:rPr>
              <a:t>Section 6 </a:t>
            </a:r>
            <a:r>
              <a:rPr lang="fr-CA" sz="1300" dirty="0">
                <a:latin typeface="Arial" panose="020B0604020202020204" pitchFamily="34" charset="0"/>
                <a:cs typeface="Arial" panose="020B0604020202020204" pitchFamily="34" charset="0"/>
              </a:rPr>
              <a:t>– Vous pouvez aussi désigner un bénéficiaire en sous-ordre (secondaire). Les personnes désignées dans cette section seront les bénéficiaires de votre compte si les bénéficiaires désignés à la section 6 décèdent avant vous. </a:t>
            </a:r>
          </a:p>
          <a:p>
            <a:endParaRPr lang="en-US" dirty="0">
              <a:ea typeface="Arial" charset="0"/>
            </a:endParaRPr>
          </a:p>
        </p:txBody>
      </p:sp>
    </p:spTree>
    <p:extLst>
      <p:ext uri="{BB962C8B-B14F-4D97-AF65-F5344CB8AC3E}">
        <p14:creationId xmlns:p14="http://schemas.microsoft.com/office/powerpoint/2010/main" val="1440211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735773E4-DAD1-436F-ACC1-39A8F4D91066}" type="slidenum">
              <a:rPr lang="en-US" smtClean="0">
                <a:ea typeface="Arial" charset="0"/>
              </a:rPr>
              <a:pPr/>
              <a:t>29</a:t>
            </a:fld>
            <a:endParaRPr lang="en-US" dirty="0">
              <a:ea typeface="Arial" charset="0"/>
            </a:endParaRPr>
          </a:p>
        </p:txBody>
      </p:sp>
      <p:sp>
        <p:nvSpPr>
          <p:cNvPr id="67587" name="Rectangle 2"/>
          <p:cNvSpPr>
            <a:spLocks noGrp="1" noRot="1" noChangeAspect="1" noChangeArrowheads="1" noTextEdit="1"/>
          </p:cNvSpPr>
          <p:nvPr>
            <p:ph type="sldImg"/>
          </p:nvPr>
        </p:nvSpPr>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sz="1300" b="1" dirty="0">
                <a:latin typeface="Arial" panose="020B0604020202020204" pitchFamily="34" charset="0"/>
                <a:cs typeface="Arial" panose="020B0604020202020204" pitchFamily="34" charset="0"/>
              </a:rPr>
              <a:t>Section 7 </a:t>
            </a:r>
            <a:r>
              <a:rPr lang="fr-CA" sz="1300" dirty="0">
                <a:latin typeface="Arial" panose="020B0604020202020204" pitchFamily="34" charset="0"/>
                <a:cs typeface="Arial" panose="020B0604020202020204" pitchFamily="34" charset="0"/>
              </a:rPr>
              <a:t>– Vous autorisez votre employeur à prélever une cotisation sur votre salaire et vous indiquez celle-ci sous la forme d’un pourcentage ou d’un montant en dollars. Le montant prélevé sera versé à la Sun Life à chaque période de paie. Pour modifier ce montant, vous devrez communiquer avec le Service de la paie de votre employeur. Choisissez l’une des trois options proposées : cotisation répartie entre le RER du participant et le RER de conjoint; affecter 100 % de la somme prélevée sur votre salaire au RER de conjoint; ou affecter 100 % de la somme prélevée sur votre salaire à votre RER.  </a:t>
            </a:r>
          </a:p>
          <a:p>
            <a:endParaRPr lang="fr-CA" sz="1300" dirty="0">
              <a:ea typeface="Arial" charset="0"/>
            </a:endParaRPr>
          </a:p>
          <a:p>
            <a:pPr>
              <a:defRPr/>
            </a:pPr>
            <a:endParaRPr lang="fr-CA" sz="1300" dirty="0">
              <a:ea typeface="Arial" charset="0"/>
            </a:endParaRPr>
          </a:p>
          <a:p>
            <a:endParaRPr lang="fr-CA" sz="1300" b="1" dirty="0">
              <a:latin typeface="Arial" panose="020B0604020202020204" pitchFamily="34" charset="0"/>
              <a:cs typeface="Arial" panose="020B0604020202020204" pitchFamily="34" charset="0"/>
            </a:endParaRPr>
          </a:p>
          <a:p>
            <a:pPr defTabSz="966612">
              <a:defRPr/>
            </a:pPr>
            <a:endParaRPr lang="fr-CA" sz="1300" b="1" dirty="0">
              <a:latin typeface="Arial" panose="020B0604020202020204" pitchFamily="34" charset="0"/>
              <a:cs typeface="Arial" panose="020B0604020202020204" pitchFamily="34" charset="0"/>
            </a:endParaRPr>
          </a:p>
          <a:p>
            <a:pPr eaLnBrk="1" hangingPunct="1"/>
            <a:endParaRPr lang="en-US" dirty="0">
              <a:ea typeface="Arial" charset="0"/>
            </a:endParaRPr>
          </a:p>
        </p:txBody>
      </p:sp>
    </p:spTree>
    <p:extLst>
      <p:ext uri="{BB962C8B-B14F-4D97-AF65-F5344CB8AC3E}">
        <p14:creationId xmlns:p14="http://schemas.microsoft.com/office/powerpoint/2010/main" val="134034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BBD88DF0-E63F-4221-BE83-0CFBF2FAA8A6}" type="slidenum">
              <a:rPr lang="en-US" smtClean="0">
                <a:ea typeface="Arial" charset="0"/>
              </a:rPr>
              <a:pPr/>
              <a:t>3</a:t>
            </a:fld>
            <a:endParaRPr lang="en-US" dirty="0">
              <a:ea typeface="Arial" charset="0"/>
            </a:endParaRPr>
          </a:p>
        </p:txBody>
      </p:sp>
      <p:sp>
        <p:nvSpPr>
          <p:cNvPr id="38915" name="Rectangle 2"/>
          <p:cNvSpPr>
            <a:spLocks noGrp="1" noRot="1" noChangeAspect="1" noChangeArrowheads="1" noTextEdit="1"/>
          </p:cNvSpPr>
          <p:nvPr>
            <p:ph type="sldImg"/>
          </p:nvPr>
        </p:nvSpPr>
        <p:spPr/>
      </p:sp>
      <p:sp>
        <p:nvSpPr>
          <p:cNvPr id="5325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CA" dirty="0">
                <a:latin typeface="Arial" panose="020B0604020202020204" pitchFamily="34" charset="0"/>
                <a:cs typeface="Arial" panose="020B0604020202020204" pitchFamily="34" charset="0"/>
              </a:rPr>
              <a:t>En tant que participant d’un régime collectif d’épargne-retraite offrant plus d’une option de placement, il vous appartient de :</a:t>
            </a:r>
          </a:p>
          <a:p>
            <a:pPr>
              <a:defRPr/>
            </a:pPr>
            <a:r>
              <a:rPr lang="fr-CA" dirty="0">
                <a:latin typeface="Arial" panose="020B0604020202020204" pitchFamily="34" charset="0"/>
                <a:cs typeface="Arial" panose="020B0604020202020204" pitchFamily="34" charset="0"/>
              </a:rPr>
              <a:t>Bien comprendre le fonctionnement de votre régime.</a:t>
            </a:r>
          </a:p>
          <a:p>
            <a:pPr>
              <a:defRPr/>
            </a:pPr>
            <a:r>
              <a:rPr lang="fr-CA" dirty="0">
                <a:latin typeface="Arial" panose="020B0604020202020204" pitchFamily="34" charset="0"/>
                <a:cs typeface="Arial" panose="020B0604020202020204" pitchFamily="34" charset="0"/>
              </a:rPr>
              <a:t>Utiliser les renseignements et les outils qui sont mis à votre disposition pour vous aider à prendre des décisions de placement</a:t>
            </a:r>
          </a:p>
          <a:p>
            <a:pPr>
              <a:defRPr/>
            </a:pPr>
            <a:r>
              <a:rPr lang="fr-CA" dirty="0">
                <a:latin typeface="Arial" panose="020B0604020202020204" pitchFamily="34" charset="0"/>
                <a:cs typeface="Arial" panose="020B0604020202020204" pitchFamily="34" charset="0"/>
              </a:rPr>
              <a:t>Tirer profit des services-conseils en placement qu’offre votre conseiller en régimes collectifs, le cas échéant</a:t>
            </a:r>
          </a:p>
          <a:p>
            <a:pPr>
              <a:defRPr/>
            </a:pPr>
            <a:r>
              <a:rPr lang="fr-CA" dirty="0">
                <a:latin typeface="Arial" panose="020B0604020202020204" pitchFamily="34" charset="0"/>
                <a:cs typeface="Arial" panose="020B0604020202020204" pitchFamily="34" charset="0"/>
              </a:rPr>
              <a:t>Prendre les décisions se rapportant à vos placements.</a:t>
            </a:r>
          </a:p>
          <a:p>
            <a:pPr>
              <a:defRPr/>
            </a:pPr>
            <a:r>
              <a:rPr lang="fr-CA" dirty="0">
                <a:latin typeface="Arial" panose="020B0604020202020204" pitchFamily="34" charset="0"/>
                <a:cs typeface="Arial" panose="020B0604020202020204" pitchFamily="34" charset="0"/>
              </a:rPr>
              <a:t>Déterminer le montant des cotisations que vous verserez au régime.</a:t>
            </a:r>
          </a:p>
          <a:p>
            <a:pPr>
              <a:defRPr/>
            </a:pPr>
            <a:r>
              <a:rPr lang="fr-CA" dirty="0">
                <a:latin typeface="Arial" panose="020B0604020202020204" pitchFamily="34" charset="0"/>
                <a:cs typeface="Arial" panose="020B0604020202020204" pitchFamily="34" charset="0"/>
              </a:rPr>
              <a:t>Suivre la performance de vos placements.</a:t>
            </a:r>
          </a:p>
          <a:p>
            <a:pPr>
              <a:defRPr/>
            </a:pPr>
            <a:r>
              <a:rPr lang="fr-CA" dirty="0">
                <a:latin typeface="Arial" panose="020B0604020202020204" pitchFamily="34" charset="0"/>
                <a:cs typeface="Arial" panose="020B0604020202020204" pitchFamily="34" charset="0"/>
              </a:rPr>
              <a:t>Réexaminer votre stratégie de placement si votre situation personnelle change</a:t>
            </a:r>
          </a:p>
          <a:p>
            <a:pPr eaLnBrk="1" hangingPunct="1">
              <a:spcBef>
                <a:spcPct val="0"/>
              </a:spcBef>
              <a:spcAft>
                <a:spcPct val="60000"/>
              </a:spcAft>
              <a:buClr>
                <a:srgbClr val="345629"/>
              </a:buClr>
              <a:buSzPct val="75000"/>
              <a:defRPr/>
            </a:pPr>
            <a:endParaRPr lang="fr-CA" kern="0" dirty="0">
              <a:solidFill>
                <a:srgbClr val="00B0F0"/>
              </a:solidFill>
              <a:latin typeface="Arial" panose="020B0604020202020204" pitchFamily="34" charset="0"/>
              <a:ea typeface="Arial" charset="0"/>
              <a:cs typeface="Arial" panose="020B0604020202020204" pitchFamily="34" charset="0"/>
            </a:endParaRPr>
          </a:p>
          <a:p>
            <a:pPr eaLnBrk="1" hangingPunct="1">
              <a:spcBef>
                <a:spcPct val="0"/>
              </a:spcBef>
              <a:spcAft>
                <a:spcPct val="60000"/>
              </a:spcAft>
              <a:buClr>
                <a:srgbClr val="345629"/>
              </a:buClr>
              <a:buSzPct val="75000"/>
              <a:defRPr/>
            </a:pPr>
            <a:r>
              <a:rPr lang="fr-CA" kern="0" dirty="0">
                <a:solidFill>
                  <a:srgbClr val="0070C0"/>
                </a:solidFill>
                <a:latin typeface="Arial" panose="020B0604020202020204" pitchFamily="34" charset="0"/>
                <a:cs typeface="Arial" panose="020B0604020202020204" pitchFamily="34" charset="0"/>
              </a:rPr>
              <a:t>Et si vous avez besoin d’aide, vous pouvez toujours appeler le Centre de service à la clientèle de la Sun Life.</a:t>
            </a:r>
          </a:p>
          <a:p>
            <a:pPr eaLnBrk="1" hangingPunct="1">
              <a:defRPr/>
            </a:pPr>
            <a:endParaRPr lang="fr-CA" dirty="0">
              <a:ea typeface="Arial" charset="0"/>
            </a:endParaRPr>
          </a:p>
          <a:p>
            <a:pPr eaLnBrk="1" hangingPunct="1">
              <a:defRPr/>
            </a:pPr>
            <a:endParaRPr lang="fr-CA" dirty="0">
              <a:ea typeface="Arial" charset="0"/>
            </a:endParaRPr>
          </a:p>
        </p:txBody>
      </p:sp>
    </p:spTree>
    <p:extLst>
      <p:ext uri="{BB962C8B-B14F-4D97-AF65-F5344CB8AC3E}">
        <p14:creationId xmlns:p14="http://schemas.microsoft.com/office/powerpoint/2010/main" val="1757699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FE000ED-6D13-4C9C-A4C3-64607B907A85}" type="slidenum">
              <a:rPr lang="en-US" smtClean="0">
                <a:ea typeface="Arial" charset="0"/>
              </a:rPr>
              <a:pPr/>
              <a:t>30</a:t>
            </a:fld>
            <a:endParaRPr lang="en-US" dirty="0">
              <a:ea typeface="Arial" charset="0"/>
            </a:endParaRPr>
          </a:p>
        </p:txBody>
      </p:sp>
      <p:sp>
        <p:nvSpPr>
          <p:cNvPr id="67587" name="Rectangle 2"/>
          <p:cNvSpPr>
            <a:spLocks noGrp="1" noRot="1" noChangeAspect="1" noChangeArrowheads="1" noTextEdit="1"/>
          </p:cNvSpPr>
          <p:nvPr>
            <p:ph type="sldImg"/>
          </p:nvPr>
        </p:nvSpPr>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b="1" dirty="0">
                <a:latin typeface="Arial" panose="020B0604020202020204" pitchFamily="34" charset="0"/>
                <a:cs typeface="Arial" panose="020B0604020202020204" pitchFamily="34" charset="0"/>
              </a:rPr>
              <a:t>Section 9:</a:t>
            </a:r>
          </a:p>
          <a:p>
            <a:r>
              <a:rPr lang="fr-CA" dirty="0">
                <a:latin typeface="Arial" panose="020B0604020202020204" pitchFamily="34" charset="0"/>
                <a:cs typeface="Arial" panose="020B0604020202020204" pitchFamily="34" charset="0"/>
              </a:rPr>
              <a:t> Lisez l’énoncé d’autorisation, inscrivez le nom du promoteur du régime (votre employeur), puis signez et datez le formulaire d’inscription. Remettez le formulaire dûment rempli au Service de la paie ou au Service des ressources humaines de votre employeur. Dans 5 à 10 jours ouvrables, la Sun Life vous fera parvenir un code d’accès et un mot de passe pour accéder à </a:t>
            </a:r>
            <a:r>
              <a:rPr lang="fr-CA" b="1" dirty="0">
                <a:latin typeface="Arial" panose="020B0604020202020204" pitchFamily="34" charset="0"/>
                <a:cs typeface="Arial" panose="020B0604020202020204" pitchFamily="34" charset="0"/>
              </a:rPr>
              <a:t>masunlife.ca</a:t>
            </a:r>
            <a:r>
              <a:rPr lang="fr-CA" dirty="0">
                <a:latin typeface="Arial" panose="020B0604020202020204" pitchFamily="34" charset="0"/>
                <a:cs typeface="Arial" panose="020B0604020202020204" pitchFamily="34" charset="0"/>
              </a:rPr>
              <a:t>. Vous serez en mesure de procéder à des choix de placement en ligne sur le site, ou par téléphone en communiquant avec le Centre de service à la clientèle de la Sun Life.</a:t>
            </a:r>
          </a:p>
          <a:p>
            <a:r>
              <a:rPr lang="fr-CA" dirty="0">
                <a:latin typeface="Arial" panose="020B0604020202020204" pitchFamily="34" charset="0"/>
                <a:cs typeface="Arial" panose="020B0604020202020204" pitchFamily="34" charset="0"/>
              </a:rPr>
              <a:t> </a:t>
            </a:r>
          </a:p>
          <a:p>
            <a:r>
              <a:rPr lang="fr-CA" dirty="0">
                <a:latin typeface="Arial" panose="020B0604020202020204" pitchFamily="34" charset="0"/>
                <a:cs typeface="Arial" panose="020B0604020202020204" pitchFamily="34" charset="0"/>
              </a:rPr>
              <a:t>Félicitations! Vous êtes maintenant inscrit au REER et/ou au RPDB mon épargne </a:t>
            </a:r>
            <a:r>
              <a:rPr lang="fr-CA" dirty="0" err="1">
                <a:latin typeface="Arial" panose="020B0604020202020204" pitchFamily="34" charset="0"/>
                <a:cs typeface="Arial" panose="020B0604020202020204" pitchFamily="34" charset="0"/>
              </a:rPr>
              <a:t>SunAvantage</a:t>
            </a:r>
            <a:r>
              <a:rPr lang="fr-CA" dirty="0">
                <a:latin typeface="Arial" panose="020B0604020202020204" pitchFamily="34" charset="0"/>
                <a:cs typeface="Arial" panose="020B0604020202020204" pitchFamily="34" charset="0"/>
              </a:rPr>
              <a:t>!</a:t>
            </a:r>
          </a:p>
          <a:p>
            <a:r>
              <a:rPr lang="fr-CA" noProof="0" dirty="0"/>
              <a:t> </a:t>
            </a:r>
          </a:p>
          <a:p>
            <a:endParaRPr lang="en-US" dirty="0">
              <a:ea typeface="Arial" charset="0"/>
            </a:endParaRPr>
          </a:p>
        </p:txBody>
      </p:sp>
    </p:spTree>
    <p:extLst>
      <p:ext uri="{BB962C8B-B14F-4D97-AF65-F5344CB8AC3E}">
        <p14:creationId xmlns:p14="http://schemas.microsoft.com/office/powerpoint/2010/main" val="54806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buClr>
                <a:prstClr val="white"/>
              </a:buClr>
            </a:pPr>
            <a:fld id="{2C1D5AE8-7ADB-443F-B9BB-51F0B9B2ABCD}" type="slidenum">
              <a:rPr lang="en-US">
                <a:solidFill>
                  <a:prstClr val="black"/>
                </a:solidFill>
                <a:ea typeface="Arial" charset="0"/>
              </a:rPr>
              <a:pPr>
                <a:buClr>
                  <a:prstClr val="white"/>
                </a:buClr>
              </a:pPr>
              <a:t>31</a:t>
            </a:fld>
            <a:endParaRPr lang="en-US" dirty="0">
              <a:solidFill>
                <a:prstClr val="black"/>
              </a:solidFill>
              <a:ea typeface="Arial" charset="0"/>
            </a:endParaRPr>
          </a:p>
        </p:txBody>
      </p:sp>
      <p:sp>
        <p:nvSpPr>
          <p:cNvPr id="69635" name="Rectangle 2"/>
          <p:cNvSpPr>
            <a:spLocks noGrp="1" noRot="1" noChangeAspect="1" noChangeArrowheads="1" noTextEdit="1"/>
          </p:cNvSpPr>
          <p:nvPr>
            <p:ph type="sldImg"/>
          </p:nvPr>
        </p:nvSpPr>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dirty="0">
                <a:latin typeface="Arial" panose="020B0604020202020204" pitchFamily="34" charset="0"/>
                <a:cs typeface="Arial" panose="020B0604020202020204" pitchFamily="34" charset="0"/>
              </a:rPr>
              <a:t>Si vous souhaitez adhérer au CELI, vous devrez suivre les mêmes étapes que celles du formulaire d’inscription au RER/RPDB. Une différence importante s’applique, toutefois. Les cotisations ne seront pas prélevées sur votre salaire; elles seront plutôt débitées directement de votre compte-chèques. Pour ce faire, vous devez inclure les renseignements bancaires concernant votre compte-chèques sur le formulaire d’inscription. </a:t>
            </a:r>
          </a:p>
          <a:p>
            <a:endParaRPr lang="fr-CA" dirty="0">
              <a:latin typeface="Arial" panose="020B0604020202020204" pitchFamily="34" charset="0"/>
              <a:ea typeface="Arial" charset="0"/>
              <a:cs typeface="Arial" panose="020B0604020202020204" pitchFamily="34" charset="0"/>
            </a:endParaRPr>
          </a:p>
          <a:p>
            <a:r>
              <a:rPr lang="fr-CA" dirty="0">
                <a:latin typeface="Arial" panose="020B0604020202020204" pitchFamily="34" charset="0"/>
                <a:cs typeface="Arial" panose="020B0604020202020204" pitchFamily="34" charset="0"/>
              </a:rPr>
              <a:t>Remettez le formulaire dûment rempli au Service de la paie ou au Service des ressources humaines de votre employeur, accompagné d’un chèque spécimen portant la mention «NUL». Dans 5 à 10 jours ouvrables, la Sun Life vous fera parvenir un code d’accès et un mot de passe pour accéder au site </a:t>
            </a:r>
            <a:r>
              <a:rPr lang="fr-CA" b="1" dirty="0">
                <a:latin typeface="Arial" panose="020B0604020202020204" pitchFamily="34" charset="0"/>
                <a:cs typeface="Arial" panose="020B0604020202020204" pitchFamily="34" charset="0"/>
              </a:rPr>
              <a:t>masunlife.ca</a:t>
            </a:r>
            <a:r>
              <a:rPr lang="fr-CA" dirty="0">
                <a:latin typeface="Arial" panose="020B0604020202020204" pitchFamily="34" charset="0"/>
                <a:cs typeface="Arial" panose="020B0604020202020204" pitchFamily="34" charset="0"/>
              </a:rPr>
              <a:t>. </a:t>
            </a:r>
          </a:p>
          <a:p>
            <a:endParaRPr lang="fr-CA" dirty="0">
              <a:latin typeface="Arial" panose="020B0604020202020204" pitchFamily="34" charset="0"/>
              <a:ea typeface="Arial" charset="0"/>
              <a:cs typeface="Arial" panose="020B0604020202020204" pitchFamily="34" charset="0"/>
            </a:endParaRPr>
          </a:p>
          <a:p>
            <a:r>
              <a:rPr lang="fr-CA" dirty="0">
                <a:latin typeface="Arial" panose="020B0604020202020204" pitchFamily="34" charset="0"/>
                <a:cs typeface="Arial" panose="020B0604020202020204" pitchFamily="34" charset="0"/>
              </a:rPr>
              <a:t>Vous serez en mesure de procéder à des choix de placement en ligne sur le site, ou par téléphone en communiquant avec le Centre de service à la clientèle de la Sun Life. </a:t>
            </a:r>
            <a:endParaRPr lang="fr-CA" dirty="0">
              <a:latin typeface="Arial" panose="020B0604020202020204" pitchFamily="34" charset="0"/>
              <a:ea typeface="Arial" charset="0"/>
              <a:cs typeface="Arial" panose="020B0604020202020204" pitchFamily="34" charset="0"/>
            </a:endParaRPr>
          </a:p>
          <a:p>
            <a:endParaRPr lang="en-US"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007777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3BDB917D-F789-4126-BDF6-D3970D827557}" type="slidenum">
              <a:rPr lang="en-US" smtClean="0">
                <a:ea typeface="Arial" charset="0"/>
              </a:rPr>
              <a:pPr/>
              <a:t>32</a:t>
            </a:fld>
            <a:endParaRPr lang="en-US" dirty="0">
              <a:ea typeface="Arial" charset="0"/>
            </a:endParaRPr>
          </a:p>
        </p:txBody>
      </p:sp>
      <p:sp>
        <p:nvSpPr>
          <p:cNvPr id="70659" name="Rectangle 2"/>
          <p:cNvSpPr>
            <a:spLocks noGrp="1" noRot="1" noChangeAspect="1" noChangeArrowheads="1" noTextEdit="1"/>
          </p:cNvSpPr>
          <p:nvPr>
            <p:ph type="sldImg"/>
          </p:nvPr>
        </p:nvSpPr>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dirty="0">
                <a:latin typeface="Arial" panose="020B0604020202020204" pitchFamily="34" charset="0"/>
                <a:cs typeface="Arial" panose="020B0604020202020204" pitchFamily="34" charset="0"/>
              </a:rPr>
              <a:t>Merci encore une fois d’avoir pris le temps de vous renseigner sur le nouveau régime de retraite offert par votre employeur et la Sun Life. Inscrivez-vous aujourd’hui en vue d’épargner pour l’avenir.</a:t>
            </a:r>
          </a:p>
          <a:p>
            <a:pPr eaLnBrk="1" hangingPunct="1"/>
            <a:endParaRPr lang="fr-CA" noProof="0" dirty="0">
              <a:ea typeface="Arial" charset="0"/>
            </a:endParaRPr>
          </a:p>
          <a:p>
            <a:pPr eaLnBrk="1" hangingPunct="1"/>
            <a:endParaRPr lang="fr-CA" noProof="0" dirty="0">
              <a:ea typeface="Arial" charset="0"/>
            </a:endParaRPr>
          </a:p>
        </p:txBody>
      </p:sp>
    </p:spTree>
    <p:extLst>
      <p:ext uri="{BB962C8B-B14F-4D97-AF65-F5344CB8AC3E}">
        <p14:creationId xmlns:p14="http://schemas.microsoft.com/office/powerpoint/2010/main" val="130292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4EA4FB95-4CF4-49A5-82AC-C47FBCC3C971}" type="slidenum">
              <a:rPr lang="en-US" smtClean="0">
                <a:ea typeface="Arial" charset="0"/>
              </a:rPr>
              <a:pPr/>
              <a:t>4</a:t>
            </a:fld>
            <a:endParaRPr lang="en-US" dirty="0">
              <a:ea typeface="Arial" charset="0"/>
            </a:endParaRPr>
          </a:p>
        </p:txBody>
      </p:sp>
      <p:sp>
        <p:nvSpPr>
          <p:cNvPr id="39939" name="Rectangle 2"/>
          <p:cNvSpPr>
            <a:spLocks noGrp="1" noRot="1" noChangeAspect="1" noChangeArrowheads="1" noTextEdit="1"/>
          </p:cNvSpPr>
          <p:nvPr>
            <p:ph type="sldImg"/>
          </p:nvPr>
        </p:nvSpPr>
        <p:spPr>
          <a:xfrm>
            <a:off x="1277938" y="736600"/>
            <a:ext cx="4757737" cy="3567113"/>
          </a:xfrm>
          <a:ln>
            <a:noFill/>
          </a:ln>
          <a:extLst>
            <a:ext uri="{91240B29-F687-4F45-9708-019B960494DF}">
              <a14:hiddenLine xmlns:a14="http://schemas.microsoft.com/office/drawing/2010/main" w="9525">
                <a:solidFill>
                  <a:srgbClr val="000000"/>
                </a:solidFill>
                <a:miter lim="800000"/>
                <a:headEnd/>
                <a:tailEnd/>
              </a14:hiddenLine>
            </a:ext>
          </a:extLst>
        </p:spPr>
      </p:sp>
      <p:sp>
        <p:nvSpPr>
          <p:cNvPr id="39940" name="Rectangle 3"/>
          <p:cNvSpPr>
            <a:spLocks noGrp="1" noChangeArrowheads="1"/>
          </p:cNvSpPr>
          <p:nvPr>
            <p:ph type="body" idx="1"/>
          </p:nvPr>
        </p:nvSpPr>
        <p:spPr>
          <a:xfrm>
            <a:off x="1033670" y="5115394"/>
            <a:ext cx="5645426" cy="40923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90" tIns="48659" rIns="98990" bIns="48659"/>
          <a:lstStyle/>
          <a:p>
            <a:r>
              <a:rPr lang="fr-CA" dirty="0">
                <a:latin typeface="Arial" panose="020B0604020202020204" pitchFamily="34" charset="0"/>
                <a:cs typeface="Arial" panose="020B0604020202020204" pitchFamily="34" charset="0"/>
              </a:rPr>
              <a:t>D’où proviendra votre revenu de retraite? En règle générale, général, vous aurez besoin à la retraite d’un revenu qui représente entre 65 % et 80 % du revenu que vous toucherez avant votre retraite pour maintenir à peu près le même train de vie. Par conséquent, si vous aviez un revenu de 40 000 $ juste avant de partir à la retraite, vous devriez viser un revenu se situant entre 26 000 $ et 32 000 $ une fois à la retraite.</a:t>
            </a:r>
          </a:p>
          <a:p>
            <a:r>
              <a:rPr lang="fr-CA" dirty="0">
                <a:latin typeface="Arial" panose="020B0604020202020204" pitchFamily="34" charset="0"/>
                <a:cs typeface="Arial" panose="020B0604020202020204" pitchFamily="34" charset="0"/>
              </a:rPr>
              <a:t> </a:t>
            </a:r>
          </a:p>
          <a:p>
            <a:r>
              <a:rPr lang="fr-CA" dirty="0">
                <a:latin typeface="Arial" panose="020B0604020202020204" pitchFamily="34" charset="0"/>
                <a:cs typeface="Arial" panose="020B0604020202020204" pitchFamily="34" charset="0"/>
              </a:rPr>
              <a:t>Pour épargner en vue de la retraite, vous devez avoir un plan. Les prestations de l’État vous procurent un revenu de base, mais vous avez la responsabilité de combler la différence. Pour la plupart des Canadiens, le revenu de retraite provient principalement du régime de retraite de l’employeur. C’est un avantage important, car il vous aide à accumuler de l’épargne et vous permet de reporter l’impôt. </a:t>
            </a:r>
          </a:p>
        </p:txBody>
      </p:sp>
    </p:spTree>
    <p:extLst>
      <p:ext uri="{BB962C8B-B14F-4D97-AF65-F5344CB8AC3E}">
        <p14:creationId xmlns:p14="http://schemas.microsoft.com/office/powerpoint/2010/main" val="864448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79B12C42-1C6E-4F07-A51D-63C5EA86EAA0}" type="slidenum">
              <a:rPr lang="en-US" smtClean="0">
                <a:ea typeface="Arial" charset="0"/>
              </a:rPr>
              <a:pPr/>
              <a:t>5</a:t>
            </a:fld>
            <a:endParaRPr lang="en-US" dirty="0">
              <a:ea typeface="Arial" charset="0"/>
            </a:endParaRPr>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xfrm>
            <a:off x="975692" y="4480560"/>
            <a:ext cx="5464865" cy="49632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sz="1100" dirty="0">
                <a:latin typeface="Arial" panose="020B0604020202020204" pitchFamily="34" charset="0"/>
                <a:cs typeface="Arial" panose="020B0604020202020204" pitchFamily="34" charset="0"/>
              </a:rPr>
              <a:t>Les prestations de l’État se composent en partie des sommes versées par le Régime de pensions du Canada ou du Régime de rentes du Québec; tous les travailleurs cotisent à ce régime. Il y a aussi les prestations de la Sécurité de la vieillesse, qui ne sont pas liées à l’activité professionnelle et qui sont versées à tous les Canadiens qui satisfont à certaines exigences d’âge et de résidence. Jetons un coup d’œil aux versements actuels. Le tableau indique ici les montants selon l’âge des retraités.</a:t>
            </a:r>
          </a:p>
          <a:p>
            <a:endParaRPr lang="fr-CA" sz="1100" dirty="0">
              <a:latin typeface="Arial" panose="020B0604020202020204" pitchFamily="34" charset="0"/>
              <a:ea typeface="Arial" charset="0"/>
              <a:cs typeface="Arial" panose="020B0604020202020204" pitchFamily="34" charset="0"/>
            </a:endParaRPr>
          </a:p>
          <a:p>
            <a:r>
              <a:rPr lang="fr-CA" sz="1100" dirty="0">
                <a:latin typeface="Arial" panose="020B0604020202020204" pitchFamily="34" charset="0"/>
                <a:cs typeface="Arial" panose="020B0604020202020204" pitchFamily="34" charset="0"/>
              </a:rPr>
              <a:t>Le Régime de pension du Canada ou le Régime de rentes du Québec prévoit une rente mensuelle maximale payable à 65 ans. Cette pension est indexée, ce qui signifie qu’elle augmente chaque année en fonction de la hausse du coût de la vie.</a:t>
            </a:r>
          </a:p>
          <a:p>
            <a:endParaRPr lang="fr-CA" sz="1100" dirty="0">
              <a:latin typeface="Arial" panose="020B0604020202020204" pitchFamily="34" charset="0"/>
              <a:ea typeface="Arial" charset="0"/>
              <a:cs typeface="Arial" panose="020B0604020202020204" pitchFamily="34" charset="0"/>
            </a:endParaRPr>
          </a:p>
          <a:p>
            <a:r>
              <a:rPr lang="fr-CA" sz="1100" dirty="0">
                <a:latin typeface="Arial" panose="020B0604020202020204" pitchFamily="34" charset="0"/>
                <a:cs typeface="Arial" panose="020B0604020202020204" pitchFamily="34" charset="0"/>
              </a:rPr>
              <a:t>Tous les Canadiens qui répondent à certaines exigences relatives à l’âge et à la résidence peuvent avoir droit aux prestations de la Sécurité de la vieillesse. Si vous avez demeuré au Canada presque toute votre vie, vous aurez probablement droit aux prestations maximales de la SV dès l’âge d’admissibilité. Ces prestations sont également indexées et augmentent chaque trimestre en fonction de la hausse du coût de la vie. </a:t>
            </a:r>
            <a:r>
              <a:rPr lang="fr-FR" sz="1300" dirty="0"/>
              <a:t>L’âge admissible pour la pension de la Sécurité vieillesse est 65 ans.</a:t>
            </a:r>
            <a:endParaRPr lang="fr-CA" sz="1100" dirty="0">
              <a:latin typeface="Arial" panose="020B0604020202020204" pitchFamily="34" charset="0"/>
              <a:cs typeface="Arial" panose="020B0604020202020204" pitchFamily="34" charset="0"/>
            </a:endParaRPr>
          </a:p>
          <a:p>
            <a:endParaRPr lang="en-CA" sz="1100" dirty="0">
              <a:solidFill>
                <a:srgbClr val="FF0000"/>
              </a:solidFill>
              <a:latin typeface="Arial" panose="020B0604020202020204" pitchFamily="34" charset="0"/>
              <a:cs typeface="Arial" panose="020B0604020202020204" pitchFamily="34" charset="0"/>
            </a:endParaRPr>
          </a:p>
          <a:p>
            <a:r>
              <a:rPr lang="fr-CA" sz="1100" dirty="0">
                <a:latin typeface="Arial" panose="020B0604020202020204" pitchFamily="34" charset="0"/>
                <a:cs typeface="Arial" panose="020B0604020202020204" pitchFamily="34" charset="0"/>
              </a:rPr>
              <a:t>L’ensemble de ces prestations représentent une bonne base pour le revenu de retraite, mais si vous en voulez davantage, vous devez vous constituer une épargne.</a:t>
            </a:r>
          </a:p>
          <a:p>
            <a:endParaRPr lang="fr-CA" sz="1100" dirty="0">
              <a:latin typeface="Arial" panose="020B0604020202020204" pitchFamily="34" charset="0"/>
              <a:ea typeface="Arial" charset="0"/>
              <a:cs typeface="Arial" panose="020B0604020202020204" pitchFamily="34" charset="0"/>
            </a:endParaRPr>
          </a:p>
          <a:p>
            <a:r>
              <a:rPr lang="fr-CA" sz="1100" dirty="0">
                <a:latin typeface="Arial" panose="020B0604020202020204" pitchFamily="34" charset="0"/>
                <a:cs typeface="Arial" panose="020B0604020202020204" pitchFamily="34" charset="0"/>
              </a:rPr>
              <a:t>Cette diapo montre les versements mensuels maximums. C’est votre situation qui dictera si vous recevrez les versements maximums. Veuillez consulter votre relevé de participation au Régime de pensions du Canada ou au Régime de rentes du Québec pour connaître le montant estimé des prestations que vous toucherez à 65 ans. Pour en obtenir une copie, rendez-vous à </a:t>
            </a:r>
            <a:r>
              <a:rPr lang="fr-CA" sz="1100" b="1" dirty="0">
                <a:latin typeface="Arial" panose="020B0604020202020204" pitchFamily="34" charset="0"/>
                <a:cs typeface="Arial" panose="020B0604020202020204" pitchFamily="34" charset="0"/>
              </a:rPr>
              <a:t>canada.ca et retraitequebec.gouv.qc.ca.</a:t>
            </a:r>
          </a:p>
        </p:txBody>
      </p:sp>
    </p:spTree>
    <p:extLst>
      <p:ext uri="{BB962C8B-B14F-4D97-AF65-F5344CB8AC3E}">
        <p14:creationId xmlns:p14="http://schemas.microsoft.com/office/powerpoint/2010/main" val="105518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51" eaLnBrk="0" hangingPunct="0">
              <a:defRPr>
                <a:solidFill>
                  <a:schemeClr val="tx1"/>
                </a:solidFill>
                <a:latin typeface="Arial" charset="0"/>
                <a:ea typeface="ＭＳ Ｐゴシック" pitchFamily="34" charset="-128"/>
              </a:defRPr>
            </a:lvl1pPr>
            <a:lvl2pPr marL="770686" indent="-296417" defTabSz="966651" eaLnBrk="0" hangingPunct="0">
              <a:defRPr>
                <a:solidFill>
                  <a:schemeClr val="tx1"/>
                </a:solidFill>
                <a:latin typeface="Arial" charset="0"/>
                <a:ea typeface="ＭＳ Ｐゴシック" pitchFamily="34" charset="-128"/>
              </a:defRPr>
            </a:lvl2pPr>
            <a:lvl3pPr marL="1185671" indent="-237134" defTabSz="966651" eaLnBrk="0" hangingPunct="0">
              <a:defRPr>
                <a:solidFill>
                  <a:schemeClr val="tx1"/>
                </a:solidFill>
                <a:latin typeface="Arial" charset="0"/>
                <a:ea typeface="ＭＳ Ｐゴシック" pitchFamily="34" charset="-128"/>
              </a:defRPr>
            </a:lvl3pPr>
            <a:lvl4pPr marL="1659939" indent="-237134" defTabSz="966651" eaLnBrk="0" hangingPunct="0">
              <a:defRPr>
                <a:solidFill>
                  <a:schemeClr val="tx1"/>
                </a:solidFill>
                <a:latin typeface="Arial" charset="0"/>
                <a:ea typeface="ＭＳ Ｐゴシック" pitchFamily="34" charset="-128"/>
              </a:defRPr>
            </a:lvl4pPr>
            <a:lvl5pPr marL="2134208" indent="-237134" defTabSz="966651" eaLnBrk="0" hangingPunct="0">
              <a:defRPr>
                <a:solidFill>
                  <a:schemeClr val="tx1"/>
                </a:solidFill>
                <a:latin typeface="Arial" charset="0"/>
                <a:ea typeface="ＭＳ Ｐゴシック" pitchFamily="34" charset="-128"/>
              </a:defRPr>
            </a:lvl5pPr>
            <a:lvl6pPr marL="2608476"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3082744"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557013"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4031280" indent="-237134" defTabSz="96665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8D92159B-299F-417E-86BA-2287764FFBBD}" type="slidenum">
              <a:rPr lang="en-US" smtClean="0">
                <a:ea typeface="Arial" charset="0"/>
              </a:rPr>
              <a:pPr/>
              <a:t>6</a:t>
            </a:fld>
            <a:endParaRPr lang="en-US" dirty="0">
              <a:ea typeface="Arial" charset="0"/>
            </a:endParaRPr>
          </a:p>
        </p:txBody>
      </p:sp>
      <p:sp>
        <p:nvSpPr>
          <p:cNvPr id="43011" name="Rectangle 2"/>
          <p:cNvSpPr>
            <a:spLocks noGrp="1" noRot="1" noChangeAspect="1" noChangeArrowheads="1" noTextEdit="1"/>
          </p:cNvSpPr>
          <p:nvPr>
            <p:ph type="sldImg"/>
          </p:nvPr>
        </p:nvSpPr>
        <p:spPr/>
      </p:sp>
      <p:sp>
        <p:nvSpPr>
          <p:cNvPr id="4301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CA" dirty="0">
                <a:latin typeface="Arial" panose="020B0604020202020204" pitchFamily="34" charset="0"/>
                <a:cs typeface="Arial" panose="020B0604020202020204" pitchFamily="34" charset="0"/>
              </a:rPr>
              <a:t>Le fait de cotiser au REER collectif par retenues salariales est un moyen simple et pratique d’épargner. Cela réduit également votre revenu imposable sur-le-champ.</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Le montant de votre cotisation est déduit de votre revenu brut avant l’application des retenues d’impôt provinciales et fédérales.</a:t>
            </a:r>
          </a:p>
          <a:p>
            <a:pPr marL="177851" indent="-177851">
              <a:buFont typeface="Arial" pitchFamily="34" charset="0"/>
              <a:buChar char="•"/>
              <a:defRPr/>
            </a:pPr>
            <a:r>
              <a:rPr lang="fr-CA" dirty="0">
                <a:latin typeface="Arial" panose="020B0604020202020204" pitchFamily="34" charset="0"/>
                <a:cs typeface="Arial" panose="020B0604020202020204" pitchFamily="34" charset="0"/>
              </a:rPr>
              <a:t>Vous profitez de votre argent immédiatement – plutôt que de le donner au fisc toute l’année – et il gagne de l’intérêt avec vos fonds.</a:t>
            </a:r>
          </a:p>
          <a:p>
            <a:pPr>
              <a:defRPr/>
            </a:pPr>
            <a:r>
              <a:rPr lang="fr-CA" dirty="0">
                <a:latin typeface="Arial" panose="020B0604020202020204" pitchFamily="34" charset="0"/>
                <a:cs typeface="Arial" panose="020B0604020202020204" pitchFamily="34" charset="0"/>
              </a:rPr>
              <a:t>Dans cet exemple, vous voyez qu’une cotisation de 100 $ au REER fait en sorte que seulement 75 $ sont retirés de votre salaire.</a:t>
            </a:r>
          </a:p>
          <a:p>
            <a:pPr>
              <a:defRPr/>
            </a:pPr>
            <a:endParaRPr lang="fr-CA" noProof="0" dirty="0"/>
          </a:p>
          <a:p>
            <a:pPr>
              <a:defRPr/>
            </a:pPr>
            <a:endParaRPr lang="fr-CA" noProof="0" dirty="0"/>
          </a:p>
          <a:p>
            <a:pPr>
              <a:defRPr/>
            </a:pPr>
            <a:endParaRPr lang="fr-CA" noProof="0" dirty="0"/>
          </a:p>
          <a:p>
            <a:endParaRPr lang="en-US" dirty="0"/>
          </a:p>
        </p:txBody>
      </p:sp>
    </p:spTree>
    <p:extLst>
      <p:ext uri="{BB962C8B-B14F-4D97-AF65-F5344CB8AC3E}">
        <p14:creationId xmlns:p14="http://schemas.microsoft.com/office/powerpoint/2010/main" val="57648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a:xfrm>
            <a:off x="4144618" y="9120813"/>
            <a:ext cx="3170582"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r">
              <a:spcAft>
                <a:spcPct val="0"/>
              </a:spcAft>
              <a:buClrTx/>
              <a:buSzTx/>
              <a:buFontTx/>
              <a:buNone/>
            </a:pPr>
            <a:fld id="{B026B823-7BB0-4174-A4BC-7947384FBA21}" type="slidenum">
              <a:rPr lang="en-US" sz="1300">
                <a:ea typeface="Arial" charset="0"/>
              </a:rPr>
              <a:pPr algn="r">
                <a:spcAft>
                  <a:spcPct val="0"/>
                </a:spcAft>
                <a:buClrTx/>
                <a:buSzTx/>
                <a:buFontTx/>
                <a:buNone/>
              </a:pPr>
              <a:t>7</a:t>
            </a:fld>
            <a:endParaRPr lang="en-US" sz="1300" dirty="0">
              <a:ea typeface="Arial" charset="0"/>
            </a:endParaRPr>
          </a:p>
        </p:txBody>
      </p:sp>
      <p:sp>
        <p:nvSpPr>
          <p:cNvPr id="44035" name="Rectangle 2"/>
          <p:cNvSpPr>
            <a:spLocks noGrp="1" noRot="1" noChangeAspect="1" noChangeArrowheads="1" noTextEdit="1"/>
          </p:cNvSpPr>
          <p:nvPr>
            <p:ph type="sldImg"/>
          </p:nvPr>
        </p:nvSpPr>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dirty="0">
                <a:latin typeface="Arial" panose="020B0604020202020204" pitchFamily="34" charset="0"/>
                <a:cs typeface="Arial" panose="020B0604020202020204" pitchFamily="34" charset="0"/>
              </a:rPr>
              <a:t>Pour éviter de dépasser votre plafond de cotisation autorisé pour le REER collectif, consultez l’«Avis de cotisation» que l’Agence du revenu du Canada (ARC) vous a fait parvenir relativement à votre dernière déclaration de revenus. Ce document fait état de votre plafond de cotisation au REER pour l’année en cours. </a:t>
            </a:r>
          </a:p>
          <a:p>
            <a:r>
              <a:rPr lang="fr-CA" dirty="0">
                <a:latin typeface="Arial" panose="020B0604020202020204" pitchFamily="34" charset="0"/>
                <a:cs typeface="Arial" panose="020B0604020202020204" pitchFamily="34" charset="0"/>
              </a:rPr>
              <a:t> </a:t>
            </a:r>
          </a:p>
          <a:p>
            <a:r>
              <a:rPr lang="fr-CA" dirty="0">
                <a:latin typeface="Arial" panose="020B0604020202020204" pitchFamily="34" charset="0"/>
                <a:cs typeface="Arial" panose="020B0604020202020204" pitchFamily="34" charset="0"/>
              </a:rPr>
              <a:t>Les plafonds sont indiqués ici. Les droits de cotisation inutilisés pour le REER sont reportés aux années ultérieures, et ce, indéfiniment. Votre plafond de cotisation est peut-être plus élevé que vous ne le pensez.</a:t>
            </a:r>
          </a:p>
          <a:p>
            <a:r>
              <a:rPr lang="fr-CA" b="1" dirty="0">
                <a:latin typeface="Arial" panose="020B0604020202020204" pitchFamily="34" charset="0"/>
                <a:cs typeface="Arial" panose="020B0604020202020204" pitchFamily="34" charset="0"/>
              </a:rPr>
              <a:t> </a:t>
            </a:r>
            <a:endParaRPr lang="fr-CA" dirty="0">
              <a:latin typeface="Arial" panose="020B0604020202020204" pitchFamily="34" charset="0"/>
              <a:ea typeface="Arial" charset="0"/>
              <a:cs typeface="Arial" panose="020B0604020202020204" pitchFamily="34" charset="0"/>
            </a:endParaRPr>
          </a:p>
          <a:p>
            <a:r>
              <a:rPr lang="fr-CA" b="1" dirty="0">
                <a:latin typeface="Arial" panose="020B0604020202020204" pitchFamily="34" charset="0"/>
                <a:cs typeface="Arial" panose="020B0604020202020204" pitchFamily="34" charset="0"/>
              </a:rPr>
              <a:t>N’oubliez pas que votre employeur et la Sun Life ne surveilleront pas votre plafond de cotisation. Il vous appartient de vous assurer que vous ne dépassez pas votre plafond de cotisation au REER et au CELI.</a:t>
            </a:r>
          </a:p>
          <a:p>
            <a:pPr>
              <a:lnSpc>
                <a:spcPct val="105000"/>
              </a:lnSpc>
              <a:spcBef>
                <a:spcPct val="0"/>
              </a:spcBef>
              <a:spcAft>
                <a:spcPts val="623"/>
              </a:spcAft>
            </a:pPr>
            <a:endParaRPr lang="fr-CA" dirty="0">
              <a:solidFill>
                <a:srgbClr val="000000"/>
              </a:solidFill>
              <a:ea typeface="Arial" charset="0"/>
            </a:endParaRPr>
          </a:p>
          <a:p>
            <a:pPr eaLnBrk="1" hangingPunct="1"/>
            <a:endParaRPr lang="fr-CA" dirty="0">
              <a:ea typeface="Arial" charset="0"/>
            </a:endParaRPr>
          </a:p>
          <a:p>
            <a:pPr eaLnBrk="1" hangingPunct="1"/>
            <a:endParaRPr lang="fr-CA" dirty="0">
              <a:ea typeface="Arial" charset="0"/>
            </a:endParaRPr>
          </a:p>
          <a:p>
            <a:pPr eaLnBrk="1" hangingPunct="1"/>
            <a:endParaRPr lang="en-US" dirty="0">
              <a:ea typeface="Arial" charset="0"/>
            </a:endParaRPr>
          </a:p>
        </p:txBody>
      </p:sp>
    </p:spTree>
    <p:extLst>
      <p:ext uri="{BB962C8B-B14F-4D97-AF65-F5344CB8AC3E}">
        <p14:creationId xmlns:p14="http://schemas.microsoft.com/office/powerpoint/2010/main" val="1758109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a:xfrm>
            <a:off x="4144618" y="9120813"/>
            <a:ext cx="3170582"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r">
              <a:spcAft>
                <a:spcPct val="0"/>
              </a:spcAft>
              <a:buClrTx/>
              <a:buSzTx/>
              <a:buFontTx/>
              <a:buNone/>
            </a:pPr>
            <a:fld id="{B026B823-7BB0-4174-A4BC-7947384FBA21}" type="slidenum">
              <a:rPr lang="en-US" sz="1300">
                <a:ea typeface="Arial" charset="0"/>
              </a:rPr>
              <a:pPr algn="r">
                <a:spcAft>
                  <a:spcPct val="0"/>
                </a:spcAft>
                <a:buClrTx/>
                <a:buSzTx/>
                <a:buFontTx/>
                <a:buNone/>
              </a:pPr>
              <a:t>8</a:t>
            </a:fld>
            <a:endParaRPr lang="en-US" sz="1300" dirty="0">
              <a:ea typeface="Arial" charset="0"/>
            </a:endParaRPr>
          </a:p>
        </p:txBody>
      </p:sp>
      <p:sp>
        <p:nvSpPr>
          <p:cNvPr id="44035" name="Rectangle 2"/>
          <p:cNvSpPr>
            <a:spLocks noGrp="1" noRot="1" noChangeAspect="1" noChangeArrowheads="1" noTextEdit="1"/>
          </p:cNvSpPr>
          <p:nvPr>
            <p:ph type="sldImg"/>
          </p:nvPr>
        </p:nvSpPr>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 typeface="Arial" panose="020B0604020202020204" pitchFamily="34" charset="0"/>
              <a:buChar char="•"/>
            </a:pPr>
            <a:r>
              <a:rPr lang="fr-CA" dirty="0">
                <a:latin typeface="Arial" panose="020B0604020202020204" pitchFamily="34" charset="0"/>
                <a:cs typeface="Arial" panose="020B0604020202020204" pitchFamily="34" charset="0"/>
              </a:rPr>
              <a:t>Le plafond de cotisation au compte d’épargne libre d’impôt (CELI</a:t>
            </a:r>
            <a:r>
              <a:rPr lang="fr-CA" b="1" dirty="0">
                <a:latin typeface="Arial" panose="020B0604020202020204" pitchFamily="34" charset="0"/>
                <a:cs typeface="Arial" panose="020B0604020202020204" pitchFamily="34" charset="0"/>
              </a:rPr>
              <a:t>) </a:t>
            </a:r>
            <a:r>
              <a:rPr lang="fr-CA" dirty="0">
                <a:latin typeface="Arial" panose="020B0604020202020204" pitchFamily="34" charset="0"/>
                <a:cs typeface="Arial" panose="020B0604020202020204" pitchFamily="34" charset="0"/>
              </a:rPr>
              <a:t>sera indexé en fonction de l’inflation et arrondi à la tranche de 500 $ la plus proche. Ce plafond de cotisation fixé par l’ARC s’applique à tous vos CELI. </a:t>
            </a:r>
          </a:p>
          <a:p>
            <a:pPr marL="181240" indent="-181240">
              <a:buFont typeface="Arial" panose="020B0604020202020204" pitchFamily="34" charset="0"/>
              <a:buChar char="•"/>
            </a:pPr>
            <a:r>
              <a:rPr lang="fr-CA" dirty="0">
                <a:latin typeface="Arial" panose="020B0604020202020204" pitchFamily="34" charset="0"/>
                <a:cs typeface="Arial" panose="020B0604020202020204" pitchFamily="34" charset="0"/>
              </a:rPr>
              <a:t>Vos droits de cotisation inutilisés peuvent être reportés aux années futures, et les sommes retirées du CELI s’ajoutent à vos droits de cotisation au CELI le 1</a:t>
            </a:r>
            <a:r>
              <a:rPr lang="fr-CA" baseline="30000" dirty="0">
                <a:latin typeface="Arial" panose="020B0604020202020204" pitchFamily="34" charset="0"/>
                <a:cs typeface="Arial" panose="020B0604020202020204" pitchFamily="34" charset="0"/>
              </a:rPr>
              <a:t>er</a:t>
            </a:r>
            <a:r>
              <a:rPr lang="fr-CA" dirty="0">
                <a:latin typeface="Arial" panose="020B0604020202020204" pitchFamily="34" charset="0"/>
                <a:cs typeface="Arial" panose="020B0604020202020204" pitchFamily="34" charset="0"/>
              </a:rPr>
              <a:t> janvier de l’année civile suivante.</a:t>
            </a:r>
          </a:p>
          <a:p>
            <a:pPr marL="181240" indent="-181240">
              <a:buFont typeface="Arial" panose="020B0604020202020204" pitchFamily="34" charset="0"/>
              <a:buChar char="•"/>
            </a:pPr>
            <a:r>
              <a:rPr lang="fr-CA" dirty="0">
                <a:latin typeface="Arial" panose="020B0604020202020204" pitchFamily="34" charset="0"/>
                <a:cs typeface="Arial" panose="020B0604020202020204" pitchFamily="34" charset="0"/>
              </a:rPr>
              <a:t>Inscrivez-vous au service Mon dossier de l’ARC (</a:t>
            </a:r>
            <a:r>
              <a:rPr lang="fr-CA" b="1" dirty="0">
                <a:latin typeface="Arial" panose="020B0604020202020204" pitchFamily="34" charset="0"/>
                <a:cs typeface="Arial" panose="020B0604020202020204" pitchFamily="34" charset="0"/>
              </a:rPr>
              <a:t>Canada.ca</a:t>
            </a:r>
            <a:r>
              <a:rPr lang="fr-CA" dirty="0">
                <a:latin typeface="Arial" panose="020B0604020202020204" pitchFamily="34" charset="0"/>
                <a:cs typeface="Arial" panose="020B0604020202020204" pitchFamily="34" charset="0"/>
              </a:rPr>
              <a:t>) pour vérifier en ligne vos droits de cotisation au CELI pour l’année. </a:t>
            </a:r>
          </a:p>
          <a:p>
            <a:pPr marL="181240" indent="-181240">
              <a:buFont typeface="Arial" panose="020B0604020202020204" pitchFamily="34" charset="0"/>
              <a:buChar char="•"/>
            </a:pPr>
            <a:endParaRPr lang="fr-CA" sz="1300" dirty="0"/>
          </a:p>
        </p:txBody>
      </p:sp>
    </p:spTree>
    <p:extLst>
      <p:ext uri="{BB962C8B-B14F-4D97-AF65-F5344CB8AC3E}">
        <p14:creationId xmlns:p14="http://schemas.microsoft.com/office/powerpoint/2010/main" val="1326817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a:xfrm>
            <a:off x="4144618" y="9120813"/>
            <a:ext cx="3170582"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6" tIns="48328" rIns="96656" bIns="48328" anchor="b"/>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r">
              <a:spcAft>
                <a:spcPct val="0"/>
              </a:spcAft>
              <a:buClrTx/>
              <a:buSzTx/>
              <a:buFontTx/>
              <a:buNone/>
            </a:pPr>
            <a:fld id="{B026B823-7BB0-4174-A4BC-7947384FBA21}" type="slidenum">
              <a:rPr lang="en-US" sz="1300">
                <a:ea typeface="Arial" charset="0"/>
              </a:rPr>
              <a:pPr algn="r">
                <a:spcAft>
                  <a:spcPct val="0"/>
                </a:spcAft>
                <a:buClrTx/>
                <a:buSzTx/>
                <a:buFontTx/>
                <a:buNone/>
              </a:pPr>
              <a:t>9</a:t>
            </a:fld>
            <a:endParaRPr lang="en-US" sz="1300" dirty="0">
              <a:ea typeface="Arial" charset="0"/>
            </a:endParaRPr>
          </a:p>
        </p:txBody>
      </p:sp>
      <p:sp>
        <p:nvSpPr>
          <p:cNvPr id="44035" name="Rectangle 2"/>
          <p:cNvSpPr>
            <a:spLocks noGrp="1" noRot="1" noChangeAspect="1" noChangeArrowheads="1" noTextEdit="1"/>
          </p:cNvSpPr>
          <p:nvPr>
            <p:ph type="sldImg"/>
          </p:nvPr>
        </p:nvSpPr>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34"/>
              </a:spcAft>
              <a:buClr>
                <a:srgbClr val="C60C30"/>
              </a:buClr>
            </a:pPr>
            <a:r>
              <a:rPr lang="fr-CA" dirty="0">
                <a:solidFill>
                  <a:srgbClr val="000000"/>
                </a:solidFill>
                <a:latin typeface="Arial" panose="020B0604020202020204" pitchFamily="34" charset="0"/>
                <a:cs typeface="Arial" panose="020B0604020202020204" pitchFamily="34" charset="0"/>
              </a:rPr>
              <a:t>Votre employeur vous indiquera s’il verse une cotisation au RPDB en votre nom. Aucun minimum ne s’applique aux cotisations patronales versées à un RPDB. La cotisation maximale au RPDB correspond à 18 % de votre revenu gagné pour l’année en cours ou au plafond de cotisation au RPDB, selon le montant le moins élevé.</a:t>
            </a:r>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Les cotisations au RPDB sont déclarées chaque année par votre employeur sur votre feuillet T4 à titre de facteur d’équivalence, et elles ont une incidence sur vos droits de cotisation au REER pour l’année suivante. </a:t>
            </a:r>
          </a:p>
        </p:txBody>
      </p:sp>
    </p:spTree>
    <p:extLst>
      <p:ext uri="{BB962C8B-B14F-4D97-AF65-F5344CB8AC3E}">
        <p14:creationId xmlns:p14="http://schemas.microsoft.com/office/powerpoint/2010/main" val="34544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7.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348798929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299978646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321050318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40"/>
          <p:cNvPicPr>
            <a:picLocks noChangeAspect="1" noChangeArrowheads="1"/>
          </p:cNvPicPr>
          <p:nvPr userDrawn="1"/>
        </p:nvPicPr>
        <p:blipFill>
          <a:blip r:embed="rId6">
            <a:extLst>
              <a:ext uri="{28A0092B-C50C-407E-A947-70E740481C1C}">
                <a14:useLocalDpi xmlns:a14="http://schemas.microsoft.com/office/drawing/2010/main" val="0"/>
              </a:ext>
            </a:extLst>
          </a:blip>
          <a:stretch/>
        </p:blipFill>
        <p:spPr>
          <a:xfrm>
            <a:off x="0" y="0"/>
            <a:ext cx="91440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7"/>
          <p:cNvSpPr>
            <a:spLocks noChangeArrowheads="1"/>
          </p:cNvSpPr>
          <p:nvPr userDrawn="1">
            <p:custDataLst>
              <p:tags r:id="rId1"/>
            </p:custDataLst>
          </p:nvPr>
        </p:nvSpPr>
        <p:spPr>
          <a:xfrm>
            <a:off x="0" y="4267200"/>
            <a:ext cx="9144000" cy="1219200"/>
          </a:xfrm>
          <a:prstGeom prst="rect">
            <a:avLst/>
          </a:prstGeom>
          <a:solidFill>
            <a:srgbClr val="EAAB0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en-US" b="0" i="0" dirty="0">
              <a:latin typeface="Arial" charset="0"/>
            </a:endParaRPr>
          </a:p>
        </p:txBody>
      </p:sp>
      <p:sp>
        <p:nvSpPr>
          <p:cNvPr id="6" name="Rectangle 38"/>
          <p:cNvSpPr>
            <a:spLocks noChangeArrowheads="1"/>
          </p:cNvSpPr>
          <p:nvPr userDrawn="1">
            <p:custDataLst>
              <p:tags r:id="rId2"/>
            </p:custDataLst>
          </p:nvPr>
        </p:nvSpPr>
        <p:spPr>
          <a:xfrm>
            <a:off x="0" y="5376863"/>
            <a:ext cx="9144000" cy="109537"/>
          </a:xfrm>
          <a:prstGeom prst="rect">
            <a:avLst/>
          </a:prstGeom>
          <a:solidFill>
            <a:srgbClr val="345629"/>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en-US" b="0" i="0" dirty="0">
              <a:latin typeface="Arial" charset="0"/>
            </a:endParaRPr>
          </a:p>
        </p:txBody>
      </p:sp>
      <p:sp>
        <p:nvSpPr>
          <p:cNvPr id="3074" name="Rectangle 2"/>
          <p:cNvSpPr>
            <a:spLocks noGrp="1" noChangeArrowheads="1"/>
          </p:cNvSpPr>
          <p:nvPr>
            <p:ph type="ctrTitle"/>
            <p:custDataLst>
              <p:tags r:id="rId3"/>
            </p:custDataLst>
          </p:nvPr>
        </p:nvSpPr>
        <p:spPr>
          <a:xfrm>
            <a:off x="660400" y="1455738"/>
            <a:ext cx="7772400" cy="1143000"/>
          </a:xfrm>
        </p:spPr>
        <p:txBody>
          <a:bodyPr anchor="ctr"/>
          <a:lstStyle>
            <a:lvl1pPr>
              <a:lnSpc>
                <a:spcPct val="90000"/>
              </a:lnSpc>
              <a:defRPr sz="6200"/>
            </a:lvl1pPr>
          </a:lstStyle>
          <a:p>
            <a:r>
              <a:rPr lang="en-US"/>
              <a:t>Click to edit Master title style</a:t>
            </a:r>
          </a:p>
        </p:txBody>
      </p:sp>
      <p:grpSp>
        <p:nvGrpSpPr>
          <p:cNvPr id="9" name="Group 6"/>
          <p:cNvGrpSpPr>
            <a:grpSpLocks/>
          </p:cNvGrpSpPr>
          <p:nvPr userDrawn="1"/>
        </p:nvGrpSpPr>
        <p:grpSpPr bwMode="auto">
          <a:xfrm>
            <a:off x="304800" y="5943600"/>
            <a:ext cx="2438400" cy="812800"/>
            <a:chOff x="288" y="3696"/>
            <a:chExt cx="1392" cy="480"/>
          </a:xfrm>
        </p:grpSpPr>
        <p:sp>
          <p:nvSpPr>
            <p:cNvPr id="10"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charset="0"/>
                <a:buChar char="•"/>
                <a:defRPr>
                  <a:solidFill>
                    <a:schemeClr val="tx1"/>
                  </a:solidFill>
                  <a:latin typeface="Arial" charset="0"/>
                  <a:ea typeface="Arial Regular" charset="0"/>
                  <a:cs typeface="Arial Regular" charset="0"/>
                </a:defRPr>
              </a:lvl1pPr>
              <a:lvl2pPr marL="742950" indent="-285750">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2pPr>
              <a:lvl3pPr marL="1143000" indent="-228600">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3pPr>
              <a:lvl4pPr marL="1600200" indent="-228600">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4pPr>
              <a:lvl5pPr marL="2057400" indent="-228600">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5pPr>
              <a:lvl6pPr marL="2514600" indent="-228600" eaLnBrk="0" fontAlgn="base" hangingPunct="0">
                <a:spcBef>
                  <a:spcPct val="0"/>
                </a:spcBef>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6pPr>
              <a:lvl7pPr marL="2971800" indent="-228600" eaLnBrk="0" fontAlgn="base" hangingPunct="0">
                <a:spcBef>
                  <a:spcPct val="0"/>
                </a:spcBef>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7pPr>
              <a:lvl8pPr marL="3429000" indent="-228600" eaLnBrk="0" fontAlgn="base" hangingPunct="0">
                <a:spcBef>
                  <a:spcPct val="0"/>
                </a:spcBef>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8pPr>
              <a:lvl9pPr marL="3886200" indent="-228600" eaLnBrk="0" fontAlgn="base" hangingPunct="0">
                <a:spcBef>
                  <a:spcPct val="0"/>
                </a:spcBef>
                <a:spcAft>
                  <a:spcPct val="60000"/>
                </a:spcAft>
                <a:buClr>
                  <a:srgbClr val="82786F"/>
                </a:buClr>
                <a:buSzPct val="75000"/>
                <a:buFont typeface="Times" charset="0"/>
                <a:buChar char="•"/>
                <a:defRPr>
                  <a:solidFill>
                    <a:schemeClr val="tx1"/>
                  </a:solidFill>
                  <a:latin typeface="Arial" charset="0"/>
                  <a:ea typeface="Arial Regular" charset="0"/>
                  <a:cs typeface="Arial Regular" charset="0"/>
                </a:defRPr>
              </a:lvl9pPr>
            </a:lstStyle>
            <a:p>
              <a:pPr>
                <a:spcAft>
                  <a:spcPct val="0"/>
                </a:spcAft>
                <a:buClrTx/>
                <a:buSzTx/>
                <a:buFontTx/>
                <a:buNone/>
              </a:pPr>
              <a:endParaRPr lang="en-US" altLang="en-US" b="0"/>
            </a:p>
          </p:txBody>
        </p:sp>
        <p:pic>
          <p:nvPicPr>
            <p:cNvPr id="11" name="Picture 8" descr="my_savings™_FR"/>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8"/>
          <p:cNvPicPr/>
          <p:nvPr userDrawn="1"/>
        </p:nvPicPr>
        <p:blipFill>
          <a:blip r:embed="rId8" cstate="print">
            <a:extLst>
              <a:ext uri="{28A0092B-C50C-407E-A947-70E740481C1C}">
                <a14:useLocalDpi xmlns:a14="http://schemas.microsoft.com/office/drawing/2010/main" val="0"/>
              </a:ext>
            </a:extLst>
          </a:blip>
          <a:stretch>
            <a:fillRect/>
          </a:stretch>
        </p:blipFill>
        <p:spPr>
          <a:xfrm>
            <a:off x="6938645" y="5877560"/>
            <a:ext cx="1910080" cy="761365"/>
          </a:xfrm>
          <a:prstGeom prst="rect">
            <a:avLst/>
          </a:prstGeom>
        </p:spPr>
      </p:pic>
    </p:spTree>
    <p:extLst>
      <p:ext uri="{BB962C8B-B14F-4D97-AF65-F5344CB8AC3E}">
        <p14:creationId xmlns:p14="http://schemas.microsoft.com/office/powerpoint/2010/main" val="42943107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0"/>
            <a:ext cx="7772400" cy="1243013"/>
          </a:xfrm>
        </p:spPr>
        <p:txBody>
          <a:bodyPr/>
          <a:lstStyle/>
          <a:p>
            <a:r>
              <a:rPr lang="en-US"/>
              <a:t>Click to edit Master title style</a:t>
            </a:r>
          </a:p>
        </p:txBody>
      </p:sp>
      <p:sp>
        <p:nvSpPr>
          <p:cNvPr id="3" name="Table Placeholder 2"/>
          <p:cNvSpPr>
            <a:spLocks noGrp="1"/>
          </p:cNvSpPr>
          <p:nvPr>
            <p:ph type="tbl" idx="1"/>
          </p:nvPr>
        </p:nvSpPr>
        <p:spPr>
          <a:xfrm>
            <a:off x="685800" y="1827213"/>
            <a:ext cx="7772400" cy="3962400"/>
          </a:xfrm>
        </p:spPr>
        <p:txBody>
          <a:bodyPr/>
          <a:lstStyle/>
          <a:p>
            <a:pPr lvl="0"/>
            <a:endParaRPr lang="en-US" noProof="0" dirty="0"/>
          </a:p>
        </p:txBody>
      </p:sp>
    </p:spTree>
    <p:extLst>
      <p:ext uri="{BB962C8B-B14F-4D97-AF65-F5344CB8AC3E}">
        <p14:creationId xmlns:p14="http://schemas.microsoft.com/office/powerpoint/2010/main" val="26955285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140C14A7-F7CE-461C-9E8E-FBDCDE36F539}" type="datetimeFigureOut">
              <a:rPr lang="en-US" smtClean="0"/>
              <a:pPr/>
              <a:t>5/18/2023</a:t>
            </a:fld>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12670680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36393290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40757178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17542056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469716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140C14A7-F7CE-461C-9E8E-FBDCDE36F539}" type="datetimeFigureOut">
              <a:rPr lang="en-US" smtClean="0"/>
              <a:pPr/>
              <a:t>5/18/2023</a:t>
            </a:fld>
            <a:endParaRPr lang="en-US" dirty="0"/>
          </a:p>
        </p:txBody>
      </p:sp>
      <p:sp>
        <p:nvSpPr>
          <p:cNvPr id="3" name="Footer Placeholder 2"/>
          <p:cNvSpPr>
            <a:spLocks noGrp="1"/>
          </p:cNvSpPr>
          <p:nvPr>
            <p:ph type="ftr" sz="quarter" idx="11"/>
            <p:custDataLst>
              <p:tags r:id="rId2"/>
            </p:custDataLst>
          </p:nvPr>
        </p:nvSpPr>
        <p:spPr/>
        <p:txBody>
          <a:bodyPr/>
          <a:lstStyle/>
          <a:p>
            <a:endParaRPr lang="en-US" dirty="0"/>
          </a:p>
        </p:txBody>
      </p:sp>
      <p:sp>
        <p:nvSpPr>
          <p:cNvPr id="4" name="Slide Number Placeholder 3"/>
          <p:cNvSpPr>
            <a:spLocks noGrp="1"/>
          </p:cNvSpPr>
          <p:nvPr>
            <p:ph type="sldNum" sz="quarter" idx="12"/>
            <p:custDataLst>
              <p:tags r:id="rId3"/>
            </p:custDataLst>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28740799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9926794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14A7-F7CE-461C-9E8E-FBDCDE36F539}"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9949163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16"/>
            </p:custDataLst>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Arial" charset="0"/>
              </a:defRPr>
            </a:lvl1pPr>
          </a:lstStyle>
          <a:p>
            <a:fld id="{140C14A7-F7CE-461C-9E8E-FBDCDE36F539}" type="datetimeFigureOut">
              <a:rPr lang="en-US" smtClean="0"/>
              <a:pPr/>
              <a:t>5/18/2023</a:t>
            </a:fld>
            <a:endParaRPr lang="en-US" dirty="0"/>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Arial" charset="0"/>
              </a:defRPr>
            </a:lvl1pPr>
          </a:lstStyle>
          <a:p>
            <a:endParaRPr lang="en-US" dirty="0"/>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Arial" charset="0"/>
              </a:defRPr>
            </a:lvl1p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160552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ctr" defTabSz="914400" rtl="0" eaLnBrk="1" latinLnBrk="0" hangingPunct="1">
        <a:spcBef>
          <a:spcPct val="0"/>
        </a:spcBef>
        <a:buNone/>
        <a:defRPr sz="4400" b="0" i="0" u="none" kern="1200">
          <a:solidFill>
            <a:schemeClr val="tx1"/>
          </a:solidFill>
          <a:latin typeface="Arial"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Arial"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Arial"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Arial"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notesSlide" Target="../notesSlides/notesSlide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2.xml"/><Relationship Id="rId5" Type="http://schemas.openxmlformats.org/officeDocument/2006/relationships/tags" Target="../tags/tag24.xml"/><Relationship Id="rId4" Type="http://schemas.openxmlformats.org/officeDocument/2006/relationships/tags" Target="../tags/tag23.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media/image6.jpe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notesSlide" Target="../notesSlides/notesSlide11.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slideLayout" Target="../slideLayouts/slideLayout7.xml"/><Relationship Id="rId5" Type="http://schemas.openxmlformats.org/officeDocument/2006/relationships/tags" Target="../tags/tag13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tags" Target="../tags/tag162.xml"/><Relationship Id="rId3" Type="http://schemas.openxmlformats.org/officeDocument/2006/relationships/tags" Target="../tags/tag139.xml"/><Relationship Id="rId21" Type="http://schemas.openxmlformats.org/officeDocument/2006/relationships/tags" Target="../tags/tag157.xml"/><Relationship Id="rId34" Type="http://schemas.openxmlformats.org/officeDocument/2006/relationships/slideLayout" Target="../slideLayouts/slideLayout2.xml"/><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tags" Target="../tags/tag161.xml"/><Relationship Id="rId33" Type="http://schemas.openxmlformats.org/officeDocument/2006/relationships/tags" Target="../tags/tag169.xml"/><Relationship Id="rId2" Type="http://schemas.openxmlformats.org/officeDocument/2006/relationships/tags" Target="../tags/tag138.xml"/><Relationship Id="rId16" Type="http://schemas.openxmlformats.org/officeDocument/2006/relationships/tags" Target="../tags/tag152.xml"/><Relationship Id="rId20" Type="http://schemas.openxmlformats.org/officeDocument/2006/relationships/tags" Target="../tags/tag156.xml"/><Relationship Id="rId29" Type="http://schemas.openxmlformats.org/officeDocument/2006/relationships/tags" Target="../tags/tag165.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24" Type="http://schemas.openxmlformats.org/officeDocument/2006/relationships/tags" Target="../tags/tag160.xml"/><Relationship Id="rId32" Type="http://schemas.openxmlformats.org/officeDocument/2006/relationships/tags" Target="../tags/tag168.xml"/><Relationship Id="rId5" Type="http://schemas.openxmlformats.org/officeDocument/2006/relationships/tags" Target="../tags/tag141.xml"/><Relationship Id="rId15" Type="http://schemas.openxmlformats.org/officeDocument/2006/relationships/tags" Target="../tags/tag151.xml"/><Relationship Id="rId23" Type="http://schemas.openxmlformats.org/officeDocument/2006/relationships/tags" Target="../tags/tag159.xml"/><Relationship Id="rId28" Type="http://schemas.openxmlformats.org/officeDocument/2006/relationships/tags" Target="../tags/tag164.xml"/><Relationship Id="rId10" Type="http://schemas.openxmlformats.org/officeDocument/2006/relationships/tags" Target="../tags/tag146.xml"/><Relationship Id="rId19" Type="http://schemas.openxmlformats.org/officeDocument/2006/relationships/tags" Target="../tags/tag155.xml"/><Relationship Id="rId31" Type="http://schemas.openxmlformats.org/officeDocument/2006/relationships/tags" Target="../tags/tag167.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tags" Target="../tags/tag163.xml"/><Relationship Id="rId30" Type="http://schemas.openxmlformats.org/officeDocument/2006/relationships/tags" Target="../tags/tag166.xml"/><Relationship Id="rId3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18" Type="http://schemas.openxmlformats.org/officeDocument/2006/relationships/tags" Target="../tags/tag187.xml"/><Relationship Id="rId3" Type="http://schemas.openxmlformats.org/officeDocument/2006/relationships/tags" Target="../tags/tag172.xml"/><Relationship Id="rId21" Type="http://schemas.openxmlformats.org/officeDocument/2006/relationships/notesSlide" Target="../notesSlides/notesSlide13.xml"/><Relationship Id="rId7" Type="http://schemas.openxmlformats.org/officeDocument/2006/relationships/tags" Target="../tags/tag176.xml"/><Relationship Id="rId12" Type="http://schemas.openxmlformats.org/officeDocument/2006/relationships/tags" Target="../tags/tag181.xml"/><Relationship Id="rId17" Type="http://schemas.openxmlformats.org/officeDocument/2006/relationships/tags" Target="../tags/tag186.xml"/><Relationship Id="rId2" Type="http://schemas.openxmlformats.org/officeDocument/2006/relationships/tags" Target="../tags/tag171.xml"/><Relationship Id="rId16" Type="http://schemas.openxmlformats.org/officeDocument/2006/relationships/tags" Target="../tags/tag185.xml"/><Relationship Id="rId20" Type="http://schemas.openxmlformats.org/officeDocument/2006/relationships/slideLayout" Target="../slideLayouts/slideLayout2.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5" Type="http://schemas.openxmlformats.org/officeDocument/2006/relationships/tags" Target="../tags/tag184.xml"/><Relationship Id="rId10" Type="http://schemas.openxmlformats.org/officeDocument/2006/relationships/tags" Target="../tags/tag179.xml"/><Relationship Id="rId19" Type="http://schemas.openxmlformats.org/officeDocument/2006/relationships/tags" Target="../tags/tag188.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 Id="rId22"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notesSlide" Target="../notesSlides/notesSlide14.xml"/><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slideLayout" Target="../slideLayouts/slideLayout2.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5" Type="http://schemas.openxmlformats.org/officeDocument/2006/relationships/image" Target="../media/image2.png"/><Relationship Id="rId10" Type="http://schemas.openxmlformats.org/officeDocument/2006/relationships/tags" Target="../tags/tag198.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tags" Target="../tags/tag207.xml"/><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image" Target="../media/image2.pn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notesSlide" Target="../notesSlides/notesSlide15.xml"/><Relationship Id="rId5" Type="http://schemas.openxmlformats.org/officeDocument/2006/relationships/tags" Target="../tags/tag204.xml"/><Relationship Id="rId10" Type="http://schemas.openxmlformats.org/officeDocument/2006/relationships/slideLayout" Target="../slideLayouts/slideLayout2.xml"/><Relationship Id="rId4" Type="http://schemas.openxmlformats.org/officeDocument/2006/relationships/tags" Target="../tags/tag203.xml"/><Relationship Id="rId9" Type="http://schemas.openxmlformats.org/officeDocument/2006/relationships/tags" Target="../tags/tag208.xml"/></Relationships>
</file>

<file path=ppt/slides/_rels/slide16.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image" Target="../media/image8.jpeg"/><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notesSlide" Target="../notesSlides/notesSlide16.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slideLayout" Target="../slideLayouts/slideLayout7.xml"/><Relationship Id="rId5" Type="http://schemas.openxmlformats.org/officeDocument/2006/relationships/tags" Target="../tags/tag213.xml"/><Relationship Id="rId10" Type="http://schemas.openxmlformats.org/officeDocument/2006/relationships/tags" Target="../tags/tag218.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tags" Target="../tags/tag226.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image" Target="../media/image9.jpeg"/><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notesSlide" Target="../notesSlides/notesSlide17.xml"/><Relationship Id="rId5" Type="http://schemas.openxmlformats.org/officeDocument/2006/relationships/tags" Target="../tags/tag223.xml"/><Relationship Id="rId10" Type="http://schemas.openxmlformats.org/officeDocument/2006/relationships/slideLayout" Target="../slideLayouts/slideLayout2.xml"/><Relationship Id="rId4" Type="http://schemas.openxmlformats.org/officeDocument/2006/relationships/tags" Target="../tags/tag222.xml"/><Relationship Id="rId9" Type="http://schemas.openxmlformats.org/officeDocument/2006/relationships/tags" Target="../tags/tag227.xml"/></Relationships>
</file>

<file path=ppt/slides/_rels/slide18.xml.rels><?xml version="1.0" encoding="UTF-8" standalone="yes"?>
<Relationships xmlns="http://schemas.openxmlformats.org/package/2006/relationships"><Relationship Id="rId8" Type="http://schemas.openxmlformats.org/officeDocument/2006/relationships/tags" Target="../tags/tag235.xml"/><Relationship Id="rId3" Type="http://schemas.openxmlformats.org/officeDocument/2006/relationships/tags" Target="../tags/tag230.xml"/><Relationship Id="rId7" Type="http://schemas.openxmlformats.org/officeDocument/2006/relationships/tags" Target="../tags/tag234.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5" Type="http://schemas.openxmlformats.org/officeDocument/2006/relationships/tags" Target="../tags/tag232.xml"/><Relationship Id="rId10" Type="http://schemas.openxmlformats.org/officeDocument/2006/relationships/notesSlide" Target="../notesSlides/notesSlide18.xml"/><Relationship Id="rId4" Type="http://schemas.openxmlformats.org/officeDocument/2006/relationships/tags" Target="../tags/tag231.xml"/><Relationship Id="rId9"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10" Type="http://schemas.openxmlformats.org/officeDocument/2006/relationships/image" Target="../media/image10.jpeg"/><Relationship Id="rId4" Type="http://schemas.openxmlformats.org/officeDocument/2006/relationships/tags" Target="../tags/tag239.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2.png"/><Relationship Id="rId5" Type="http://schemas.openxmlformats.org/officeDocument/2006/relationships/tags" Target="../tags/tag29.xml"/><Relationship Id="rId10" Type="http://schemas.openxmlformats.org/officeDocument/2006/relationships/notesSlide" Target="../notesSlides/notesSlide2.xml"/><Relationship Id="rId4" Type="http://schemas.openxmlformats.org/officeDocument/2006/relationships/tags" Target="../tags/tag28.xml"/><Relationship Id="rId9"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250.xml"/><Relationship Id="rId3" Type="http://schemas.openxmlformats.org/officeDocument/2006/relationships/tags" Target="../tags/tag245.xml"/><Relationship Id="rId7" Type="http://schemas.openxmlformats.org/officeDocument/2006/relationships/tags" Target="../tags/tag249.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image" Target="../media/image11.jpeg"/><Relationship Id="rId5" Type="http://schemas.openxmlformats.org/officeDocument/2006/relationships/tags" Target="../tags/tag247.xml"/><Relationship Id="rId10" Type="http://schemas.openxmlformats.org/officeDocument/2006/relationships/notesSlide" Target="../notesSlides/notesSlide20.xml"/><Relationship Id="rId4" Type="http://schemas.openxmlformats.org/officeDocument/2006/relationships/tags" Target="../tags/tag246.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image" Target="../media/image12.jpeg"/><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notesSlide" Target="../notesSlides/notesSlide21.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slideLayout" Target="../slideLayouts/slideLayout7.xml"/><Relationship Id="rId5" Type="http://schemas.openxmlformats.org/officeDocument/2006/relationships/tags" Target="../tags/tag255.xml"/><Relationship Id="rId10" Type="http://schemas.openxmlformats.org/officeDocument/2006/relationships/tags" Target="../tags/tag260.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263.xml"/><Relationship Id="rId7" Type="http://schemas.openxmlformats.org/officeDocument/2006/relationships/slideLayout" Target="../slideLayouts/slideLayout2.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269.xml"/><Relationship Id="rId7" Type="http://schemas.openxmlformats.org/officeDocument/2006/relationships/slideLayout" Target="../slideLayouts/slideLayout2.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s>
</file>

<file path=ppt/slides/_rels/slide24.xml.rels><?xml version="1.0" encoding="UTF-8" standalone="yes"?>
<Relationships xmlns="http://schemas.openxmlformats.org/package/2006/relationships"><Relationship Id="rId8" Type="http://schemas.openxmlformats.org/officeDocument/2006/relationships/tags" Target="../tags/tag280.xml"/><Relationship Id="rId3" Type="http://schemas.openxmlformats.org/officeDocument/2006/relationships/tags" Target="../tags/tag275.xml"/><Relationship Id="rId7" Type="http://schemas.openxmlformats.org/officeDocument/2006/relationships/tags" Target="../tags/tag279.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image" Target="../media/image2.png"/><Relationship Id="rId5" Type="http://schemas.openxmlformats.org/officeDocument/2006/relationships/tags" Target="../tags/tag277.xml"/><Relationship Id="rId10" Type="http://schemas.openxmlformats.org/officeDocument/2006/relationships/notesSlide" Target="../notesSlides/notesSlide24.xml"/><Relationship Id="rId4" Type="http://schemas.openxmlformats.org/officeDocument/2006/relationships/tags" Target="../tags/tag276.xml"/><Relationship Id="rId9"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image" Target="../media/image2.png"/><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image" Target="../media/image13.jpeg"/><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notesSlide" Target="../notesSlides/notesSlide25.xml"/><Relationship Id="rId5" Type="http://schemas.openxmlformats.org/officeDocument/2006/relationships/tags" Target="../tags/tag285.xml"/><Relationship Id="rId10" Type="http://schemas.openxmlformats.org/officeDocument/2006/relationships/slideLayout" Target="../slideLayouts/slideLayout2.xml"/><Relationship Id="rId4" Type="http://schemas.openxmlformats.org/officeDocument/2006/relationships/tags" Target="../tags/tag284.xml"/><Relationship Id="rId9" Type="http://schemas.openxmlformats.org/officeDocument/2006/relationships/tags" Target="../tags/tag289.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2.xml"/><Relationship Id="rId7" Type="http://schemas.openxmlformats.org/officeDocument/2006/relationships/tags" Target="../tags/tag296.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image" Target="../media/image14.png"/><Relationship Id="rId5" Type="http://schemas.openxmlformats.org/officeDocument/2006/relationships/tags" Target="../tags/tag294.xml"/><Relationship Id="rId10" Type="http://schemas.openxmlformats.org/officeDocument/2006/relationships/image" Target="../media/image2.png"/><Relationship Id="rId4" Type="http://schemas.openxmlformats.org/officeDocument/2006/relationships/tags" Target="../tags/tag293.xml"/><Relationship Id="rId9"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9.xml"/><Relationship Id="rId7" Type="http://schemas.openxmlformats.org/officeDocument/2006/relationships/tags" Target="../tags/tag303.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tags" Target="../tags/tag302.xml"/><Relationship Id="rId11" Type="http://schemas.openxmlformats.org/officeDocument/2006/relationships/image" Target="../media/image15.png"/><Relationship Id="rId5" Type="http://schemas.openxmlformats.org/officeDocument/2006/relationships/tags" Target="../tags/tag301.xml"/><Relationship Id="rId10" Type="http://schemas.openxmlformats.org/officeDocument/2006/relationships/image" Target="../media/image2.png"/><Relationship Id="rId4" Type="http://schemas.openxmlformats.org/officeDocument/2006/relationships/tags" Target="../tags/tag300.xml"/><Relationship Id="rId9"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06.xml"/><Relationship Id="rId7" Type="http://schemas.openxmlformats.org/officeDocument/2006/relationships/tags" Target="../tags/tag310.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image" Target="../media/image16.png"/><Relationship Id="rId5" Type="http://schemas.openxmlformats.org/officeDocument/2006/relationships/tags" Target="../tags/tag308.xml"/><Relationship Id="rId10" Type="http://schemas.openxmlformats.org/officeDocument/2006/relationships/image" Target="../media/image2.png"/><Relationship Id="rId4" Type="http://schemas.openxmlformats.org/officeDocument/2006/relationships/tags" Target="../tags/tag307.xml"/><Relationship Id="rId9"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13.xml"/><Relationship Id="rId7" Type="http://schemas.openxmlformats.org/officeDocument/2006/relationships/tags" Target="../tags/tag317.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image" Target="../media/image17.png"/><Relationship Id="rId5" Type="http://schemas.openxmlformats.org/officeDocument/2006/relationships/tags" Target="../tags/tag315.xml"/><Relationship Id="rId10" Type="http://schemas.openxmlformats.org/officeDocument/2006/relationships/image" Target="../media/image2.png"/><Relationship Id="rId4" Type="http://schemas.openxmlformats.org/officeDocument/2006/relationships/tags" Target="../tags/tag314.xml"/><Relationship Id="rId9"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tags" Target="../tags/tag325.xml"/><Relationship Id="rId3" Type="http://schemas.openxmlformats.org/officeDocument/2006/relationships/tags" Target="../tags/tag320.xml"/><Relationship Id="rId7" Type="http://schemas.openxmlformats.org/officeDocument/2006/relationships/tags" Target="../tags/tag324.xml"/><Relationship Id="rId12" Type="http://schemas.openxmlformats.org/officeDocument/2006/relationships/image" Target="../media/image2.png"/><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image" Target="../media/image18.png"/><Relationship Id="rId5" Type="http://schemas.openxmlformats.org/officeDocument/2006/relationships/tags" Target="../tags/tag322.xml"/><Relationship Id="rId10" Type="http://schemas.openxmlformats.org/officeDocument/2006/relationships/notesSlide" Target="../notesSlides/notesSlide30.xml"/><Relationship Id="rId4" Type="http://schemas.openxmlformats.org/officeDocument/2006/relationships/tags" Target="../tags/tag321.xml"/><Relationship Id="rId9"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333.xml"/><Relationship Id="rId13" Type="http://schemas.openxmlformats.org/officeDocument/2006/relationships/image" Target="../media/image19.png"/><Relationship Id="rId3" Type="http://schemas.openxmlformats.org/officeDocument/2006/relationships/tags" Target="../tags/tag328.xml"/><Relationship Id="rId7" Type="http://schemas.openxmlformats.org/officeDocument/2006/relationships/tags" Target="../tags/tag332.xml"/><Relationship Id="rId12" Type="http://schemas.openxmlformats.org/officeDocument/2006/relationships/image" Target="../media/image2.png"/><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tags" Target="../tags/tag331.xml"/><Relationship Id="rId11" Type="http://schemas.openxmlformats.org/officeDocument/2006/relationships/notesSlide" Target="../notesSlides/notesSlide31.xml"/><Relationship Id="rId5" Type="http://schemas.openxmlformats.org/officeDocument/2006/relationships/tags" Target="../tags/tag330.xml"/><Relationship Id="rId10" Type="http://schemas.openxmlformats.org/officeDocument/2006/relationships/slideLayout" Target="../slideLayouts/slideLayout2.xml"/><Relationship Id="rId4" Type="http://schemas.openxmlformats.org/officeDocument/2006/relationships/tags" Target="../tags/tag329.xml"/><Relationship Id="rId9" Type="http://schemas.openxmlformats.org/officeDocument/2006/relationships/tags" Target="../tags/tag334.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3" Type="http://schemas.openxmlformats.org/officeDocument/2006/relationships/tags" Target="../tags/tag337.xml"/><Relationship Id="rId7" Type="http://schemas.openxmlformats.org/officeDocument/2006/relationships/slideLayout" Target="../slideLayouts/slideLayout12.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s>
</file>

<file path=ppt/slides/_rels/slide4.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26" Type="http://schemas.openxmlformats.org/officeDocument/2006/relationships/image" Target="../media/image2.png"/><Relationship Id="rId3" Type="http://schemas.openxmlformats.org/officeDocument/2006/relationships/tags" Target="../tags/tag42.xml"/><Relationship Id="rId21" Type="http://schemas.openxmlformats.org/officeDocument/2006/relationships/tags" Target="../tags/tag60.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notesSlide" Target="../notesSlides/notesSlide4.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slideLayout" Target="../slideLayouts/slideLayout2.xml"/><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tags" Target="../tags/tag62.xml"/><Relationship Id="rId10" Type="http://schemas.openxmlformats.org/officeDocument/2006/relationships/tags" Target="../tags/tag49.xml"/><Relationship Id="rId19" Type="http://schemas.openxmlformats.org/officeDocument/2006/relationships/tags" Target="../tags/tag58.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s>
</file>

<file path=ppt/slides/_rels/slide5.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notesSlide" Target="../notesSlides/notesSlide5.xml"/><Relationship Id="rId5" Type="http://schemas.openxmlformats.org/officeDocument/2006/relationships/tags" Target="../tags/tag67.xml"/><Relationship Id="rId10" Type="http://schemas.openxmlformats.org/officeDocument/2006/relationships/slideLayout" Target="../slideLayouts/slideLayout13.xml"/><Relationship Id="rId4" Type="http://schemas.openxmlformats.org/officeDocument/2006/relationships/tags" Target="../tags/tag66.xml"/><Relationship Id="rId9" Type="http://schemas.openxmlformats.org/officeDocument/2006/relationships/tags" Target="../tags/tag71.xml"/></Relationships>
</file>

<file path=ppt/slides/_rels/slide6.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image" Target="../media/image4.png"/><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notesSlide" Target="../notesSlides/notesSlide6.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slideLayout" Target="../slideLayouts/slideLayout13.xml"/><Relationship Id="rId5" Type="http://schemas.openxmlformats.org/officeDocument/2006/relationships/tags" Target="../tags/tag7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image" Target="../media/image2.png"/><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notesSlide" Target="../notesSlides/notesSlide7.xml"/><Relationship Id="rId2" Type="http://schemas.openxmlformats.org/officeDocument/2006/relationships/tags" Target="../tags/tag83.xml"/><Relationship Id="rId16" Type="http://schemas.openxmlformats.org/officeDocument/2006/relationships/slideLayout" Target="../slideLayouts/slideLayout7.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5" Type="http://schemas.openxmlformats.org/officeDocument/2006/relationships/tags" Target="../tags/tag96.xml"/><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s>
</file>

<file path=ppt/slides/_rels/slide8.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image" Target="../media/image2.png"/><Relationship Id="rId2" Type="http://schemas.openxmlformats.org/officeDocument/2006/relationships/tags" Target="../tags/tag98.xml"/><Relationship Id="rId16" Type="http://schemas.openxmlformats.org/officeDocument/2006/relationships/notesSlide" Target="../notesSlides/notesSlide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slideLayout" Target="../slideLayouts/slideLayout7.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s>
</file>

<file path=ppt/slides/_rels/slide9.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notesSlide" Target="../notesSlides/notesSlide9.xml"/><Relationship Id="rId5" Type="http://schemas.openxmlformats.org/officeDocument/2006/relationships/tags" Target="../tags/tag115.xml"/><Relationship Id="rId10" Type="http://schemas.openxmlformats.org/officeDocument/2006/relationships/slideLayout" Target="../slideLayouts/slideLayout7.xml"/><Relationship Id="rId4" Type="http://schemas.openxmlformats.org/officeDocument/2006/relationships/tags" Target="../tags/tag114.xml"/><Relationship Id="rId9" Type="http://schemas.openxmlformats.org/officeDocument/2006/relationships/tags" Target="../tags/tag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2"/>
            </p:custDataLst>
          </p:nvPr>
        </p:nvSpPr>
        <p:spPr>
          <a:xfrm>
            <a:off x="4343400" y="1981200"/>
            <a:ext cx="5334000" cy="1752600"/>
          </a:xfrm>
        </p:spPr>
        <p:txBody>
          <a:bodyPr>
            <a:normAutofit fontScale="90000"/>
          </a:bodyPr>
          <a:lstStyle/>
          <a:p>
            <a:pPr eaLnBrk="1" hangingPunct="1">
              <a:defRPr b="0" i="0"/>
            </a:pPr>
            <a:r>
              <a:rPr lang="x-none" sz="4800">
                <a:solidFill>
                  <a:schemeClr val="tx1"/>
                </a:solidFill>
                <a:latin typeface="Arial" panose="020B0604020202020204" pitchFamily="34" charset="0"/>
                <a:cs typeface="Arial" panose="020B0604020202020204" pitchFamily="34" charset="0"/>
              </a:rPr>
              <a:t>Votre régime</a:t>
            </a:r>
            <a:br>
              <a:rPr lang="fr-CA" sz="4800" dirty="0">
                <a:solidFill>
                  <a:schemeClr val="tx1"/>
                </a:solidFill>
                <a:latin typeface="Arial" panose="020B0604020202020204" pitchFamily="34" charset="0"/>
                <a:cs typeface="Arial" panose="020B0604020202020204" pitchFamily="34" charset="0"/>
              </a:rPr>
            </a:br>
            <a:r>
              <a:rPr lang="x-none" sz="4800">
                <a:solidFill>
                  <a:schemeClr val="tx1"/>
                </a:solidFill>
                <a:latin typeface="Arial" panose="020B0604020202020204" pitchFamily="34" charset="0"/>
                <a:cs typeface="Arial" panose="020B0604020202020204" pitchFamily="34" charset="0"/>
              </a:rPr>
              <a:t>collectif</a:t>
            </a:r>
            <a:br>
              <a:rPr lang="fr-CA" sz="4800" dirty="0">
                <a:solidFill>
                  <a:schemeClr val="tx1"/>
                </a:solidFill>
                <a:latin typeface="Arial" panose="020B0604020202020204" pitchFamily="34" charset="0"/>
                <a:cs typeface="Arial" panose="020B0604020202020204" pitchFamily="34" charset="0"/>
              </a:rPr>
            </a:br>
            <a:r>
              <a:rPr lang="x-none" sz="4800">
                <a:solidFill>
                  <a:schemeClr val="tx1"/>
                </a:solidFill>
                <a:latin typeface="Arial" panose="020B0604020202020204" pitchFamily="34" charset="0"/>
                <a:cs typeface="Arial" panose="020B0604020202020204" pitchFamily="34" charset="0"/>
              </a:rPr>
              <a:t>au travail</a:t>
            </a:r>
          </a:p>
        </p:txBody>
      </p:sp>
      <p:sp>
        <p:nvSpPr>
          <p:cNvPr id="5" name="Rectangle 11"/>
          <p:cNvSpPr>
            <a:spLocks noChangeArrowheads="1"/>
          </p:cNvSpPr>
          <p:nvPr>
            <p:custDataLst>
              <p:tags r:id="rId3"/>
            </p:custDataLst>
          </p:nvPr>
        </p:nvSpPr>
        <p:spPr bwMode="auto">
          <a:xfrm>
            <a:off x="0" y="4267200"/>
            <a:ext cx="9144000" cy="1143000"/>
          </a:xfrm>
          <a:prstGeom prst="rect">
            <a:avLst/>
          </a:prstGeom>
          <a:solidFill>
            <a:srgbClr val="EAAB00"/>
          </a:solidFill>
          <a:ln>
            <a:noFill/>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ea typeface="Arial Regular" charset="0"/>
            </a:endParaRPr>
          </a:p>
        </p:txBody>
      </p:sp>
      <p:sp>
        <p:nvSpPr>
          <p:cNvPr id="6" name="Rectangle 11"/>
          <p:cNvSpPr>
            <a:spLocks noChangeArrowheads="1"/>
          </p:cNvSpPr>
          <p:nvPr>
            <p:custDataLst>
              <p:tags r:id="rId4"/>
            </p:custDataLst>
          </p:nvPr>
        </p:nvSpPr>
        <p:spPr bwMode="auto">
          <a:xfrm>
            <a:off x="0" y="5283488"/>
            <a:ext cx="9144000" cy="202912"/>
          </a:xfrm>
          <a:prstGeom prst="rect">
            <a:avLst/>
          </a:prstGeom>
          <a:solidFill>
            <a:srgbClr val="658237"/>
          </a:solidFill>
          <a:ln>
            <a:noFill/>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ea typeface="Arial Regular" charset="0"/>
            </a:endParaRPr>
          </a:p>
        </p:txBody>
      </p:sp>
      <p:sp>
        <p:nvSpPr>
          <p:cNvPr id="3076" name="Text Box 4"/>
          <p:cNvSpPr txBox="1">
            <a:spLocks noChangeArrowheads="1"/>
          </p:cNvSpPr>
          <p:nvPr>
            <p:custDataLst>
              <p:tags r:id="rId5"/>
            </p:custDataLst>
          </p:nvPr>
        </p:nvSpPr>
        <p:spPr>
          <a:xfrm>
            <a:off x="0" y="4468826"/>
            <a:ext cx="9153144" cy="538609"/>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defRPr b="0" i="0"/>
            </a:pPr>
            <a:r>
              <a:rPr lang="x-none" sz="2900" dirty="0">
                <a:solidFill>
                  <a:schemeClr val="bg1"/>
                </a:solidFill>
                <a:latin typeface="Arial" panose="020B0604020202020204" pitchFamily="34" charset="0"/>
                <a:ea typeface="Arial" charset="0"/>
                <a:cs typeface="Arial" panose="020B0604020202020204" pitchFamily="34" charset="0"/>
              </a:rPr>
              <a:t>Protégez votre avenir à l’aide de votre régime collectif</a:t>
            </a:r>
          </a:p>
        </p:txBody>
      </p:sp>
    </p:spTree>
    <p:custDataLst>
      <p:tags r:id="rId1"/>
    </p:custDataLst>
    <p:extLst>
      <p:ext uri="{BB962C8B-B14F-4D97-AF65-F5344CB8AC3E}">
        <p14:creationId xmlns:p14="http://schemas.microsoft.com/office/powerpoint/2010/main" val="24697254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9"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0"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0242" name="Rectangle 6"/>
          <p:cNvSpPr>
            <a:spLocks noChangeArrowheads="1"/>
          </p:cNvSpPr>
          <p:nvPr>
            <p:custDataLst>
              <p:tags r:id="rId5"/>
            </p:custDataLst>
          </p:nvPr>
        </p:nvSpPr>
        <p:spPr>
          <a:xfrm>
            <a:off x="990600" y="1600200"/>
            <a:ext cx="8153400" cy="525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0249" name="Rectangle 6"/>
          <p:cNvSpPr>
            <a:spLocks noGrp="1" noChangeArrowheads="1"/>
          </p:cNvSpPr>
          <p:nvPr>
            <p:ph type="title"/>
            <p:custDataLst>
              <p:tags r:id="rId6"/>
            </p:custDataLst>
          </p:nvPr>
        </p:nvSpPr>
        <p:spPr>
          <a:xfrm>
            <a:off x="381000" y="0"/>
            <a:ext cx="7772400" cy="1243013"/>
          </a:xfrm>
        </p:spPr>
        <p:txBody>
          <a:bodyPr/>
          <a:lstStyle/>
          <a:p>
            <a:pPr eaLnBrk="1" hangingPunct="1">
              <a:defRPr b="0" i="0"/>
            </a:pPr>
            <a:r>
              <a:rPr lang="x-none" sz="4000" dirty="0">
                <a:latin typeface="Arial" panose="020B0604020202020204" pitchFamily="34" charset="0"/>
                <a:cs typeface="Arial" panose="020B0604020202020204" pitchFamily="34" charset="0"/>
              </a:rPr>
              <a:t>Choix de trois</a:t>
            </a:r>
            <a:r>
              <a:rPr lang="fr-CA" sz="4000" dirty="0">
                <a:latin typeface="Arial" panose="020B0604020202020204" pitchFamily="34" charset="0"/>
                <a:cs typeface="Arial" panose="020B0604020202020204" pitchFamily="34" charset="0"/>
              </a:rPr>
              <a:t> </a:t>
            </a:r>
            <a:r>
              <a:rPr lang="x-none" sz="4400" b="1" dirty="0">
                <a:solidFill>
                  <a:srgbClr val="658237"/>
                </a:solidFill>
                <a:latin typeface="Arial" panose="020B0604020202020204" pitchFamily="34" charset="0"/>
                <a:cs typeface="Arial" panose="020B0604020202020204" pitchFamily="34" charset="0"/>
              </a:rPr>
              <a:t>comptes</a:t>
            </a:r>
          </a:p>
        </p:txBody>
      </p:sp>
      <p:graphicFrame>
        <p:nvGraphicFramePr>
          <p:cNvPr id="2" name="Table 1"/>
          <p:cNvGraphicFramePr>
            <a:graphicFrameLocks noGrp="1"/>
          </p:cNvGraphicFramePr>
          <p:nvPr>
            <p:custDataLst>
              <p:tags r:id="rId7"/>
            </p:custDataLst>
            <p:extLst>
              <p:ext uri="{D42A27DB-BD31-4B8C-83A1-F6EECF244321}">
                <p14:modId xmlns:p14="http://schemas.microsoft.com/office/powerpoint/2010/main" val="1522407868"/>
              </p:ext>
            </p:extLst>
          </p:nvPr>
        </p:nvGraphicFramePr>
        <p:xfrm>
          <a:off x="1458708" y="1685298"/>
          <a:ext cx="7151892" cy="4861806"/>
        </p:xfrm>
        <a:graphic>
          <a:graphicData uri="http://schemas.openxmlformats.org/drawingml/2006/table">
            <a:tbl>
              <a:tblPr firstRow="1" bandRow="1">
                <a:tableStyleId>{5940675A-B579-460E-94D1-54222C63F5DA}</a:tableStyleId>
              </a:tblPr>
              <a:tblGrid>
                <a:gridCol w="2119393">
                  <a:extLst>
                    <a:ext uri="{9D8B030D-6E8A-4147-A177-3AD203B41FA5}">
                      <a16:colId xmlns:a16="http://schemas.microsoft.com/office/drawing/2014/main" val="20000"/>
                    </a:ext>
                  </a:extLst>
                </a:gridCol>
                <a:gridCol w="2695839">
                  <a:extLst>
                    <a:ext uri="{9D8B030D-6E8A-4147-A177-3AD203B41FA5}">
                      <a16:colId xmlns:a16="http://schemas.microsoft.com/office/drawing/2014/main" val="20001"/>
                    </a:ext>
                  </a:extLst>
                </a:gridCol>
                <a:gridCol w="2336660">
                  <a:extLst>
                    <a:ext uri="{9D8B030D-6E8A-4147-A177-3AD203B41FA5}">
                      <a16:colId xmlns:a16="http://schemas.microsoft.com/office/drawing/2014/main" val="20002"/>
                    </a:ext>
                  </a:extLst>
                </a:gridCol>
              </a:tblGrid>
              <a:tr h="331810">
                <a:tc>
                  <a:txBody>
                    <a:bodyPr/>
                    <a:lstStyle/>
                    <a:p>
                      <a:pPr algn="ctr">
                        <a:defRPr b="0" i="0"/>
                      </a:pPr>
                      <a:r>
                        <a:rPr lang="x-none" sz="1600" b="1" dirty="0">
                          <a:solidFill>
                            <a:schemeClr val="bg1"/>
                          </a:solidFill>
                          <a:latin typeface="Arial" panose="020B0604020202020204" pitchFamily="34" charset="0"/>
                          <a:cs typeface="Arial" panose="020B0604020202020204" pitchFamily="34" charset="0"/>
                        </a:rPr>
                        <a:t>REER collectif</a:t>
                      </a:r>
                    </a:p>
                  </a:txBody>
                  <a:tcPr marL="82949" marR="82949" marT="41482" marB="41482">
                    <a:solidFill>
                      <a:srgbClr val="658237"/>
                    </a:solidFill>
                  </a:tcPr>
                </a:tc>
                <a:tc>
                  <a:txBody>
                    <a:bodyPr/>
                    <a:lstStyle/>
                    <a:p>
                      <a:pPr algn="ctr">
                        <a:defRPr b="0" i="0"/>
                      </a:pPr>
                      <a:r>
                        <a:rPr lang="x-none" sz="1600" b="1" dirty="0">
                          <a:solidFill>
                            <a:schemeClr val="bg1"/>
                          </a:solidFill>
                          <a:latin typeface="Arial" panose="020B0604020202020204" pitchFamily="34" charset="0"/>
                          <a:cs typeface="Arial" panose="020B0604020202020204" pitchFamily="34" charset="0"/>
                        </a:rPr>
                        <a:t>RPDB</a:t>
                      </a:r>
                    </a:p>
                  </a:txBody>
                  <a:tcPr marL="82949" marR="82949" marT="41482" marB="41482">
                    <a:solidFill>
                      <a:srgbClr val="658237"/>
                    </a:solidFill>
                  </a:tcPr>
                </a:tc>
                <a:tc>
                  <a:txBody>
                    <a:bodyPr/>
                    <a:lstStyle/>
                    <a:p>
                      <a:pPr algn="ctr">
                        <a:defRPr b="0" i="0"/>
                      </a:pPr>
                      <a:r>
                        <a:rPr lang="x-none" sz="1600" b="1" dirty="0">
                          <a:solidFill>
                            <a:schemeClr val="bg1"/>
                          </a:solidFill>
                          <a:latin typeface="Arial" panose="020B0604020202020204" pitchFamily="34" charset="0"/>
                          <a:cs typeface="Arial" panose="020B0604020202020204" pitchFamily="34" charset="0"/>
                        </a:rPr>
                        <a:t>CELI</a:t>
                      </a:r>
                    </a:p>
                  </a:txBody>
                  <a:tcPr marL="82949" marR="82949" marT="41482" marB="41482">
                    <a:solidFill>
                      <a:srgbClr val="658237"/>
                    </a:solidFill>
                  </a:tcPr>
                </a:tc>
                <a:extLst>
                  <a:ext uri="{0D108BD9-81ED-4DB2-BD59-A6C34878D82A}">
                    <a16:rowId xmlns:a16="http://schemas.microsoft.com/office/drawing/2014/main" val="10000"/>
                  </a:ext>
                </a:extLst>
              </a:tr>
              <a:tr h="4458517">
                <a:tc>
                  <a:txBody>
                    <a:bodyPr/>
                    <a:lstStyle/>
                    <a:p>
                      <a:pPr marL="96838" indent="-96838" algn="l">
                        <a:spcBef>
                          <a:spcPct val="50000"/>
                        </a:spcBef>
                        <a:spcAft>
                          <a:spcPct val="0"/>
                        </a:spcAft>
                        <a:buClrTx/>
                        <a:buSzTx/>
                        <a:buFontTx/>
                        <a:buChar char="•"/>
                        <a:defRPr b="0" i="0"/>
                      </a:pPr>
                      <a:r>
                        <a:rPr lang="x-none" altLang="en-US" sz="1400" dirty="0">
                          <a:solidFill>
                            <a:schemeClr val="tx1"/>
                          </a:solidFill>
                          <a:latin typeface="Arial" panose="020B0604020202020204" pitchFamily="34" charset="0"/>
                          <a:cs typeface="Arial" panose="020B0604020202020204" pitchFamily="34" charset="0"/>
                        </a:rPr>
                        <a:t>Épargne déductible du revenu</a:t>
                      </a:r>
                    </a:p>
                    <a:p>
                      <a:pPr marL="96838" indent="-96838" algn="l">
                        <a:spcBef>
                          <a:spcPct val="50000"/>
                        </a:spcBef>
                        <a:spcAft>
                          <a:spcPct val="0"/>
                        </a:spcAft>
                        <a:buClrTx/>
                        <a:buSzTx/>
                        <a:buFontTx/>
                        <a:buChar char="•"/>
                        <a:defRPr b="0" i="0"/>
                      </a:pPr>
                      <a:r>
                        <a:rPr lang="x-none" altLang="en-US" sz="1400" dirty="0">
                          <a:solidFill>
                            <a:schemeClr val="tx1"/>
                          </a:solidFill>
                          <a:latin typeface="Arial" panose="020B0604020202020204" pitchFamily="34" charset="0"/>
                          <a:cs typeface="Arial" panose="020B0604020202020204" pitchFamily="34" charset="0"/>
                        </a:rPr>
                        <a:t>Revenus de placement à l'abri de l'impôt</a:t>
                      </a:r>
                    </a:p>
                    <a:p>
                      <a:pPr marL="96838" indent="-96838" algn="l">
                        <a:spcBef>
                          <a:spcPct val="50000"/>
                        </a:spcBef>
                        <a:spcAft>
                          <a:spcPct val="0"/>
                        </a:spcAft>
                        <a:buClrTx/>
                        <a:buSzTx/>
                        <a:buFontTx/>
                        <a:buChar char="•"/>
                        <a:defRPr b="0" i="0"/>
                      </a:pPr>
                      <a:r>
                        <a:rPr lang="x-none" altLang="en-US" sz="1400" dirty="0">
                          <a:solidFill>
                            <a:schemeClr val="tx1"/>
                          </a:solidFill>
                          <a:latin typeface="Arial" panose="020B0604020202020204" pitchFamily="34" charset="0"/>
                          <a:cs typeface="Arial" panose="020B0604020202020204" pitchFamily="34" charset="0"/>
                        </a:rPr>
                        <a:t>Possibilité de cotiser jusqu'à concurrence du plafond de cotisation au REER</a:t>
                      </a:r>
                    </a:p>
                    <a:p>
                      <a:pPr marL="96838" indent="-96838" algn="l">
                        <a:spcBef>
                          <a:spcPct val="50000"/>
                        </a:spcBef>
                        <a:spcAft>
                          <a:spcPct val="0"/>
                        </a:spcAft>
                        <a:buClrTx/>
                        <a:buSzTx/>
                        <a:buFontTx/>
                        <a:buChar char="•"/>
                        <a:defRPr b="0" i="0"/>
                      </a:pPr>
                      <a:r>
                        <a:rPr lang="x-none" altLang="en-US" sz="1400" dirty="0">
                          <a:solidFill>
                            <a:schemeClr val="tx1"/>
                          </a:solidFill>
                          <a:latin typeface="Arial" panose="020B0604020202020204" pitchFamily="34" charset="0"/>
                          <a:cs typeface="Arial" panose="020B0604020202020204" pitchFamily="34" charset="0"/>
                        </a:rPr>
                        <a:t>Retraits </a:t>
                      </a:r>
                      <a:r>
                        <a:rPr lang="fr-CA" altLang="en-US" sz="1400" dirty="0">
                          <a:solidFill>
                            <a:schemeClr val="tx1"/>
                          </a:solidFill>
                          <a:latin typeface="Arial" panose="020B0604020202020204" pitchFamily="34" charset="0"/>
                          <a:cs typeface="Arial" panose="020B0604020202020204" pitchFamily="34" charset="0"/>
                        </a:rPr>
                        <a:t>soumis</a:t>
                      </a:r>
                      <a:r>
                        <a:rPr lang="x-none" altLang="en-US" sz="1400" dirty="0">
                          <a:solidFill>
                            <a:schemeClr val="tx1"/>
                          </a:solidFill>
                          <a:latin typeface="Arial" panose="020B0604020202020204" pitchFamily="34" charset="0"/>
                          <a:cs typeface="Arial" panose="020B0604020202020204" pitchFamily="34" charset="0"/>
                        </a:rPr>
                        <a:t> à des retenues à la source </a:t>
                      </a:r>
                    </a:p>
                    <a:p>
                      <a:pPr marL="96838" indent="-96838" algn="l">
                        <a:spcBef>
                          <a:spcPct val="50000"/>
                        </a:spcBef>
                        <a:spcAft>
                          <a:spcPct val="0"/>
                        </a:spcAft>
                        <a:buClrTx/>
                        <a:buSzTx/>
                        <a:buFontTx/>
                        <a:buChar char="•"/>
                        <a:defRPr b="0" i="0"/>
                      </a:pPr>
                      <a:r>
                        <a:rPr lang="x-none" altLang="en-US" sz="1400" dirty="0">
                          <a:solidFill>
                            <a:schemeClr val="tx1"/>
                          </a:solidFill>
                          <a:latin typeface="Arial" panose="020B0604020202020204" pitchFamily="34" charset="0"/>
                          <a:cs typeface="Arial" panose="020B0604020202020204" pitchFamily="34" charset="0"/>
                        </a:rPr>
                        <a:t>Idéal pour épargner en vue de la retraite</a:t>
                      </a:r>
                    </a:p>
                    <a:p>
                      <a:pPr marL="96838" indent="-96838">
                        <a:defRPr b="0" i="0"/>
                      </a:pPr>
                      <a:endParaRPr lang="en-CA" sz="1400" dirty="0">
                        <a:solidFill>
                          <a:schemeClr val="tx1"/>
                        </a:solidFill>
                        <a:latin typeface="Arial" panose="020B0604020202020204" pitchFamily="34" charset="0"/>
                        <a:cs typeface="Arial" panose="020B0604020202020204" pitchFamily="34" charset="0"/>
                      </a:endParaRPr>
                    </a:p>
                  </a:txBody>
                  <a:tcPr marL="82949" marR="82949" marT="41482" marB="41482"/>
                </a:tc>
                <a:tc>
                  <a:txBody>
                    <a:bodyPr/>
                    <a:lstStyle/>
                    <a:p>
                      <a:pPr marL="96838" indent="-96838">
                        <a:lnSpc>
                          <a:spcPct val="120000"/>
                        </a:lnSpc>
                        <a:spcAft>
                          <a:spcPct val="0"/>
                        </a:spcAft>
                        <a:buClrTx/>
                        <a:buSzTx/>
                        <a:buFontTx/>
                        <a:buChar char="•"/>
                        <a:defRPr b="0" i="0"/>
                      </a:pPr>
                      <a:r>
                        <a:rPr lang="x-none" altLang="en-US" sz="1400" dirty="0">
                          <a:solidFill>
                            <a:schemeClr val="tx1"/>
                          </a:solidFill>
                          <a:latin typeface="Arial" panose="020B0604020202020204" pitchFamily="34" charset="0"/>
                          <a:cs typeface="Arial" panose="020B0604020202020204" pitchFamily="34" charset="0"/>
                        </a:rPr>
                        <a:t>L'employeur partage les bénéfices de l'entreprise en versant des cotisations au RPDB pour le compte des employés*.</a:t>
                      </a:r>
                    </a:p>
                    <a:p>
                      <a:pPr marL="96838" indent="-96838">
                        <a:lnSpc>
                          <a:spcPct val="120000"/>
                        </a:lnSpc>
                        <a:spcAft>
                          <a:spcPct val="0"/>
                        </a:spcAft>
                        <a:buClrTx/>
                        <a:buSzTx/>
                        <a:buFontTx/>
                        <a:buChar char="•"/>
                        <a:defRPr b="0" i="0"/>
                      </a:pPr>
                      <a:r>
                        <a:rPr lang="x-none" altLang="en-US" sz="1400" dirty="0">
                          <a:solidFill>
                            <a:schemeClr val="tx1"/>
                          </a:solidFill>
                          <a:latin typeface="Arial" panose="020B0604020202020204" pitchFamily="34" charset="0"/>
                          <a:cs typeface="Arial" panose="020B0604020202020204" pitchFamily="34" charset="0"/>
                        </a:rPr>
                        <a:t>Aucune cotisation patronale minimale requise </a:t>
                      </a:r>
                    </a:p>
                    <a:p>
                      <a:pPr marL="96838" indent="-96838">
                        <a:lnSpc>
                          <a:spcPct val="120000"/>
                        </a:lnSpc>
                        <a:spcAft>
                          <a:spcPct val="0"/>
                        </a:spcAft>
                        <a:buClrTx/>
                        <a:buSzTx/>
                        <a:buFontTx/>
                        <a:buChar char="•"/>
                        <a:defRPr b="0" i="0"/>
                      </a:pPr>
                      <a:r>
                        <a:rPr lang="x-none" altLang="en-US" sz="1400" dirty="0">
                          <a:solidFill>
                            <a:schemeClr val="tx1"/>
                          </a:solidFill>
                          <a:latin typeface="Arial" panose="020B0604020202020204" pitchFamily="34" charset="0"/>
                          <a:cs typeface="Arial" panose="020B0604020202020204" pitchFamily="34" charset="0"/>
                        </a:rPr>
                        <a:t>Revenus de placement à l'abri de l'impôt</a:t>
                      </a:r>
                    </a:p>
                    <a:p>
                      <a:pPr marL="96838" indent="-96838">
                        <a:lnSpc>
                          <a:spcPct val="120000"/>
                        </a:lnSpc>
                        <a:spcAft>
                          <a:spcPct val="0"/>
                        </a:spcAft>
                        <a:buClrTx/>
                        <a:buSzTx/>
                        <a:buFontTx/>
                        <a:buChar char="•"/>
                        <a:defRPr b="0" i="0"/>
                      </a:pPr>
                      <a:r>
                        <a:rPr lang="x-none" altLang="en-US" sz="1400" dirty="0">
                          <a:solidFill>
                            <a:schemeClr val="tx1"/>
                          </a:solidFill>
                          <a:latin typeface="Arial" panose="020B0604020202020204" pitchFamily="34" charset="0"/>
                          <a:cs typeface="Arial" panose="020B0604020202020204" pitchFamily="34" charset="0"/>
                        </a:rPr>
                        <a:t>Possibilité de cotiser jusqu'à concurrence du plafond de cotisation au RPDB</a:t>
                      </a:r>
                    </a:p>
                    <a:p>
                      <a:pPr marL="96838" indent="-96838">
                        <a:lnSpc>
                          <a:spcPct val="120000"/>
                        </a:lnSpc>
                        <a:spcAft>
                          <a:spcPct val="0"/>
                        </a:spcAft>
                        <a:buClrTx/>
                        <a:buSzTx/>
                        <a:buFontTx/>
                        <a:buChar char="•"/>
                        <a:defRPr b="0" i="0"/>
                      </a:pPr>
                      <a:r>
                        <a:rPr lang="x-none" altLang="en-US" sz="1400" baseline="0" dirty="0">
                          <a:solidFill>
                            <a:schemeClr val="tx1"/>
                          </a:solidFill>
                          <a:latin typeface="Arial" panose="020B0604020202020204" pitchFamily="34" charset="0"/>
                          <a:cs typeface="Arial" panose="020B0604020202020204" pitchFamily="34" charset="0"/>
                        </a:rPr>
                        <a:t>Retraits </a:t>
                      </a:r>
                      <a:r>
                        <a:rPr lang="fr-CA" altLang="en-US" sz="1400" baseline="0" dirty="0">
                          <a:solidFill>
                            <a:schemeClr val="tx1"/>
                          </a:solidFill>
                          <a:latin typeface="Arial" panose="020B0604020202020204" pitchFamily="34" charset="0"/>
                          <a:cs typeface="Arial" panose="020B0604020202020204" pitchFamily="34" charset="0"/>
                        </a:rPr>
                        <a:t>soumis</a:t>
                      </a:r>
                      <a:r>
                        <a:rPr lang="x-none" altLang="en-US" sz="1400" baseline="0" dirty="0">
                          <a:solidFill>
                            <a:schemeClr val="tx1"/>
                          </a:solidFill>
                          <a:latin typeface="Arial" panose="020B0604020202020204" pitchFamily="34" charset="0"/>
                          <a:cs typeface="Arial" panose="020B0604020202020204" pitchFamily="34" charset="0"/>
                        </a:rPr>
                        <a:t> à des retenues à la source</a:t>
                      </a:r>
                    </a:p>
                    <a:p>
                      <a:pPr marL="96838" indent="-96838">
                        <a:lnSpc>
                          <a:spcPct val="120000"/>
                        </a:lnSpc>
                        <a:spcAft>
                          <a:spcPct val="0"/>
                        </a:spcAft>
                        <a:buClrTx/>
                        <a:buSzTx/>
                        <a:buFontTx/>
                        <a:buChar char="•"/>
                        <a:defRPr b="0" i="0"/>
                      </a:pPr>
                      <a:r>
                        <a:rPr lang="x-none" altLang="en-US" sz="1400" dirty="0">
                          <a:solidFill>
                            <a:schemeClr val="tx1"/>
                          </a:solidFill>
                          <a:latin typeface="Arial" panose="020B0604020202020204" pitchFamily="34" charset="0"/>
                          <a:cs typeface="Arial" panose="020B0604020202020204" pitchFamily="34" charset="0"/>
                        </a:rPr>
                        <a:t>Idéal pour épargner en vue de la retraite</a:t>
                      </a:r>
                    </a:p>
                    <a:p>
                      <a:pPr eaLnBrk="1" hangingPunct="1">
                        <a:lnSpc>
                          <a:spcPct val="90000"/>
                        </a:lnSpc>
                        <a:buClr>
                          <a:srgbClr val="720829"/>
                        </a:buClr>
                        <a:defRPr b="0" i="0"/>
                      </a:pPr>
                      <a:endParaRPr lang="en-US" altLang="en-US" sz="1000" dirty="0">
                        <a:solidFill>
                          <a:schemeClr val="tx1"/>
                        </a:solidFill>
                        <a:latin typeface="Arial" panose="020B0604020202020204" pitchFamily="34" charset="0"/>
                        <a:cs typeface="Arial" panose="020B0604020202020204" pitchFamily="34" charset="0"/>
                      </a:endParaRPr>
                    </a:p>
                    <a:p>
                      <a:pPr>
                        <a:defRPr b="0" i="0"/>
                      </a:pPr>
                      <a:r>
                        <a:rPr lang="x-none" sz="1400" dirty="0">
                          <a:solidFill>
                            <a:schemeClr val="tx1"/>
                          </a:solidFill>
                          <a:latin typeface="Arial" panose="020B0604020202020204" pitchFamily="34" charset="0"/>
                          <a:cs typeface="Arial" panose="020B0604020202020204" pitchFamily="34" charset="0"/>
                        </a:rPr>
                        <a:t>*</a:t>
                      </a:r>
                      <a:r>
                        <a:rPr lang="fr-CA" sz="1400" dirty="0">
                          <a:solidFill>
                            <a:schemeClr val="tx1"/>
                          </a:solidFill>
                          <a:latin typeface="Arial" panose="020B0604020202020204" pitchFamily="34" charset="0"/>
                          <a:cs typeface="Arial" panose="020B0604020202020204" pitchFamily="34" charset="0"/>
                        </a:rPr>
                        <a:t> </a:t>
                      </a:r>
                      <a:r>
                        <a:rPr lang="x-none" sz="1400" dirty="0">
                          <a:solidFill>
                            <a:schemeClr val="tx1"/>
                          </a:solidFill>
                          <a:latin typeface="Arial" panose="020B0604020202020204" pitchFamily="34" charset="0"/>
                          <a:cs typeface="Arial" panose="020B0604020202020204" pitchFamily="34" charset="0"/>
                        </a:rPr>
                        <a:t>Selon les règles</a:t>
                      </a:r>
                      <a:r>
                        <a:rPr lang="fr-CA" sz="1400" baseline="0" dirty="0">
                          <a:solidFill>
                            <a:schemeClr val="tx1"/>
                          </a:solidFill>
                          <a:latin typeface="Arial" panose="020B0604020202020204" pitchFamily="34" charset="0"/>
                          <a:cs typeface="Arial" panose="020B0604020202020204" pitchFamily="34" charset="0"/>
                        </a:rPr>
                        <a:t> </a:t>
                      </a:r>
                      <a:r>
                        <a:rPr lang="x-none" sz="1400" dirty="0">
                          <a:solidFill>
                            <a:schemeClr val="tx1"/>
                          </a:solidFill>
                          <a:latin typeface="Arial" panose="020B0604020202020204" pitchFamily="34" charset="0"/>
                          <a:cs typeface="Arial" panose="020B0604020202020204" pitchFamily="34" charset="0"/>
                        </a:rPr>
                        <a:t>d'admissibilité</a:t>
                      </a:r>
                    </a:p>
                  </a:txBody>
                  <a:tcPr marL="82949" marR="82949" marT="41482" marB="41482"/>
                </a:tc>
                <a:tc>
                  <a:txBody>
                    <a:bodyPr/>
                    <a:lstStyle/>
                    <a:p>
                      <a:pPr marL="96838" indent="-96838">
                        <a:lnSpc>
                          <a:spcPct val="120000"/>
                        </a:lnSpc>
                        <a:spcAft>
                          <a:spcPct val="0"/>
                        </a:spcAft>
                        <a:buClrTx/>
                        <a:buSzTx/>
                        <a:buFontTx/>
                        <a:buChar char="•"/>
                        <a:defRPr b="0" i="0"/>
                      </a:pPr>
                      <a:r>
                        <a:rPr lang="x-none" altLang="en-US" sz="1400" dirty="0">
                          <a:solidFill>
                            <a:schemeClr val="tx1"/>
                          </a:solidFill>
                          <a:latin typeface="Arial" panose="020B0604020202020204" pitchFamily="34" charset="0"/>
                          <a:cs typeface="Arial" panose="020B0604020202020204" pitchFamily="34" charset="0"/>
                        </a:rPr>
                        <a:t>Les cotisations ne sont pas déductibles du revenu, mais l'épargne est à l'abri de l'impôt</a:t>
                      </a:r>
                    </a:p>
                    <a:p>
                      <a:pPr marL="96838" indent="-96838">
                        <a:lnSpc>
                          <a:spcPct val="120000"/>
                        </a:lnSpc>
                        <a:spcAft>
                          <a:spcPct val="0"/>
                        </a:spcAft>
                        <a:buClrTx/>
                        <a:buSzTx/>
                        <a:buFontTx/>
                        <a:buChar char="•"/>
                        <a:defRPr b="0" i="0"/>
                      </a:pPr>
                      <a:r>
                        <a:rPr lang="x-none" altLang="en-US" sz="1400" dirty="0">
                          <a:solidFill>
                            <a:schemeClr val="tx1"/>
                          </a:solidFill>
                          <a:latin typeface="Arial" panose="020B0604020202020204" pitchFamily="34" charset="0"/>
                          <a:cs typeface="Arial" panose="020B0604020202020204" pitchFamily="34" charset="0"/>
                        </a:rPr>
                        <a:t>Possibilité de cotiser jusqu'à concurrence du plafond de cotisation au CELI</a:t>
                      </a:r>
                    </a:p>
                    <a:p>
                      <a:pPr marL="96838" indent="-96838">
                        <a:lnSpc>
                          <a:spcPct val="120000"/>
                        </a:lnSpc>
                        <a:spcAft>
                          <a:spcPct val="0"/>
                        </a:spcAft>
                        <a:buClrTx/>
                        <a:buSzTx/>
                        <a:buFontTx/>
                        <a:buChar char="•"/>
                        <a:defRPr b="0" i="0"/>
                      </a:pPr>
                      <a:r>
                        <a:rPr lang="x-none" altLang="en-US" sz="1400" dirty="0">
                          <a:solidFill>
                            <a:schemeClr val="tx1"/>
                          </a:solidFill>
                          <a:latin typeface="Arial" panose="020B0604020202020204" pitchFamily="34" charset="0"/>
                          <a:cs typeface="Arial" panose="020B0604020202020204" pitchFamily="34" charset="0"/>
                        </a:rPr>
                        <a:t>Retraits non imposables </a:t>
                      </a:r>
                      <a:endParaRPr lang="x-none" altLang="en-US" sz="1400" strike="sngStrike" dirty="0">
                        <a:solidFill>
                          <a:schemeClr val="tx1"/>
                        </a:solidFill>
                        <a:latin typeface="Arial" panose="020B0604020202020204" pitchFamily="34" charset="0"/>
                        <a:cs typeface="Arial" panose="020B0604020202020204" pitchFamily="34" charset="0"/>
                      </a:endParaRPr>
                    </a:p>
                    <a:p>
                      <a:pPr marL="96838" indent="-96838">
                        <a:lnSpc>
                          <a:spcPct val="120000"/>
                        </a:lnSpc>
                        <a:spcAft>
                          <a:spcPct val="0"/>
                        </a:spcAft>
                        <a:buClrTx/>
                        <a:buSzTx/>
                        <a:buFontTx/>
                        <a:buChar char="•"/>
                        <a:defRPr b="0" i="0"/>
                      </a:pPr>
                      <a:r>
                        <a:rPr lang="fr-CA" altLang="en-US" sz="1400" dirty="0">
                          <a:solidFill>
                            <a:schemeClr val="tx1"/>
                          </a:solidFill>
                          <a:latin typeface="Arial" panose="020B0604020202020204" pitchFamily="34" charset="0"/>
                          <a:cs typeface="Arial" panose="020B0604020202020204" pitchFamily="34" charset="0"/>
                        </a:rPr>
                        <a:t>Les r</a:t>
                      </a:r>
                      <a:r>
                        <a:rPr lang="x-none" altLang="en-US" sz="1400" dirty="0">
                          <a:solidFill>
                            <a:schemeClr val="tx1"/>
                          </a:solidFill>
                          <a:latin typeface="Arial" panose="020B0604020202020204" pitchFamily="34" charset="0"/>
                          <a:cs typeface="Arial" panose="020B0604020202020204" pitchFamily="34" charset="0"/>
                        </a:rPr>
                        <a:t>etraits augmentent le plafond de cotisation de l'année civile suivante</a:t>
                      </a:r>
                    </a:p>
                    <a:p>
                      <a:pPr marL="96838" indent="-96838">
                        <a:lnSpc>
                          <a:spcPct val="120000"/>
                        </a:lnSpc>
                        <a:spcAft>
                          <a:spcPct val="0"/>
                        </a:spcAft>
                        <a:buClrTx/>
                        <a:buSzTx/>
                        <a:buFontTx/>
                        <a:buChar char="•"/>
                        <a:defRPr b="0" i="0"/>
                      </a:pPr>
                      <a:r>
                        <a:rPr lang="x-none" altLang="en-US" sz="1400" dirty="0">
                          <a:solidFill>
                            <a:schemeClr val="tx1"/>
                          </a:solidFill>
                          <a:latin typeface="Arial" panose="020B0604020202020204" pitchFamily="34" charset="0"/>
                          <a:cs typeface="Arial" panose="020B0604020202020204" pitchFamily="34" charset="0"/>
                        </a:rPr>
                        <a:t>Idéal pour tous les objectifs d'épargne </a:t>
                      </a:r>
                    </a:p>
                    <a:p>
                      <a:pPr>
                        <a:defRPr b="0" i="0"/>
                      </a:pPr>
                      <a:endParaRPr lang="en-CA" sz="1400" dirty="0">
                        <a:solidFill>
                          <a:schemeClr val="tx1"/>
                        </a:solidFill>
                        <a:latin typeface="Arial" panose="020B0604020202020204" pitchFamily="34" charset="0"/>
                        <a:cs typeface="Arial" panose="020B0604020202020204" pitchFamily="34" charset="0"/>
                      </a:endParaRPr>
                    </a:p>
                  </a:txBody>
                  <a:tcPr marL="82949" marR="82949" marT="41482" marB="41482"/>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6056306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custDataLst>
              <p:tags r:id="rId2"/>
            </p:custDataLst>
          </p:nvPr>
        </p:nvSpPr>
        <p:spPr>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0" name="Rectangle 9"/>
          <p:cNvSpPr>
            <a:spLocks noChangeArrowheads="1"/>
          </p:cNvSpPr>
          <p:nvPr>
            <p:custDataLst>
              <p:tags r:id="rId3"/>
            </p:custDataLst>
          </p:nvPr>
        </p:nvSpPr>
        <p:spPr>
          <a:xfrm>
            <a:off x="-27432" y="2209800"/>
            <a:ext cx="9171432" cy="2514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1270" name="Rectangle 7"/>
          <p:cNvSpPr>
            <a:spLocks noChangeArrowheads="1"/>
          </p:cNvSpPr>
          <p:nvPr>
            <p:custDataLst>
              <p:tags r:id="rId4"/>
            </p:custDataLst>
          </p:nvPr>
        </p:nvSpPr>
        <p:spPr>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1271" name="Rectangle 7"/>
          <p:cNvSpPr>
            <a:spLocks noChangeArrowheads="1"/>
          </p:cNvSpPr>
          <p:nvPr>
            <p:custDataLst>
              <p:tags r:id="rId5"/>
            </p:custDataLst>
          </p:nvPr>
        </p:nvSpPr>
        <p:spPr>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87398" name="Text Box 6"/>
          <p:cNvSpPr txBox="1">
            <a:spLocks noChangeArrowheads="1"/>
          </p:cNvSpPr>
          <p:nvPr>
            <p:custDataLst>
              <p:tags r:id="rId6"/>
            </p:custDataLst>
          </p:nvPr>
        </p:nvSpPr>
        <p:spPr>
          <a:xfrm>
            <a:off x="-2972" y="3048000"/>
            <a:ext cx="5949543" cy="131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defRPr b="0" i="0"/>
            </a:pPr>
            <a:r>
              <a:rPr lang="x-none" sz="4000">
                <a:solidFill>
                  <a:schemeClr val="bg1"/>
                </a:solidFill>
                <a:ea typeface="Arial" charset="0"/>
              </a:rPr>
              <a:t>Précisions sur</a:t>
            </a:r>
            <a:br>
              <a:rPr lang="fr-CA" sz="4000" dirty="0">
                <a:solidFill>
                  <a:schemeClr val="bg1"/>
                </a:solidFill>
                <a:ea typeface="Arial" charset="0"/>
              </a:rPr>
            </a:br>
            <a:r>
              <a:rPr lang="x-none" sz="4000">
                <a:solidFill>
                  <a:schemeClr val="bg1"/>
                </a:solidFill>
                <a:ea typeface="Arial" charset="0"/>
              </a:rPr>
              <a:t>les placements</a:t>
            </a:r>
          </a:p>
        </p:txBody>
      </p:sp>
      <p:pic>
        <p:nvPicPr>
          <p:cNvPr id="11274" name="Picture 14" descr="canadian-money"/>
          <p:cNvPicPr>
            <a:picLocks noChangeAspect="1" noChangeArrowheads="1"/>
          </p:cNvPicPr>
          <p:nvPr>
            <p:custDataLst>
              <p:tags r:id="rId7"/>
            </p:custDataLst>
          </p:nvPr>
        </p:nvPicPr>
        <p:blipFill>
          <a:blip r:embed="rId13">
            <a:extLst>
              <a:ext uri="{28A0092B-C50C-407E-A947-70E740481C1C}">
                <a14:useLocalDpi xmlns:a14="http://schemas.microsoft.com/office/drawing/2010/main" val="0"/>
              </a:ext>
            </a:extLst>
          </a:blip>
          <a:stretch/>
        </p:blipFill>
        <p:spPr>
          <a:xfrm>
            <a:off x="5486400" y="2514600"/>
            <a:ext cx="283845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15"/>
          <p:cNvSpPr>
            <a:spLocks noChangeArrowheads="1"/>
          </p:cNvSpPr>
          <p:nvPr>
            <p:custDataLst>
              <p:tags r:id="rId8"/>
            </p:custDataLst>
          </p:nvPr>
        </p:nvSpPr>
        <p:spPr>
          <a:xfrm>
            <a:off x="5486400" y="2514600"/>
            <a:ext cx="2833688" cy="1828800"/>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b="0" i="0"/>
            </a:pPr>
            <a:endParaRPr lang="en-US" dirty="0">
              <a:latin typeface="Arial" charset="0"/>
            </a:endParaRPr>
          </a:p>
        </p:txBody>
      </p:sp>
      <p:grpSp>
        <p:nvGrpSpPr>
          <p:cNvPr id="11" name="Group 6"/>
          <p:cNvGrpSpPr>
            <a:grpSpLocks/>
          </p:cNvGrpSpPr>
          <p:nvPr>
            <p:custDataLst>
              <p:tags r:id="rId9"/>
            </p:custDataLst>
          </p:nvPr>
        </p:nvGrpSpPr>
        <p:grpSpPr bwMode="auto">
          <a:xfrm>
            <a:off x="6477000" y="5943600"/>
            <a:ext cx="2438400" cy="812800"/>
            <a:chOff x="288" y="3696"/>
            <a:chExt cx="1392" cy="480"/>
          </a:xfrm>
        </p:grpSpPr>
        <p:sp>
          <p:nvSpPr>
            <p:cNvPr id="12"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3" name="Picture 8" descr="my_savings™_FR"/>
            <p:cNvPicPr>
              <a:picLocks noChangeAspect="1" noChangeArrowheads="1"/>
            </p:cNvPicPr>
            <p:nvPr>
              <p:custDataLst>
                <p:tags r:id="rId10"/>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543066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7398"/>
                                        </p:tgtEl>
                                        <p:attrNameLst>
                                          <p:attrName>style.visibility</p:attrName>
                                        </p:attrNameLst>
                                      </p:cBhvr>
                                      <p:to>
                                        <p:strVal val="visible"/>
                                      </p:to>
                                    </p:set>
                                    <p:anim calcmode="lin" valueType="num">
                                      <p:cBhvr additive="base">
                                        <p:cTn id="7" dur="500" fill="hold"/>
                                        <p:tgtEl>
                                          <p:spTgt spid="187398"/>
                                        </p:tgtEl>
                                        <p:attrNameLst>
                                          <p:attrName>ppt_x</p:attrName>
                                        </p:attrNameLst>
                                      </p:cBhvr>
                                      <p:tavLst>
                                        <p:tav tm="0">
                                          <p:val>
                                            <p:strVal val="0-#ppt_w/2"/>
                                          </p:val>
                                        </p:tav>
                                        <p:tav tm="100000">
                                          <p:val>
                                            <p:strVal val="#ppt_x"/>
                                          </p:val>
                                        </p:tav>
                                      </p:tavLst>
                                    </p:anim>
                                    <p:anim calcmode="lin" valueType="num">
                                      <p:cBhvr additive="base">
                                        <p:cTn id="8" dur="500" fill="hold"/>
                                        <p:tgtEl>
                                          <p:spTgt spid="1873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42"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43"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2290" name="Rectangle 6"/>
          <p:cNvSpPr>
            <a:spLocks noChangeArrowheads="1"/>
          </p:cNvSpPr>
          <p:nvPr>
            <p:custDataLst>
              <p:tags r:id="rId5"/>
            </p:custDataLst>
          </p:nvPr>
        </p:nvSpPr>
        <p:spPr>
          <a:xfrm>
            <a:off x="990600" y="1600200"/>
            <a:ext cx="8153400" cy="525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charset="0"/>
              <a:buNone/>
              <a:defRPr b="0" i="0"/>
            </a:pPr>
            <a:endParaRPr lang="en-US" dirty="0">
              <a:latin typeface="Arial" charset="0"/>
            </a:endParaRPr>
          </a:p>
        </p:txBody>
      </p:sp>
      <p:sp>
        <p:nvSpPr>
          <p:cNvPr id="12297" name="Text Box 3"/>
          <p:cNvSpPr txBox="1">
            <a:spLocks noChangeArrowheads="1"/>
          </p:cNvSpPr>
          <p:nvPr>
            <p:custDataLst>
              <p:tags r:id="rId6"/>
            </p:custDataLst>
          </p:nvPr>
        </p:nvSpPr>
        <p:spPr>
          <a:xfrm rot="16168775">
            <a:off x="390227" y="3206183"/>
            <a:ext cx="1428907" cy="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dirty="0">
                <a:ea typeface="Arial" charset="0"/>
              </a:rPr>
              <a:t>Rendement</a:t>
            </a:r>
          </a:p>
        </p:txBody>
      </p:sp>
      <p:sp>
        <p:nvSpPr>
          <p:cNvPr id="12298" name="Line 4"/>
          <p:cNvSpPr>
            <a:spLocks noChangeShapeType="1"/>
          </p:cNvSpPr>
          <p:nvPr>
            <p:custDataLst>
              <p:tags r:id="rId7"/>
            </p:custDataLst>
          </p:nvPr>
        </p:nvSpPr>
        <p:spPr>
          <a:xfrm flipV="1">
            <a:off x="1328738" y="1743075"/>
            <a:ext cx="0" cy="4038600"/>
          </a:xfrm>
          <a:prstGeom prst="line">
            <a:avLst/>
          </a:prstGeom>
          <a:noFill/>
          <a:ln w="28575">
            <a:solidFill>
              <a:srgbClr val="545454"/>
            </a:solidFill>
            <a:round/>
            <a:tailEnd type="triangle" w="med" len="med"/>
          </a:ln>
          <a:extLst>
            <a:ext uri="{909E8E84-426E-40DD-AFC4-6F175D3DCCD1}">
              <a14:hiddenFill xmlns:a14="http://schemas.microsoft.com/office/drawing/2010/main">
                <a:noFill/>
              </a14:hiddenFill>
            </a:ext>
          </a:extLst>
        </p:spPr>
        <p:txBody>
          <a:bodyPr/>
          <a:lstStyle/>
          <a:p>
            <a:pPr>
              <a:defRPr b="0" i="0"/>
            </a:pPr>
            <a:endParaRPr lang="en-US" dirty="0">
              <a:latin typeface="Arial" charset="0"/>
            </a:endParaRPr>
          </a:p>
        </p:txBody>
      </p:sp>
      <p:sp>
        <p:nvSpPr>
          <p:cNvPr id="12299" name="Line 5"/>
          <p:cNvSpPr>
            <a:spLocks noChangeShapeType="1"/>
          </p:cNvSpPr>
          <p:nvPr>
            <p:custDataLst>
              <p:tags r:id="rId8"/>
            </p:custDataLst>
          </p:nvPr>
        </p:nvSpPr>
        <p:spPr>
          <a:xfrm>
            <a:off x="1328738" y="5781675"/>
            <a:ext cx="3922712" cy="0"/>
          </a:xfrm>
          <a:prstGeom prst="line">
            <a:avLst/>
          </a:prstGeom>
          <a:noFill/>
          <a:ln w="28575">
            <a:solidFill>
              <a:srgbClr val="545454"/>
            </a:solidFill>
            <a:round/>
            <a:tailEnd type="triangle" w="med" len="med"/>
          </a:ln>
          <a:extLst>
            <a:ext uri="{909E8E84-426E-40DD-AFC4-6F175D3DCCD1}">
              <a14:hiddenFill xmlns:a14="http://schemas.microsoft.com/office/drawing/2010/main">
                <a:noFill/>
              </a14:hiddenFill>
            </a:ext>
          </a:extLst>
        </p:spPr>
        <p:txBody>
          <a:bodyPr/>
          <a:lstStyle/>
          <a:p>
            <a:pPr>
              <a:defRPr b="0" i="0"/>
            </a:pPr>
            <a:endParaRPr lang="en-US" dirty="0">
              <a:latin typeface="Arial" charset="0"/>
            </a:endParaRPr>
          </a:p>
        </p:txBody>
      </p:sp>
      <p:sp>
        <p:nvSpPr>
          <p:cNvPr id="12300" name="Line 6"/>
          <p:cNvSpPr>
            <a:spLocks noChangeShapeType="1"/>
          </p:cNvSpPr>
          <p:nvPr>
            <p:custDataLst>
              <p:tags r:id="rId9"/>
            </p:custDataLst>
          </p:nvPr>
        </p:nvSpPr>
        <p:spPr>
          <a:xfrm flipV="1">
            <a:off x="1328738" y="1743075"/>
            <a:ext cx="3598862" cy="4038600"/>
          </a:xfrm>
          <a:prstGeom prst="line">
            <a:avLst/>
          </a:prstGeom>
          <a:noFill/>
          <a:ln w="9525">
            <a:solidFill>
              <a:srgbClr val="545454"/>
            </a:solidFill>
            <a:round/>
          </a:ln>
          <a:extLst>
            <a:ext uri="{909E8E84-426E-40DD-AFC4-6F175D3DCCD1}">
              <a14:hiddenFill xmlns:a14="http://schemas.microsoft.com/office/drawing/2010/main">
                <a:noFill/>
              </a14:hiddenFill>
            </a:ext>
          </a:extLst>
        </p:spPr>
        <p:txBody>
          <a:bodyPr/>
          <a:lstStyle/>
          <a:p>
            <a:pPr>
              <a:defRPr b="0" i="0"/>
            </a:pPr>
            <a:endParaRPr lang="en-US" dirty="0">
              <a:latin typeface="Arial" charset="0"/>
            </a:endParaRPr>
          </a:p>
        </p:txBody>
      </p:sp>
      <p:sp>
        <p:nvSpPr>
          <p:cNvPr id="12301" name="Text Box 7"/>
          <p:cNvSpPr txBox="1">
            <a:spLocks noChangeArrowheads="1"/>
          </p:cNvSpPr>
          <p:nvPr>
            <p:custDataLst>
              <p:tags r:id="rId10"/>
            </p:custDataLst>
          </p:nvPr>
        </p:nvSpPr>
        <p:spPr>
          <a:xfrm>
            <a:off x="1389063" y="5753100"/>
            <a:ext cx="791683" cy="33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1600">
                <a:ea typeface="Arial" charset="0"/>
              </a:rPr>
              <a:t>Faible </a:t>
            </a:r>
          </a:p>
        </p:txBody>
      </p:sp>
      <p:sp>
        <p:nvSpPr>
          <p:cNvPr id="12302" name="Text Box 8"/>
          <p:cNvSpPr txBox="1">
            <a:spLocks noChangeArrowheads="1"/>
          </p:cNvSpPr>
          <p:nvPr>
            <p:custDataLst>
              <p:tags r:id="rId11"/>
            </p:custDataLst>
          </p:nvPr>
        </p:nvSpPr>
        <p:spPr>
          <a:xfrm>
            <a:off x="4651375" y="5753100"/>
            <a:ext cx="689982" cy="33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1600">
                <a:ea typeface="Arial" charset="0"/>
              </a:rPr>
              <a:t>Élevé</a:t>
            </a:r>
          </a:p>
        </p:txBody>
      </p:sp>
      <p:sp>
        <p:nvSpPr>
          <p:cNvPr id="12303" name="Text Box 9"/>
          <p:cNvSpPr txBox="1">
            <a:spLocks noChangeArrowheads="1"/>
          </p:cNvSpPr>
          <p:nvPr>
            <p:custDataLst>
              <p:tags r:id="rId12"/>
            </p:custDataLst>
          </p:nvPr>
        </p:nvSpPr>
        <p:spPr>
          <a:xfrm>
            <a:off x="2898775" y="5881688"/>
            <a:ext cx="902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a:ea typeface="Arial" charset="0"/>
              </a:rPr>
              <a:t>Risque</a:t>
            </a:r>
          </a:p>
        </p:txBody>
      </p:sp>
      <p:sp>
        <p:nvSpPr>
          <p:cNvPr id="12304" name="Text Box 10"/>
          <p:cNvSpPr txBox="1">
            <a:spLocks noChangeArrowheads="1"/>
          </p:cNvSpPr>
          <p:nvPr>
            <p:custDataLst>
              <p:tags r:id="rId13"/>
            </p:custDataLst>
          </p:nvPr>
        </p:nvSpPr>
        <p:spPr>
          <a:xfrm rot="16200000">
            <a:off x="784819" y="5181543"/>
            <a:ext cx="734476" cy="33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1600">
                <a:ea typeface="Arial" charset="0"/>
              </a:rPr>
              <a:t>Faible</a:t>
            </a:r>
          </a:p>
        </p:txBody>
      </p:sp>
      <p:sp>
        <p:nvSpPr>
          <p:cNvPr id="12305" name="Text Box 11"/>
          <p:cNvSpPr txBox="1">
            <a:spLocks noChangeArrowheads="1"/>
          </p:cNvSpPr>
          <p:nvPr>
            <p:custDataLst>
              <p:tags r:id="rId14"/>
            </p:custDataLst>
          </p:nvPr>
        </p:nvSpPr>
        <p:spPr>
          <a:xfrm rot="16306432">
            <a:off x="813221" y="1941484"/>
            <a:ext cx="689982" cy="33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1600">
                <a:ea typeface="Arial" charset="0"/>
              </a:rPr>
              <a:t>Élevé</a:t>
            </a:r>
          </a:p>
        </p:txBody>
      </p:sp>
      <p:grpSp>
        <p:nvGrpSpPr>
          <p:cNvPr id="35" name="Group 36"/>
          <p:cNvGrpSpPr/>
          <p:nvPr>
            <p:custDataLst>
              <p:tags r:id="rId15"/>
            </p:custDataLst>
          </p:nvPr>
        </p:nvGrpSpPr>
        <p:grpSpPr>
          <a:xfrm>
            <a:off x="2141538" y="2525995"/>
            <a:ext cx="6926263" cy="2296831"/>
            <a:chOff x="1608138" y="2525707"/>
            <a:chExt cx="6926263" cy="2297118"/>
          </a:xfrm>
        </p:grpSpPr>
        <p:sp>
          <p:nvSpPr>
            <p:cNvPr id="12329" name="Oval 15"/>
            <p:cNvSpPr>
              <a:spLocks noChangeArrowheads="1"/>
            </p:cNvSpPr>
            <p:nvPr>
              <p:custDataLst>
                <p:tags r:id="rId31"/>
              </p:custDataLst>
            </p:nvPr>
          </p:nvSpPr>
          <p:spPr>
            <a:xfrm>
              <a:off x="1608138" y="4427538"/>
              <a:ext cx="381000" cy="39528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defRPr b="0" i="0"/>
              </a:pPr>
              <a:endParaRPr lang="en-US" sz="2400" dirty="0">
                <a:latin typeface="Arial" charset="0"/>
              </a:endParaRPr>
            </a:p>
          </p:txBody>
        </p:sp>
        <p:sp>
          <p:nvSpPr>
            <p:cNvPr id="12330" name="Text Box 16"/>
            <p:cNvSpPr txBox="1">
              <a:spLocks noChangeArrowheads="1"/>
            </p:cNvSpPr>
            <p:nvPr>
              <p:custDataLst>
                <p:tags r:id="rId32"/>
              </p:custDataLst>
            </p:nvPr>
          </p:nvSpPr>
          <p:spPr>
            <a:xfrm>
              <a:off x="1989138" y="4486275"/>
              <a:ext cx="1720343" cy="30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1400" dirty="0">
                  <a:ea typeface="Arial" charset="0"/>
                </a:rPr>
                <a:t>Fonds d’obligations</a:t>
              </a:r>
            </a:p>
          </p:txBody>
        </p:sp>
        <p:sp>
          <p:nvSpPr>
            <p:cNvPr id="12331" name="Text Box 17"/>
            <p:cNvSpPr txBox="1">
              <a:spLocks noChangeArrowheads="1"/>
            </p:cNvSpPr>
            <p:nvPr>
              <p:custDataLst>
                <p:tags r:id="rId33"/>
              </p:custDataLst>
            </p:nvPr>
          </p:nvSpPr>
          <p:spPr>
            <a:xfrm>
              <a:off x="5257800" y="2525707"/>
              <a:ext cx="3276601" cy="83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defRPr b="0" i="0"/>
              </a:pPr>
              <a:r>
                <a:rPr lang="x-none" sz="1200" dirty="0">
                  <a:ea typeface="Arial" charset="0"/>
                </a:rPr>
                <a:t>Obligations (titres à revenu fixe)</a:t>
              </a:r>
            </a:p>
            <a:p>
              <a:pPr eaLnBrk="1" hangingPunct="1">
                <a:spcAft>
                  <a:spcPct val="0"/>
                </a:spcAft>
                <a:buClr>
                  <a:srgbClr val="614D7D"/>
                </a:buClr>
                <a:buFont typeface="Arial" charset="0"/>
                <a:buNone/>
                <a:defRPr b="0" i="0"/>
              </a:pPr>
              <a:r>
                <a:rPr lang="x-none" sz="1200" dirty="0">
                  <a:ea typeface="Arial" charset="0"/>
                </a:rPr>
                <a:t>Promesse de rembourser une créance</a:t>
              </a:r>
            </a:p>
            <a:p>
              <a:pPr eaLnBrk="1" hangingPunct="1">
                <a:spcAft>
                  <a:spcPct val="0"/>
                </a:spcAft>
                <a:buClr>
                  <a:srgbClr val="614D7D"/>
                </a:buClr>
                <a:buFont typeface="Arial" charset="0"/>
                <a:buNone/>
                <a:defRPr b="0" i="0"/>
              </a:pPr>
              <a:r>
                <a:rPr lang="x-none" sz="1200" dirty="0">
                  <a:ea typeface="Arial" charset="0"/>
                </a:rPr>
                <a:t>Produisent des intérêts</a:t>
              </a:r>
            </a:p>
            <a:p>
              <a:pPr eaLnBrk="1" hangingPunct="1">
                <a:spcAft>
                  <a:spcPct val="0"/>
                </a:spcAft>
                <a:buClr>
                  <a:srgbClr val="614D7D"/>
                </a:buClr>
                <a:buFont typeface="Arial" charset="0"/>
                <a:buNone/>
                <a:defRPr b="0" i="0"/>
              </a:pPr>
              <a:r>
                <a:rPr lang="x-none" sz="1200" dirty="0">
                  <a:ea typeface="Arial" charset="0"/>
                </a:rPr>
                <a:t>Titres de gouvernements et de sociétés</a:t>
              </a:r>
            </a:p>
          </p:txBody>
        </p:sp>
      </p:grpSp>
      <p:grpSp>
        <p:nvGrpSpPr>
          <p:cNvPr id="39" name="Group 37"/>
          <p:cNvGrpSpPr/>
          <p:nvPr>
            <p:custDataLst>
              <p:tags r:id="rId16"/>
            </p:custDataLst>
          </p:nvPr>
        </p:nvGrpSpPr>
        <p:grpSpPr>
          <a:xfrm>
            <a:off x="1951038" y="1738313"/>
            <a:ext cx="7199671" cy="2850367"/>
            <a:chOff x="1417638" y="1738313"/>
            <a:chExt cx="7199671" cy="2849596"/>
          </a:xfrm>
        </p:grpSpPr>
        <p:sp>
          <p:nvSpPr>
            <p:cNvPr id="12324" name="Oval 18"/>
            <p:cNvSpPr>
              <a:spLocks noChangeArrowheads="1"/>
            </p:cNvSpPr>
            <p:nvPr>
              <p:custDataLst>
                <p:tags r:id="rId26"/>
              </p:custDataLst>
            </p:nvPr>
          </p:nvSpPr>
          <p:spPr>
            <a:xfrm>
              <a:off x="3581400" y="2241550"/>
              <a:ext cx="381000" cy="395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defRPr b="0" i="0"/>
              </a:pPr>
              <a:endParaRPr lang="en-US" sz="2400" dirty="0">
                <a:latin typeface="Arial" charset="0"/>
              </a:endParaRPr>
            </a:p>
          </p:txBody>
        </p:sp>
        <p:sp>
          <p:nvSpPr>
            <p:cNvPr id="12325" name="Oval 19"/>
            <p:cNvSpPr>
              <a:spLocks noChangeArrowheads="1"/>
            </p:cNvSpPr>
            <p:nvPr>
              <p:custDataLst>
                <p:tags r:id="rId27"/>
              </p:custDataLst>
            </p:nvPr>
          </p:nvSpPr>
          <p:spPr>
            <a:xfrm>
              <a:off x="3124200" y="2241550"/>
              <a:ext cx="381000" cy="395288"/>
            </a:xfrm>
            <a:prstGeom prst="ellipse">
              <a:avLst/>
            </a:prstGeom>
            <a:solidFill>
              <a:srgbClr val="4B8DB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defRPr b="0" i="0"/>
              </a:pPr>
              <a:endParaRPr lang="en-US" sz="2400" dirty="0">
                <a:latin typeface="Arial" charset="0"/>
              </a:endParaRPr>
            </a:p>
          </p:txBody>
        </p:sp>
        <p:sp>
          <p:nvSpPr>
            <p:cNvPr id="12326" name="Text Box 20"/>
            <p:cNvSpPr txBox="1">
              <a:spLocks noChangeArrowheads="1"/>
            </p:cNvSpPr>
            <p:nvPr>
              <p:custDataLst>
                <p:tags r:id="rId28"/>
              </p:custDataLst>
            </p:nvPr>
          </p:nvSpPr>
          <p:spPr>
            <a:xfrm>
              <a:off x="1417638" y="1738313"/>
              <a:ext cx="2613216" cy="116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defRPr b="0" i="0"/>
              </a:pPr>
              <a:r>
                <a:rPr lang="x-none" sz="1400" dirty="0">
                  <a:ea typeface="Arial" charset="0"/>
                </a:rPr>
                <a:t>Fonds d’actions canadiennes,</a:t>
              </a:r>
              <a:br>
                <a:rPr lang="fr-CA" sz="1400" dirty="0">
                  <a:ea typeface="Arial" charset="0"/>
                </a:rPr>
              </a:br>
              <a:r>
                <a:rPr lang="x-none" sz="1400" dirty="0">
                  <a:ea typeface="Arial" charset="0"/>
                </a:rPr>
                <a:t>américaines,</a:t>
              </a:r>
              <a:br>
                <a:rPr lang="fr-CA" sz="1400" dirty="0">
                  <a:ea typeface="Arial" charset="0"/>
                </a:rPr>
              </a:br>
              <a:r>
                <a:rPr lang="x-none" sz="1400" dirty="0">
                  <a:ea typeface="Arial" charset="0"/>
                </a:rPr>
                <a:t>mondiales</a:t>
              </a:r>
              <a:br>
                <a:rPr lang="fr-CA" sz="1400" dirty="0">
                  <a:ea typeface="Arial" charset="0"/>
                </a:rPr>
              </a:br>
              <a:r>
                <a:rPr lang="x-none" sz="1400" dirty="0">
                  <a:ea typeface="Arial" charset="0"/>
                </a:rPr>
                <a:t>et internationales</a:t>
              </a:r>
            </a:p>
            <a:p>
              <a:pPr eaLnBrk="1" hangingPunct="1">
                <a:spcAft>
                  <a:spcPct val="0"/>
                </a:spcAft>
                <a:buFont typeface="Arial" charset="0"/>
                <a:buNone/>
                <a:defRPr b="0" i="0"/>
              </a:pPr>
              <a:endParaRPr lang="x-none" sz="1400" dirty="0">
                <a:ea typeface="Arial" charset="0"/>
              </a:endParaRPr>
            </a:p>
          </p:txBody>
        </p:sp>
        <p:sp>
          <p:nvSpPr>
            <p:cNvPr id="12327" name="Oval 21"/>
            <p:cNvSpPr>
              <a:spLocks noChangeArrowheads="1"/>
            </p:cNvSpPr>
            <p:nvPr>
              <p:custDataLst>
                <p:tags r:id="rId29"/>
              </p:custDataLst>
            </p:nvPr>
          </p:nvSpPr>
          <p:spPr>
            <a:xfrm>
              <a:off x="4038600" y="2239963"/>
              <a:ext cx="381000" cy="39528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defRPr b="0" i="0"/>
              </a:pPr>
              <a:endParaRPr lang="en-US" sz="2400" dirty="0">
                <a:latin typeface="Arial" charset="0"/>
              </a:endParaRPr>
            </a:p>
          </p:txBody>
        </p:sp>
        <p:sp>
          <p:nvSpPr>
            <p:cNvPr id="12328" name="Text Box 22"/>
            <p:cNvSpPr txBox="1">
              <a:spLocks noChangeArrowheads="1"/>
            </p:cNvSpPr>
            <p:nvPr>
              <p:custDataLst>
                <p:tags r:id="rId30"/>
              </p:custDataLst>
            </p:nvPr>
          </p:nvSpPr>
          <p:spPr>
            <a:xfrm>
              <a:off x="5257800" y="3572520"/>
              <a:ext cx="3359509" cy="10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15888" algn="l"/>
                </a:tabLst>
                <a:defRPr>
                  <a:solidFill>
                    <a:schemeClr val="tx1"/>
                  </a:solidFill>
                  <a:latin typeface="Arial" charset="0"/>
                  <a:ea typeface="ＭＳ Ｐゴシック" pitchFamily="34" charset="-128"/>
                </a:defRPr>
              </a:lvl1pPr>
              <a:lvl2pPr marL="742950" indent="-285750" eaLnBrk="0" hangingPunct="0">
                <a:tabLst>
                  <a:tab pos="115888" algn="l"/>
                </a:tabLst>
                <a:defRPr>
                  <a:solidFill>
                    <a:schemeClr val="tx1"/>
                  </a:solidFill>
                  <a:latin typeface="Arial" charset="0"/>
                  <a:ea typeface="ＭＳ Ｐゴシック" pitchFamily="34" charset="-128"/>
                </a:defRPr>
              </a:lvl2pPr>
              <a:lvl3pPr marL="1143000" indent="-228600" eaLnBrk="0" hangingPunct="0">
                <a:tabLst>
                  <a:tab pos="115888" algn="l"/>
                </a:tabLst>
                <a:defRPr>
                  <a:solidFill>
                    <a:schemeClr val="tx1"/>
                  </a:solidFill>
                  <a:latin typeface="Arial" charset="0"/>
                  <a:ea typeface="ＭＳ Ｐゴシック" pitchFamily="34" charset="-128"/>
                </a:defRPr>
              </a:lvl3pPr>
              <a:lvl4pPr marL="1600200" indent="-228600" eaLnBrk="0" hangingPunct="0">
                <a:tabLst>
                  <a:tab pos="115888" algn="l"/>
                </a:tabLst>
                <a:defRPr>
                  <a:solidFill>
                    <a:schemeClr val="tx1"/>
                  </a:solidFill>
                  <a:latin typeface="Arial" charset="0"/>
                  <a:ea typeface="ＭＳ Ｐゴシック" pitchFamily="34" charset="-128"/>
                </a:defRPr>
              </a:lvl4pPr>
              <a:lvl5pPr marL="2057400" indent="-228600" eaLnBrk="0" hangingPunct="0">
                <a:tabLst>
                  <a:tab pos="115888" algn="l"/>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9pPr>
            </a:lstStyle>
            <a:p>
              <a:pPr eaLnBrk="1" hangingPunct="1">
                <a:spcAft>
                  <a:spcPct val="0"/>
                </a:spcAft>
                <a:buFont typeface="Arial" charset="0"/>
                <a:buNone/>
                <a:defRPr b="0" i="0"/>
              </a:pPr>
              <a:r>
                <a:rPr lang="x-none" sz="1200" dirty="0">
                  <a:ea typeface="Arial" charset="0"/>
                </a:rPr>
                <a:t>Actions</a:t>
              </a:r>
            </a:p>
            <a:p>
              <a:pPr eaLnBrk="1" hangingPunct="1">
                <a:spcAft>
                  <a:spcPct val="0"/>
                </a:spcAft>
                <a:buClr>
                  <a:srgbClr val="614D7D"/>
                </a:buClr>
                <a:buFont typeface="Arial" charset="0"/>
                <a:buNone/>
                <a:defRPr b="0" i="0"/>
              </a:pPr>
              <a:r>
                <a:rPr lang="x-none" sz="1200" dirty="0">
                  <a:ea typeface="Arial" charset="0"/>
                </a:rPr>
                <a:t>Participation aux bénéfices des entreprises canadiennes, américaines, mondiales ou internationales</a:t>
              </a:r>
            </a:p>
            <a:p>
              <a:pPr eaLnBrk="1" hangingPunct="1">
                <a:spcAft>
                  <a:spcPct val="0"/>
                </a:spcAft>
                <a:buClr>
                  <a:srgbClr val="614D7D"/>
                </a:buClr>
                <a:buFont typeface="Arial" charset="0"/>
                <a:buNone/>
                <a:defRPr b="0" i="0"/>
              </a:pPr>
              <a:r>
                <a:rPr lang="x-none" sz="1200" dirty="0">
                  <a:ea typeface="Arial" charset="0"/>
                </a:rPr>
                <a:t>Potentiel supérieur de croissance à long terme</a:t>
              </a:r>
            </a:p>
          </p:txBody>
        </p:sp>
      </p:grpSp>
      <p:grpSp>
        <p:nvGrpSpPr>
          <p:cNvPr id="45" name="Group 35"/>
          <p:cNvGrpSpPr/>
          <p:nvPr>
            <p:custDataLst>
              <p:tags r:id="rId17"/>
            </p:custDataLst>
          </p:nvPr>
        </p:nvGrpSpPr>
        <p:grpSpPr>
          <a:xfrm>
            <a:off x="1401763" y="1698922"/>
            <a:ext cx="7742236" cy="3960516"/>
            <a:chOff x="868363" y="1698922"/>
            <a:chExt cx="7741795" cy="3960516"/>
          </a:xfrm>
        </p:grpSpPr>
        <p:sp>
          <p:nvSpPr>
            <p:cNvPr id="12320" name="Text Box 14"/>
            <p:cNvSpPr txBox="1">
              <a:spLocks noChangeArrowheads="1"/>
            </p:cNvSpPr>
            <p:nvPr>
              <p:custDataLst>
                <p:tags r:id="rId23"/>
              </p:custDataLst>
            </p:nvPr>
          </p:nvSpPr>
          <p:spPr>
            <a:xfrm>
              <a:off x="5257848" y="1698922"/>
              <a:ext cx="33523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defRPr b="0" i="0"/>
              </a:pPr>
              <a:r>
                <a:rPr lang="x-none" sz="1200" dirty="0">
                  <a:ea typeface="Arial" charset="0"/>
                </a:rPr>
                <a:t>Titres garantis </a:t>
              </a:r>
            </a:p>
            <a:p>
              <a:pPr eaLnBrk="1" hangingPunct="1">
                <a:spcAft>
                  <a:spcPct val="0"/>
                </a:spcAft>
                <a:buClr>
                  <a:srgbClr val="614D7D"/>
                </a:buClr>
                <a:buFont typeface="Arial" charset="0"/>
                <a:buNone/>
                <a:defRPr b="0" i="0"/>
              </a:pPr>
              <a:r>
                <a:rPr lang="x-none" sz="1200" dirty="0">
                  <a:ea typeface="Arial" charset="0"/>
                </a:rPr>
                <a:t> Intérêt garanti pendant une durée déterminée</a:t>
              </a:r>
            </a:p>
            <a:p>
              <a:pPr eaLnBrk="1" hangingPunct="1">
                <a:spcAft>
                  <a:spcPct val="0"/>
                </a:spcAft>
                <a:buClr>
                  <a:srgbClr val="614D7D"/>
                </a:buClr>
                <a:buFont typeface="Arial" charset="0"/>
                <a:buNone/>
                <a:defRPr b="0" i="0"/>
              </a:pPr>
              <a:r>
                <a:rPr lang="x-none" sz="1200" dirty="0">
                  <a:ea typeface="Arial" charset="0"/>
                </a:rPr>
                <a:t> Potentiel inférieur de croissance à long terme</a:t>
              </a:r>
            </a:p>
          </p:txBody>
        </p:sp>
        <p:sp>
          <p:nvSpPr>
            <p:cNvPr id="12321" name="Oval 25"/>
            <p:cNvSpPr>
              <a:spLocks noChangeArrowheads="1"/>
            </p:cNvSpPr>
            <p:nvPr>
              <p:custDataLst>
                <p:tags r:id="rId24"/>
              </p:custDataLst>
            </p:nvPr>
          </p:nvSpPr>
          <p:spPr>
            <a:xfrm>
              <a:off x="868363" y="5264150"/>
              <a:ext cx="381000" cy="395288"/>
            </a:xfrm>
            <a:prstGeom prst="ellipse">
              <a:avLst/>
            </a:prstGeom>
            <a:solidFill>
              <a:srgbClr val="443E8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defRPr b="0" i="0"/>
              </a:pPr>
              <a:endParaRPr lang="en-US" sz="2400" dirty="0">
                <a:latin typeface="Arial" charset="0"/>
              </a:endParaRPr>
            </a:p>
          </p:txBody>
        </p:sp>
        <p:sp>
          <p:nvSpPr>
            <p:cNvPr id="12322" name="Text Box 26"/>
            <p:cNvSpPr txBox="1">
              <a:spLocks noChangeArrowheads="1"/>
            </p:cNvSpPr>
            <p:nvPr>
              <p:custDataLst>
                <p:tags r:id="rId25"/>
              </p:custDataLst>
            </p:nvPr>
          </p:nvSpPr>
          <p:spPr>
            <a:xfrm>
              <a:off x="1330325" y="5346700"/>
              <a:ext cx="1367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1400">
                  <a:ea typeface="Arial" charset="0"/>
                </a:rPr>
                <a:t>Fonds garantis</a:t>
              </a:r>
            </a:p>
          </p:txBody>
        </p:sp>
      </p:grpSp>
      <p:grpSp>
        <p:nvGrpSpPr>
          <p:cNvPr id="52" name="Group 38"/>
          <p:cNvGrpSpPr/>
          <p:nvPr>
            <p:custDataLst>
              <p:tags r:id="rId18"/>
            </p:custDataLst>
          </p:nvPr>
        </p:nvGrpSpPr>
        <p:grpSpPr>
          <a:xfrm>
            <a:off x="2123728" y="3047983"/>
            <a:ext cx="6548188" cy="2652175"/>
            <a:chOff x="1590328" y="3048000"/>
            <a:chExt cx="6548186" cy="2652524"/>
          </a:xfrm>
        </p:grpSpPr>
        <p:sp>
          <p:nvSpPr>
            <p:cNvPr id="12315" name="Text Box 32"/>
            <p:cNvSpPr txBox="1">
              <a:spLocks noChangeArrowheads="1"/>
            </p:cNvSpPr>
            <p:nvPr>
              <p:custDataLst>
                <p:tags r:id="rId20"/>
              </p:custDataLst>
            </p:nvPr>
          </p:nvSpPr>
          <p:spPr>
            <a:xfrm>
              <a:off x="5257799" y="4869418"/>
              <a:ext cx="2880715" cy="8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defRPr b="0" i="0"/>
              </a:pPr>
              <a:r>
                <a:rPr lang="x-none" sz="1200" dirty="0">
                  <a:ea typeface="Arial" charset="0"/>
                </a:rPr>
                <a:t>Équilibré </a:t>
              </a:r>
              <a:endParaRPr lang="x-none" sz="1200" dirty="0">
                <a:ea typeface="Arial" charset="0"/>
                <a:cs typeface="Arial" charset="0"/>
              </a:endParaRPr>
            </a:p>
            <a:p>
              <a:pPr eaLnBrk="1" hangingPunct="1">
                <a:spcAft>
                  <a:spcPct val="0"/>
                </a:spcAft>
                <a:buClr>
                  <a:srgbClr val="614D7D"/>
                </a:buClr>
                <a:buFont typeface="Arial" charset="0"/>
                <a:buNone/>
                <a:defRPr b="0" i="0"/>
              </a:pPr>
              <a:r>
                <a:rPr lang="x-none" sz="1200" dirty="0">
                  <a:ea typeface="Arial" charset="0"/>
                </a:rPr>
                <a:t>Combinaison de liquidités, d’obligations</a:t>
              </a:r>
              <a:r>
                <a:rPr lang="fr-CA" sz="1200" dirty="0">
                  <a:ea typeface="Arial" charset="0"/>
                </a:rPr>
                <a:t> </a:t>
              </a:r>
              <a:r>
                <a:rPr lang="x-none" sz="1200" dirty="0">
                  <a:ea typeface="Arial" charset="0"/>
                </a:rPr>
                <a:t>et d’actions </a:t>
              </a:r>
            </a:p>
            <a:p>
              <a:pPr eaLnBrk="1" hangingPunct="1">
                <a:spcAft>
                  <a:spcPct val="0"/>
                </a:spcAft>
                <a:buClr>
                  <a:srgbClr val="614D7D"/>
                </a:buClr>
                <a:buFont typeface="Arial" charset="0"/>
                <a:buNone/>
                <a:defRPr b="0" i="0"/>
              </a:pPr>
              <a:r>
                <a:rPr lang="x-none" sz="1200" dirty="0">
                  <a:ea typeface="Arial" charset="0"/>
                </a:rPr>
                <a:t>Diversification automatique</a:t>
              </a:r>
            </a:p>
          </p:txBody>
        </p:sp>
        <p:sp>
          <p:nvSpPr>
            <p:cNvPr id="12316" name="Oval 33"/>
            <p:cNvSpPr>
              <a:spLocks noChangeArrowheads="1"/>
            </p:cNvSpPr>
            <p:nvPr>
              <p:custDataLst>
                <p:tags r:id="rId21"/>
              </p:custDataLst>
            </p:nvPr>
          </p:nvSpPr>
          <p:spPr>
            <a:xfrm>
              <a:off x="2590800" y="3352800"/>
              <a:ext cx="381000" cy="395288"/>
            </a:xfrm>
            <a:prstGeom prst="ellipse">
              <a:avLst/>
            </a:prstGeom>
            <a:solidFill>
              <a:schemeClr val="bg1"/>
            </a:solidFill>
            <a:ln w="9525">
              <a:solidFill>
                <a:schemeClr val="tx1"/>
              </a:solidFill>
              <a:round/>
            </a:ln>
          </p:spPr>
          <p:txBody>
            <a:bodyPr wrap="none" anchor="ctr"/>
            <a:lstStyle/>
            <a:p>
              <a:pPr>
                <a:buFont typeface="Arial" charset="0"/>
                <a:buNone/>
                <a:defRPr b="0" i="0"/>
              </a:pPr>
              <a:endParaRPr lang="en-US" sz="2400" dirty="0">
                <a:latin typeface="Arial" charset="0"/>
              </a:endParaRPr>
            </a:p>
          </p:txBody>
        </p:sp>
        <p:sp>
          <p:nvSpPr>
            <p:cNvPr id="12317" name="Text Box 34"/>
            <p:cNvSpPr txBox="1">
              <a:spLocks noChangeArrowheads="1"/>
            </p:cNvSpPr>
            <p:nvPr>
              <p:custDataLst>
                <p:tags r:id="rId22"/>
              </p:custDataLst>
            </p:nvPr>
          </p:nvSpPr>
          <p:spPr>
            <a:xfrm>
              <a:off x="1590328" y="3048000"/>
              <a:ext cx="1547218" cy="3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1400" dirty="0">
                  <a:ea typeface="Arial" charset="0"/>
                </a:rPr>
                <a:t>Fonds équilibrés </a:t>
              </a:r>
              <a:endParaRPr lang="x-none" sz="1400" dirty="0">
                <a:ea typeface="Arial" charset="0"/>
                <a:cs typeface="Arial" charset="0"/>
              </a:endParaRPr>
            </a:p>
          </p:txBody>
        </p:sp>
      </p:grpSp>
      <p:sp>
        <p:nvSpPr>
          <p:cNvPr id="12310" name="Title 5"/>
          <p:cNvSpPr>
            <a:spLocks noGrp="1"/>
          </p:cNvSpPr>
          <p:nvPr>
            <p:ph type="title"/>
            <p:custDataLst>
              <p:tags r:id="rId19"/>
            </p:custDataLst>
          </p:nvPr>
        </p:nvSpPr>
        <p:spPr>
          <a:xfrm>
            <a:off x="457200" y="0"/>
            <a:ext cx="7772400" cy="1243013"/>
          </a:xfrm>
        </p:spPr>
        <p:txBody>
          <a:bodyPr>
            <a:normAutofit fontScale="90000"/>
          </a:bodyPr>
          <a:lstStyle/>
          <a:p>
            <a:pPr>
              <a:defRPr b="0" i="0"/>
            </a:pPr>
            <a:r>
              <a:rPr lang="x-none" sz="4000" dirty="0">
                <a:latin typeface="Arial" panose="020B0604020202020204" pitchFamily="34" charset="0"/>
                <a:cs typeface="Arial" panose="020B0604020202020204" pitchFamily="34" charset="0"/>
              </a:rPr>
              <a:t>Relation entre </a:t>
            </a:r>
            <a:r>
              <a:rPr lang="x-none" sz="4000" b="1" dirty="0">
                <a:solidFill>
                  <a:srgbClr val="658237"/>
                </a:solidFill>
                <a:latin typeface="Arial" panose="020B0604020202020204" pitchFamily="34" charset="0"/>
                <a:cs typeface="Arial" panose="020B0604020202020204" pitchFamily="34" charset="0"/>
              </a:rPr>
              <a:t>le risque</a:t>
            </a:r>
            <a:br>
              <a:rPr lang="fr-CA" sz="4000" b="1" dirty="0">
                <a:solidFill>
                  <a:srgbClr val="658237"/>
                </a:solidFill>
                <a:latin typeface="Arial" panose="020B0604020202020204" pitchFamily="34" charset="0"/>
                <a:cs typeface="Arial" panose="020B0604020202020204" pitchFamily="34" charset="0"/>
              </a:rPr>
            </a:br>
            <a:r>
              <a:rPr lang="x-none" sz="4000" b="1" dirty="0">
                <a:solidFill>
                  <a:srgbClr val="658237"/>
                </a:solidFill>
                <a:latin typeface="Arial" panose="020B0604020202020204" pitchFamily="34" charset="0"/>
                <a:cs typeface="Arial" panose="020B0604020202020204" pitchFamily="34" charset="0"/>
              </a:rPr>
              <a:t>et le rendement </a:t>
            </a:r>
          </a:p>
        </p:txBody>
      </p:sp>
    </p:spTree>
    <p:custDataLst>
      <p:tags r:id="rId1"/>
    </p:custDataLst>
    <p:extLst>
      <p:ext uri="{BB962C8B-B14F-4D97-AF65-F5344CB8AC3E}">
        <p14:creationId xmlns:p14="http://schemas.microsoft.com/office/powerpoint/2010/main" val="465454298"/>
      </p:ext>
    </p:extLst>
  </p:cSld>
  <p:clrMapOvr>
    <a:masterClrMapping/>
  </p:clrMapOvr>
  <p:transition advTm="1686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vertical)">
                                      <p:cBhvr>
                                        <p:cTn id="7" dur="1000"/>
                                        <p:tgtEl>
                                          <p:spTgt spid="45"/>
                                        </p:tgtEl>
                                      </p:cBhvr>
                                    </p:animEffect>
                                  </p:childTnLst>
                                </p:cTn>
                              </p:par>
                            </p:childTnLst>
                          </p:cTn>
                        </p:par>
                      </p:childTnLst>
                    </p:cTn>
                  </p:par>
                  <p:par>
                    <p:cTn id="8" fill="hold">
                      <p:stCondLst>
                        <p:cond delay="indefinite"/>
                      </p:stCondLst>
                      <p:childTnLst>
                        <p:par>
                          <p:cTn id="9" fill="hold">
                            <p:stCondLst>
                              <p:cond delay="indefinite"/>
                            </p:stCondLst>
                          </p:cTn>
                        </p:par>
                        <p:par>
                          <p:cTn id="10" fill="hold">
                            <p:stCondLst>
                              <p:cond delay="0"/>
                            </p:stCondLst>
                            <p:childTnLst>
                              <p:par>
                                <p:cTn id="11" presetID="3" presetClass="entr" presetSubtype="5"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linds(vertical)">
                                      <p:cBhvr>
                                        <p:cTn id="13" dur="1000"/>
                                        <p:tgtEl>
                                          <p:spTgt spid="35"/>
                                        </p:tgtEl>
                                      </p:cBhvr>
                                    </p:animEffect>
                                  </p:childTnLst>
                                </p:cTn>
                              </p:par>
                            </p:childTnLst>
                          </p:cTn>
                        </p:par>
                      </p:childTnLst>
                    </p:cTn>
                  </p:par>
                  <p:par>
                    <p:cTn id="14" fill="hold">
                      <p:stCondLst>
                        <p:cond delay="indefinite"/>
                      </p:stCondLst>
                      <p:childTnLst>
                        <p:par>
                          <p:cTn id="15" fill="hold">
                            <p:stCondLst>
                              <p:cond delay="indefinite"/>
                            </p:stCondLst>
                          </p:cTn>
                        </p:par>
                        <p:par>
                          <p:cTn id="16" fill="hold">
                            <p:stCondLst>
                              <p:cond delay="0"/>
                            </p:stCondLst>
                            <p:childTnLst>
                              <p:par>
                                <p:cTn id="17" presetID="3" presetClass="entr" presetSubtype="5"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linds(vertical)">
                                      <p:cBhvr>
                                        <p:cTn id="19" dur="1000"/>
                                        <p:tgtEl>
                                          <p:spTgt spid="52"/>
                                        </p:tgtEl>
                                      </p:cBhvr>
                                    </p:animEffect>
                                  </p:childTnLst>
                                </p:cTn>
                              </p:par>
                            </p:childTnLst>
                          </p:cTn>
                        </p:par>
                      </p:childTnLst>
                    </p:cTn>
                  </p:par>
                  <p:par>
                    <p:cTn id="20" fill="hold">
                      <p:stCondLst>
                        <p:cond delay="indefinite"/>
                      </p:stCondLst>
                      <p:childTnLst>
                        <p:par>
                          <p:cTn id="21" fill="hold">
                            <p:stCondLst>
                              <p:cond delay="indefinite"/>
                            </p:stCondLst>
                          </p:cTn>
                        </p:par>
                        <p:par>
                          <p:cTn id="22" fill="hold">
                            <p:stCondLst>
                              <p:cond delay="0"/>
                            </p:stCondLst>
                            <p:childTnLst>
                              <p:par>
                                <p:cTn id="23" presetID="3" presetClass="entr" presetSubtype="5"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vertical)">
                                      <p:cBhvr>
                                        <p:cTn id="25"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29"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30"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22537" name="Rectangle 6"/>
          <p:cNvSpPr>
            <a:spLocks noGrp="1" noChangeArrowheads="1"/>
          </p:cNvSpPr>
          <p:nvPr>
            <p:ph type="title"/>
            <p:custDataLst>
              <p:tags r:id="rId5"/>
            </p:custDataLst>
          </p:nvPr>
        </p:nvSpPr>
        <p:spPr>
          <a:xfrm>
            <a:off x="381000" y="76200"/>
            <a:ext cx="8763000" cy="1243013"/>
          </a:xfrm>
        </p:spPr>
        <p:txBody>
          <a:bodyPr>
            <a:normAutofit fontScale="90000"/>
          </a:bodyPr>
          <a:lstStyle/>
          <a:p>
            <a:pPr eaLnBrk="1" hangingPunct="1">
              <a:defRPr b="0" i="0"/>
            </a:pPr>
            <a:r>
              <a:rPr lang="x-none" sz="4400" dirty="0">
                <a:latin typeface="Arial" panose="020B0604020202020204" pitchFamily="34" charset="0"/>
                <a:cs typeface="Arial" panose="020B0604020202020204" pitchFamily="34" charset="0"/>
              </a:rPr>
              <a:t>Vaste gamme</a:t>
            </a:r>
            <a:br>
              <a:rPr lang="fr-CA" sz="4400" dirty="0">
                <a:latin typeface="Arial" panose="020B0604020202020204" pitchFamily="34" charset="0"/>
                <a:cs typeface="Arial" panose="020B0604020202020204" pitchFamily="34" charset="0"/>
              </a:rPr>
            </a:br>
            <a:r>
              <a:rPr lang="x-none" sz="4400" dirty="0">
                <a:solidFill>
                  <a:srgbClr val="658237"/>
                </a:solidFill>
                <a:latin typeface="Arial" panose="020B0604020202020204" pitchFamily="34" charset="0"/>
                <a:cs typeface="Arial" panose="020B0604020202020204" pitchFamily="34" charset="0"/>
              </a:rPr>
              <a:t>d’</a:t>
            </a:r>
            <a:r>
              <a:rPr lang="x-none" sz="4400" b="1" dirty="0">
                <a:solidFill>
                  <a:srgbClr val="658237"/>
                </a:solidFill>
                <a:latin typeface="Arial" panose="020B0604020202020204" pitchFamily="34" charset="0"/>
                <a:cs typeface="Arial" panose="020B0604020202020204" pitchFamily="34" charset="0"/>
              </a:rPr>
              <a:t>options de placement</a:t>
            </a:r>
          </a:p>
        </p:txBody>
      </p:sp>
      <p:sp>
        <p:nvSpPr>
          <p:cNvPr id="13337" name="AutoShape 11"/>
          <p:cNvSpPr>
            <a:spLocks noChangeArrowheads="1"/>
          </p:cNvSpPr>
          <p:nvPr>
            <p:custDataLst>
              <p:tags r:id="rId6"/>
            </p:custDataLst>
          </p:nvPr>
        </p:nvSpPr>
        <p:spPr>
          <a:xfrm>
            <a:off x="5257800" y="2133599"/>
            <a:ext cx="2819400" cy="1181100"/>
          </a:xfrm>
          <a:prstGeom prst="flowChartAlternateProcess">
            <a:avLst/>
          </a:prstGeom>
          <a:solidFill>
            <a:srgbClr val="F4D06C"/>
          </a:solidFill>
          <a:ln w="19050">
            <a:solidFill>
              <a:schemeClr val="tx1"/>
            </a:solidFill>
            <a:miter lim="800000"/>
          </a:ln>
        </p:spPr>
        <p:txBody>
          <a:bodyPr wrap="none" anchor="ctr"/>
          <a:lstStyle/>
          <a:p>
            <a:pPr>
              <a:defRPr b="0" i="0"/>
            </a:pPr>
            <a:endParaRPr lang="en-US" dirty="0">
              <a:latin typeface="Arial" charset="0"/>
            </a:endParaRPr>
          </a:p>
        </p:txBody>
      </p:sp>
      <p:sp>
        <p:nvSpPr>
          <p:cNvPr id="13338" name="Text Box 12"/>
          <p:cNvSpPr txBox="1">
            <a:spLocks noChangeArrowheads="1"/>
          </p:cNvSpPr>
          <p:nvPr>
            <p:custDataLst>
              <p:tags r:id="rId7"/>
            </p:custDataLst>
          </p:nvPr>
        </p:nvSpPr>
        <p:spPr>
          <a:xfrm>
            <a:off x="5220072" y="2143852"/>
            <a:ext cx="29892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Aft>
                <a:spcPct val="0"/>
              </a:spcAft>
              <a:buClrTx/>
              <a:buSzTx/>
              <a:buFontTx/>
              <a:buNone/>
              <a:defRPr b="0" i="0"/>
            </a:pPr>
            <a:r>
              <a:rPr lang="fr-CA" sz="1600" b="1" dirty="0"/>
              <a:t>Aidez-moi à choisir</a:t>
            </a:r>
            <a:br>
              <a:rPr lang="fr-CA" sz="1600" b="1" dirty="0"/>
            </a:br>
            <a:r>
              <a:rPr lang="fr-CA" altLang="en-US" sz="1000" b="1" dirty="0"/>
              <a:t>(Anciennement portefeuille créé POUR moi) </a:t>
            </a:r>
            <a:br>
              <a:rPr lang="fr-CA" altLang="en-US" sz="1000" b="1" dirty="0"/>
            </a:br>
            <a:endParaRPr lang="fr-CA" altLang="en-US" sz="1000" b="1" dirty="0"/>
          </a:p>
          <a:p>
            <a:pPr algn="ctr">
              <a:spcAft>
                <a:spcPct val="0"/>
              </a:spcAft>
              <a:buClrTx/>
              <a:buSzTx/>
              <a:buFontTx/>
              <a:buNone/>
              <a:defRPr b="0" i="0"/>
            </a:pPr>
            <a:r>
              <a:rPr lang="x-none" dirty="0">
                <a:latin typeface="Arial" panose="020B0604020202020204" pitchFamily="34" charset="0"/>
                <a:ea typeface="Arial" charset="0"/>
                <a:cs typeface="Arial" panose="020B0604020202020204" pitchFamily="34" charset="0"/>
              </a:rPr>
              <a:t>Portefeuilles</a:t>
            </a:r>
            <a:r>
              <a:rPr lang="fr-CA" dirty="0">
                <a:latin typeface="Arial" panose="020B0604020202020204" pitchFamily="34" charset="0"/>
                <a:ea typeface="Arial" charset="0"/>
                <a:cs typeface="Arial" panose="020B0604020202020204" pitchFamily="34" charset="0"/>
              </a:rPr>
              <a:t> </a:t>
            </a:r>
            <a:r>
              <a:rPr lang="x-none" b="1" dirty="0">
                <a:latin typeface="Arial" panose="020B0604020202020204" pitchFamily="34" charset="0"/>
                <a:ea typeface="Arial" charset="0"/>
                <a:cs typeface="Arial" panose="020B0604020202020204" pitchFamily="34" charset="0"/>
              </a:rPr>
              <a:t>«préétablis»</a:t>
            </a:r>
          </a:p>
        </p:txBody>
      </p:sp>
      <p:sp>
        <p:nvSpPr>
          <p:cNvPr id="13333" name="AutoShape 14"/>
          <p:cNvSpPr>
            <a:spLocks noChangeArrowheads="1"/>
          </p:cNvSpPr>
          <p:nvPr>
            <p:custDataLst>
              <p:tags r:id="rId8"/>
            </p:custDataLst>
          </p:nvPr>
        </p:nvSpPr>
        <p:spPr>
          <a:xfrm>
            <a:off x="1676400" y="3721100"/>
            <a:ext cx="2514600" cy="2819400"/>
          </a:xfrm>
          <a:prstGeom prst="flowChartAlternateProcess">
            <a:avLst/>
          </a:prstGeom>
          <a:solidFill>
            <a:srgbClr val="F4D06C"/>
          </a:solidFill>
          <a:ln w="19050">
            <a:solidFill>
              <a:schemeClr val="tx1"/>
            </a:solidFill>
            <a:miter lim="800000"/>
          </a:ln>
        </p:spPr>
        <p:txBody>
          <a:bodyPr wrap="none" anchor="ctr"/>
          <a:lstStyle/>
          <a:p>
            <a:pPr>
              <a:defRPr b="0" i="0"/>
            </a:pPr>
            <a:endParaRPr lang="en-US" dirty="0">
              <a:latin typeface="Arial" charset="0"/>
            </a:endParaRPr>
          </a:p>
        </p:txBody>
      </p:sp>
      <p:sp>
        <p:nvSpPr>
          <p:cNvPr id="13334" name="Text Box 15"/>
          <p:cNvSpPr txBox="1">
            <a:spLocks noChangeArrowheads="1"/>
          </p:cNvSpPr>
          <p:nvPr>
            <p:custDataLst>
              <p:tags r:id="rId9"/>
            </p:custDataLst>
          </p:nvPr>
        </p:nvSpPr>
        <p:spPr>
          <a:xfrm>
            <a:off x="1757363" y="3932238"/>
            <a:ext cx="2444750" cy="2908489"/>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marL="223838" indent="-223838">
              <a:spcAft>
                <a:spcPct val="0"/>
              </a:spcAft>
              <a:buClrTx/>
              <a:buSzTx/>
              <a:buFontTx/>
              <a:buChar char="•"/>
              <a:defRPr b="0" i="0"/>
            </a:pPr>
            <a:r>
              <a:rPr lang="x-none" sz="1500" dirty="0">
                <a:ea typeface="Arial" charset="0"/>
              </a:rPr>
              <a:t>Fonds garantis</a:t>
            </a:r>
            <a:br>
              <a:rPr lang="x-none" sz="1500" dirty="0">
                <a:ea typeface="Arial" charset="0"/>
              </a:rPr>
            </a:br>
            <a:r>
              <a:rPr lang="x-none" sz="1500" dirty="0">
                <a:ea typeface="Arial" charset="0"/>
              </a:rPr>
              <a:t>(1 an, 3 ans, et 5 ans)</a:t>
            </a:r>
            <a:endParaRPr lang="fr-CA" sz="1500" dirty="0">
              <a:ea typeface="Arial" charset="0"/>
            </a:endParaRPr>
          </a:p>
          <a:p>
            <a:pPr marL="223838" indent="-223838">
              <a:spcAft>
                <a:spcPct val="0"/>
              </a:spcAft>
              <a:buClrTx/>
              <a:buSzTx/>
              <a:buFontTx/>
              <a:buChar char="•"/>
              <a:defRPr b="0" i="0"/>
            </a:pPr>
            <a:r>
              <a:rPr lang="fr-CA" sz="1500" dirty="0">
                <a:ea typeface="Arial" charset="0"/>
              </a:rPr>
              <a:t>Compte à intérêt quotidien garanti </a:t>
            </a:r>
            <a:endParaRPr lang="x-none" sz="1500" dirty="0">
              <a:ea typeface="Arial" charset="0"/>
            </a:endParaRPr>
          </a:p>
          <a:p>
            <a:pPr marL="223838" indent="-223838">
              <a:spcAft>
                <a:spcPct val="0"/>
              </a:spcAft>
              <a:buClrTx/>
              <a:buSzTx/>
              <a:buFontTx/>
              <a:buChar char="•"/>
              <a:defRPr b="0" i="0"/>
            </a:pPr>
            <a:r>
              <a:rPr lang="en-CA" sz="1500" dirty="0">
                <a:ea typeface="Arial" charset="0"/>
              </a:rPr>
              <a:t>Titres à </a:t>
            </a:r>
            <a:r>
              <a:rPr lang="en-CA" sz="1500" dirty="0" err="1">
                <a:ea typeface="Arial" charset="0"/>
              </a:rPr>
              <a:t>revenu</a:t>
            </a:r>
            <a:r>
              <a:rPr lang="en-CA" sz="1500" dirty="0">
                <a:ea typeface="Arial" charset="0"/>
              </a:rPr>
              <a:t> fixe</a:t>
            </a:r>
          </a:p>
          <a:p>
            <a:pPr marL="223838" indent="-223838">
              <a:spcAft>
                <a:spcPct val="0"/>
              </a:spcAft>
              <a:buClrTx/>
              <a:buSzTx/>
              <a:buFontTx/>
              <a:buChar char="•"/>
              <a:defRPr b="0" i="0"/>
            </a:pPr>
            <a:r>
              <a:rPr lang="x-none" sz="1500" dirty="0">
                <a:ea typeface="Arial" charset="0"/>
              </a:rPr>
              <a:t>Actions canadiennes</a:t>
            </a:r>
          </a:p>
          <a:p>
            <a:pPr marL="223838" indent="-223838">
              <a:spcAft>
                <a:spcPct val="0"/>
              </a:spcAft>
              <a:buClrTx/>
              <a:buSzTx/>
              <a:buFontTx/>
              <a:buChar char="•"/>
              <a:defRPr b="0" i="0"/>
            </a:pPr>
            <a:r>
              <a:rPr lang="x-none" sz="1500" dirty="0">
                <a:ea typeface="Arial" charset="0"/>
              </a:rPr>
              <a:t>Actions américaines</a:t>
            </a:r>
          </a:p>
          <a:p>
            <a:pPr marL="223838" indent="-223838">
              <a:spcAft>
                <a:spcPct val="0"/>
              </a:spcAft>
              <a:buClrTx/>
              <a:buSzTx/>
              <a:buFontTx/>
              <a:buChar char="•"/>
              <a:defRPr b="0" i="0"/>
            </a:pPr>
            <a:r>
              <a:rPr lang="x-none" sz="1500" dirty="0">
                <a:ea typeface="Arial" charset="0"/>
              </a:rPr>
              <a:t>Actions internationales</a:t>
            </a:r>
          </a:p>
          <a:p>
            <a:pPr marL="223838" indent="-223838">
              <a:spcAft>
                <a:spcPct val="0"/>
              </a:spcAft>
              <a:buClrTx/>
              <a:buSzTx/>
              <a:buFontTx/>
              <a:buChar char="•"/>
              <a:defRPr b="0" i="0"/>
            </a:pPr>
            <a:r>
              <a:rPr lang="x-none" sz="1500" dirty="0">
                <a:ea typeface="Arial" charset="0"/>
              </a:rPr>
              <a:t>Actions mondiales</a:t>
            </a:r>
            <a:endParaRPr lang="en-US" sz="1500" dirty="0">
              <a:ea typeface="Arial" charset="0"/>
            </a:endParaRPr>
          </a:p>
          <a:p>
            <a:pPr marL="223838" indent="-223838">
              <a:spcAft>
                <a:spcPct val="0"/>
              </a:spcAft>
              <a:buFontTx/>
              <a:buChar char="•"/>
              <a:defRPr b="0" i="0"/>
            </a:pPr>
            <a:r>
              <a:rPr lang="en-CA" sz="1500" dirty="0"/>
              <a:t>Fonds </a:t>
            </a:r>
            <a:r>
              <a:rPr lang="en-CA" sz="1500" dirty="0" err="1"/>
              <a:t>d’actifs</a:t>
            </a:r>
            <a:r>
              <a:rPr lang="en-CA" sz="1500" dirty="0"/>
              <a:t> </a:t>
            </a:r>
            <a:r>
              <a:rPr lang="en-CA" sz="1500" dirty="0" err="1"/>
              <a:t>réels</a:t>
            </a:r>
            <a:r>
              <a:rPr lang="en-CA" dirty="0"/>
              <a:t>	</a:t>
            </a:r>
          </a:p>
          <a:p>
            <a:pPr marL="223838" indent="-223838">
              <a:spcAft>
                <a:spcPct val="0"/>
              </a:spcAft>
              <a:buClrTx/>
              <a:buSzTx/>
              <a:buFontTx/>
              <a:buChar char="•"/>
              <a:defRPr b="0" i="0"/>
            </a:pPr>
            <a:endParaRPr lang="x-none" sz="1500" dirty="0">
              <a:ea typeface="Arial" charset="0"/>
            </a:endParaRPr>
          </a:p>
        </p:txBody>
      </p:sp>
      <p:sp>
        <p:nvSpPr>
          <p:cNvPr id="13335" name="AutoShape 16"/>
          <p:cNvSpPr>
            <a:spLocks noChangeArrowheads="1"/>
          </p:cNvSpPr>
          <p:nvPr>
            <p:custDataLst>
              <p:tags r:id="rId10"/>
            </p:custDataLst>
          </p:nvPr>
        </p:nvSpPr>
        <p:spPr>
          <a:xfrm>
            <a:off x="2057400" y="2895600"/>
            <a:ext cx="304800" cy="838200"/>
          </a:xfrm>
          <a:prstGeom prst="downArrow">
            <a:avLst>
              <a:gd name="adj1" fmla="val 50000"/>
              <a:gd name="adj2" fmla="val 68750"/>
            </a:avLst>
          </a:prstGeom>
          <a:solidFill>
            <a:schemeClr val="tx1"/>
          </a:solidFill>
          <a:ln w="9525">
            <a:solidFill>
              <a:schemeClr val="tx1"/>
            </a:solidFill>
            <a:miter lim="800000"/>
          </a:ln>
        </p:spPr>
        <p:txBody>
          <a:bodyPr wrap="none" anchor="ctr"/>
          <a:lstStyle/>
          <a:p>
            <a:pPr>
              <a:defRPr b="0" i="0"/>
            </a:pPr>
            <a:endParaRPr lang="en-US" dirty="0">
              <a:latin typeface="Arial" charset="0"/>
            </a:endParaRPr>
          </a:p>
        </p:txBody>
      </p:sp>
      <p:sp>
        <p:nvSpPr>
          <p:cNvPr id="13336" name="AutoShape 17"/>
          <p:cNvSpPr>
            <a:spLocks noChangeArrowheads="1"/>
          </p:cNvSpPr>
          <p:nvPr>
            <p:custDataLst>
              <p:tags r:id="rId11"/>
            </p:custDataLst>
          </p:nvPr>
        </p:nvSpPr>
        <p:spPr>
          <a:xfrm>
            <a:off x="3505200" y="2895600"/>
            <a:ext cx="304800" cy="838200"/>
          </a:xfrm>
          <a:prstGeom prst="downArrow">
            <a:avLst>
              <a:gd name="adj1" fmla="val 50000"/>
              <a:gd name="adj2" fmla="val 68750"/>
            </a:avLst>
          </a:prstGeom>
          <a:solidFill>
            <a:schemeClr val="tx1"/>
          </a:solidFill>
          <a:ln w="9525">
            <a:solidFill>
              <a:schemeClr val="tx1"/>
            </a:solidFill>
            <a:miter lim="800000"/>
          </a:ln>
        </p:spPr>
        <p:txBody>
          <a:bodyPr wrap="none" anchor="ctr"/>
          <a:lstStyle/>
          <a:p>
            <a:pPr>
              <a:defRPr b="0" i="0"/>
            </a:pPr>
            <a:endParaRPr lang="en-US" dirty="0">
              <a:latin typeface="Arial" charset="0"/>
            </a:endParaRPr>
          </a:p>
        </p:txBody>
      </p:sp>
      <p:sp>
        <p:nvSpPr>
          <p:cNvPr id="13331" name="AutoShape 19"/>
          <p:cNvSpPr>
            <a:spLocks noChangeArrowheads="1"/>
          </p:cNvSpPr>
          <p:nvPr>
            <p:custDataLst>
              <p:tags r:id="rId12"/>
            </p:custDataLst>
          </p:nvPr>
        </p:nvSpPr>
        <p:spPr>
          <a:xfrm>
            <a:off x="1295400" y="1865657"/>
            <a:ext cx="3276600" cy="1390335"/>
          </a:xfrm>
          <a:prstGeom prst="flowChartAlternateProcess">
            <a:avLst/>
          </a:prstGeom>
          <a:solidFill>
            <a:srgbClr val="F4D06C"/>
          </a:solidFill>
          <a:ln w="19050">
            <a:solidFill>
              <a:schemeClr val="tx1"/>
            </a:solidFill>
            <a:miter lim="800000"/>
          </a:ln>
        </p:spPr>
        <p:txBody>
          <a:bodyPr anchor="ctr"/>
          <a:lstStyle/>
          <a:p>
            <a:pPr algn="ctr">
              <a:lnSpc>
                <a:spcPct val="90000"/>
              </a:lnSpc>
              <a:buClr>
                <a:srgbClr val="614D7D"/>
              </a:buClr>
              <a:buFont typeface="Times" pitchFamily="18" charset="0"/>
              <a:buNone/>
              <a:defRPr b="0" i="0"/>
            </a:pPr>
            <a:endParaRPr lang="en-US" sz="2000" dirty="0">
              <a:latin typeface="Arial" charset="0"/>
            </a:endParaRPr>
          </a:p>
          <a:p>
            <a:pPr algn="ctr">
              <a:lnSpc>
                <a:spcPct val="90000"/>
              </a:lnSpc>
              <a:buClr>
                <a:srgbClr val="614D7D"/>
              </a:buClr>
              <a:buFont typeface="Times" pitchFamily="18" charset="0"/>
              <a:buNone/>
              <a:defRPr b="0" i="0"/>
            </a:pPr>
            <a:endParaRPr lang="en-US" sz="2400" dirty="0">
              <a:latin typeface="Arial" charset="0"/>
            </a:endParaRPr>
          </a:p>
          <a:p>
            <a:pPr algn="ctr" eaLnBrk="0" hangingPunct="0">
              <a:spcAft>
                <a:spcPct val="0"/>
              </a:spcAft>
              <a:buClrTx/>
              <a:buSzTx/>
              <a:buFontTx/>
              <a:buNone/>
              <a:defRPr b="0" i="0"/>
            </a:pPr>
            <a:endParaRPr lang="en-US" sz="2400" dirty="0">
              <a:latin typeface="Arial" charset="0"/>
            </a:endParaRPr>
          </a:p>
        </p:txBody>
      </p:sp>
      <p:sp>
        <p:nvSpPr>
          <p:cNvPr id="13332" name="Text Box 20"/>
          <p:cNvSpPr txBox="1">
            <a:spLocks noChangeArrowheads="1"/>
          </p:cNvSpPr>
          <p:nvPr>
            <p:custDataLst>
              <p:tags r:id="rId13"/>
            </p:custDataLst>
          </p:nvPr>
        </p:nvSpPr>
        <p:spPr>
          <a:xfrm>
            <a:off x="1439069" y="1899989"/>
            <a:ext cx="2989262" cy="1384995"/>
          </a:xfrm>
          <a:prstGeom prst="rect">
            <a:avLst/>
          </a:prstGeom>
          <a:noFill/>
          <a:ln>
            <a:no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ts val="60"/>
              </a:spcBef>
              <a:spcAft>
                <a:spcPts val="600"/>
              </a:spcAft>
              <a:defRPr b="0" i="0"/>
            </a:pPr>
            <a:r>
              <a:rPr lang="fr-CA" sz="1600" b="1" dirty="0"/>
              <a:t>C’est moi qui choisis</a:t>
            </a:r>
            <a:br>
              <a:rPr lang="fr-CA" sz="1600" b="1" dirty="0"/>
            </a:br>
            <a:r>
              <a:rPr lang="fr-CA" altLang="en-US" sz="1000" b="1" dirty="0"/>
              <a:t>(Anciennement portefeuille créé PAR moi)</a:t>
            </a:r>
            <a:br>
              <a:rPr lang="fr-CA" altLang="en-US" sz="1000" b="1" dirty="0"/>
            </a:br>
            <a:br>
              <a:rPr lang="fr-CA" altLang="en-US" sz="1000" b="1" dirty="0"/>
            </a:br>
            <a:r>
              <a:rPr lang="x-none" sz="1600" b="1" dirty="0">
                <a:latin typeface="Arial" panose="020B0604020202020204" pitchFamily="34" charset="0"/>
                <a:ea typeface="Arial" charset="0"/>
                <a:cs typeface="Arial" panose="020B0604020202020204" pitchFamily="34" charset="0"/>
              </a:rPr>
              <a:t>Choisissez votre portefeuille à partir des catégories d’actif suivantes :</a:t>
            </a:r>
          </a:p>
        </p:txBody>
      </p:sp>
      <p:sp>
        <p:nvSpPr>
          <p:cNvPr id="13329" name="AutoShape 23"/>
          <p:cNvSpPr>
            <a:spLocks noChangeArrowheads="1"/>
          </p:cNvSpPr>
          <p:nvPr>
            <p:custDataLst>
              <p:tags r:id="rId14"/>
            </p:custDataLst>
          </p:nvPr>
        </p:nvSpPr>
        <p:spPr>
          <a:xfrm>
            <a:off x="4953000" y="3959531"/>
            <a:ext cx="3657324" cy="631825"/>
          </a:xfrm>
          <a:prstGeom prst="flowChartAlternateProcess">
            <a:avLst/>
          </a:prstGeom>
          <a:solidFill>
            <a:srgbClr val="F4D06C"/>
          </a:solidFill>
          <a:ln w="19050">
            <a:solidFill>
              <a:schemeClr val="tx1"/>
            </a:solidFill>
            <a:miter lim="800000"/>
          </a:ln>
        </p:spPr>
        <p:txBody>
          <a:bodyPr wrap="none" anchor="ctr"/>
          <a:lstStyle/>
          <a:p>
            <a:pPr>
              <a:defRPr b="0" i="0"/>
            </a:pPr>
            <a:endParaRPr lang="en-US" dirty="0">
              <a:latin typeface="Arial" charset="0"/>
            </a:endParaRPr>
          </a:p>
        </p:txBody>
      </p:sp>
      <p:sp>
        <p:nvSpPr>
          <p:cNvPr id="13330" name="Text Box 24"/>
          <p:cNvSpPr txBox="1">
            <a:spLocks noChangeArrowheads="1"/>
          </p:cNvSpPr>
          <p:nvPr>
            <p:custDataLst>
              <p:tags r:id="rId15"/>
            </p:custDataLst>
          </p:nvPr>
        </p:nvSpPr>
        <p:spPr>
          <a:xfrm>
            <a:off x="4953000" y="3932239"/>
            <a:ext cx="3352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marL="223838" indent="-223838">
              <a:spcAft>
                <a:spcPct val="0"/>
              </a:spcAft>
              <a:buClrTx/>
              <a:buSzTx/>
              <a:buFontTx/>
              <a:buChar char="•"/>
              <a:defRPr b="0" i="0"/>
            </a:pPr>
            <a:r>
              <a:rPr lang="x-none" sz="1500" dirty="0">
                <a:ea typeface="Arial" charset="0"/>
              </a:rPr>
              <a:t>Fonds Granite axés sur une date d’échéance</a:t>
            </a:r>
          </a:p>
        </p:txBody>
      </p:sp>
      <p:sp>
        <p:nvSpPr>
          <p:cNvPr id="13327" name="AutoShape 25"/>
          <p:cNvSpPr>
            <a:spLocks noChangeArrowheads="1"/>
          </p:cNvSpPr>
          <p:nvPr>
            <p:custDataLst>
              <p:tags r:id="rId16"/>
            </p:custDataLst>
          </p:nvPr>
        </p:nvSpPr>
        <p:spPr>
          <a:xfrm>
            <a:off x="5867400" y="3314701"/>
            <a:ext cx="276225" cy="631825"/>
          </a:xfrm>
          <a:prstGeom prst="downArrow">
            <a:avLst>
              <a:gd name="adj1" fmla="val 50000"/>
              <a:gd name="adj2" fmla="val 81322"/>
            </a:avLst>
          </a:prstGeom>
          <a:solidFill>
            <a:schemeClr val="tx1"/>
          </a:solidFill>
          <a:ln w="9525">
            <a:solidFill>
              <a:schemeClr val="tx1"/>
            </a:solidFill>
            <a:miter lim="800000"/>
          </a:ln>
        </p:spPr>
        <p:txBody>
          <a:bodyPr wrap="none" anchor="ctr"/>
          <a:lstStyle/>
          <a:p>
            <a:pPr>
              <a:defRPr b="0" i="0"/>
            </a:pPr>
            <a:endParaRPr lang="en-US" dirty="0">
              <a:latin typeface="Arial" charset="0"/>
            </a:endParaRPr>
          </a:p>
        </p:txBody>
      </p:sp>
      <p:sp>
        <p:nvSpPr>
          <p:cNvPr id="13328" name="AutoShape 26"/>
          <p:cNvSpPr>
            <a:spLocks noChangeArrowheads="1"/>
          </p:cNvSpPr>
          <p:nvPr>
            <p:custDataLst>
              <p:tags r:id="rId17"/>
            </p:custDataLst>
          </p:nvPr>
        </p:nvSpPr>
        <p:spPr>
          <a:xfrm>
            <a:off x="7391400" y="3314701"/>
            <a:ext cx="276225" cy="631825"/>
          </a:xfrm>
          <a:prstGeom prst="downArrow">
            <a:avLst>
              <a:gd name="adj1" fmla="val 50000"/>
              <a:gd name="adj2" fmla="val 81322"/>
            </a:avLst>
          </a:prstGeom>
          <a:solidFill>
            <a:schemeClr val="tx1"/>
          </a:solidFill>
          <a:ln w="9525">
            <a:solidFill>
              <a:schemeClr val="tx1"/>
            </a:solidFill>
            <a:miter lim="800000"/>
          </a:ln>
        </p:spPr>
        <p:txBody>
          <a:bodyPr wrap="none" anchor="ctr"/>
          <a:lstStyle/>
          <a:p>
            <a:pPr>
              <a:defRPr b="0" i="0"/>
            </a:pPr>
            <a:endParaRPr lang="en-US" dirty="0">
              <a:latin typeface="Arial" charset="0"/>
            </a:endParaRPr>
          </a:p>
        </p:txBody>
      </p:sp>
      <p:grpSp>
        <p:nvGrpSpPr>
          <p:cNvPr id="25" name="Group 6"/>
          <p:cNvGrpSpPr>
            <a:grpSpLocks/>
          </p:cNvGrpSpPr>
          <p:nvPr>
            <p:custDataLst>
              <p:tags r:id="rId18"/>
            </p:custDataLst>
          </p:nvPr>
        </p:nvGrpSpPr>
        <p:grpSpPr bwMode="auto">
          <a:xfrm>
            <a:off x="6400800" y="5943600"/>
            <a:ext cx="2438400" cy="812800"/>
            <a:chOff x="288" y="3696"/>
            <a:chExt cx="1392" cy="480"/>
          </a:xfrm>
        </p:grpSpPr>
        <p:sp>
          <p:nvSpPr>
            <p:cNvPr id="26"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27" name="Picture 8" descr="my_savings™_FR"/>
            <p:cNvPicPr>
              <a:picLocks noChangeAspect="1" noChangeArrowheads="1"/>
            </p:cNvPicPr>
            <p:nvPr>
              <p:custDataLst>
                <p:tags r:id="rId19"/>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812251427"/>
      </p:ext>
    </p:extLst>
  </p:cSld>
  <p:clrMapOvr>
    <a:masterClrMapping/>
  </p:clrMapOvr>
  <p:transition advTm="66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indefinite"/>
                            </p:stCondLst>
                          </p:cTn>
                        </p:par>
                      </p:childTnLst>
                    </p:cTn>
                  </p:par>
                  <p:par>
                    <p:cTn id="5" fill="hold">
                      <p:stCondLst>
                        <p:cond delay="indefinite"/>
                      </p:stCondLst>
                      <p:childTnLst>
                        <p:par>
                          <p:cTn id="6" fill="hold">
                            <p:stCondLst>
                              <p:cond delay="indefinite"/>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6"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7"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6386" name="Rectangle 6"/>
          <p:cNvSpPr>
            <a:spLocks noChangeArrowheads="1"/>
          </p:cNvSpPr>
          <p:nvPr>
            <p:custDataLst>
              <p:tags r:id="rId5"/>
            </p:custDataLst>
          </p:nvPr>
        </p:nvSpPr>
        <p:spPr>
          <a:xfrm>
            <a:off x="990600" y="1676400"/>
            <a:ext cx="81534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6392" name="Rectangle 2"/>
          <p:cNvSpPr>
            <a:spLocks noChangeArrowheads="1"/>
          </p:cNvSpPr>
          <p:nvPr>
            <p:custDataLst>
              <p:tags r:id="rId6"/>
            </p:custDataLst>
          </p:nvPr>
        </p:nvSpPr>
        <p:spPr>
          <a:xfrm>
            <a:off x="0" y="1828800"/>
            <a:ext cx="9144000" cy="502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8442" name="Rectangle 6"/>
          <p:cNvSpPr>
            <a:spLocks noGrp="1" noChangeArrowheads="1"/>
          </p:cNvSpPr>
          <p:nvPr>
            <p:ph type="title"/>
            <p:custDataLst>
              <p:tags r:id="rId7"/>
            </p:custDataLst>
          </p:nvPr>
        </p:nvSpPr>
        <p:spPr>
          <a:xfrm>
            <a:off x="381000" y="0"/>
            <a:ext cx="7772400" cy="1243013"/>
          </a:xfrm>
        </p:spPr>
        <p:txBody>
          <a:bodyPr>
            <a:normAutofit fontScale="90000"/>
          </a:bodyPr>
          <a:lstStyle/>
          <a:p>
            <a:pPr algn="l" eaLnBrk="1" hangingPunct="1">
              <a:defRPr b="0" i="0"/>
            </a:pPr>
            <a:r>
              <a:rPr lang="x-none" sz="4400" b="1" dirty="0">
                <a:solidFill>
                  <a:srgbClr val="658237"/>
                </a:solidFill>
                <a:latin typeface="Arial" panose="020B0604020202020204" pitchFamily="34" charset="0"/>
                <a:cs typeface="Arial" panose="020B0604020202020204" pitchFamily="34" charset="0"/>
              </a:rPr>
              <a:t>Fonds Granite</a:t>
            </a:r>
            <a:r>
              <a:rPr lang="x-none" sz="4400" b="1" baseline="30000" dirty="0">
                <a:solidFill>
                  <a:srgbClr val="658237"/>
                </a:solidFill>
                <a:latin typeface="Arial" panose="020B0604020202020204" pitchFamily="34" charset="0"/>
                <a:cs typeface="Arial" panose="020B0604020202020204" pitchFamily="34" charset="0"/>
              </a:rPr>
              <a:t>M</a:t>
            </a:r>
            <a:r>
              <a:rPr lang="en-US" sz="4400" b="1" baseline="30000" dirty="0">
                <a:solidFill>
                  <a:srgbClr val="658237"/>
                </a:solidFill>
                <a:latin typeface="Arial" panose="020B0604020202020204" pitchFamily="34" charset="0"/>
                <a:cs typeface="Arial" panose="020B0604020202020204" pitchFamily="34" charset="0"/>
              </a:rPr>
              <a:t>D</a:t>
            </a:r>
            <a:r>
              <a:rPr lang="x-none" sz="4400" b="0" dirty="0">
                <a:solidFill>
                  <a:srgbClr val="658237"/>
                </a:solidFill>
                <a:latin typeface="Arial" panose="020B0604020202020204" pitchFamily="34" charset="0"/>
                <a:cs typeface="Arial" panose="020B0604020202020204" pitchFamily="34" charset="0"/>
              </a:rPr>
              <a:t> </a:t>
            </a:r>
            <a:r>
              <a:rPr lang="x-none" sz="4000" dirty="0">
                <a:latin typeface="Arial" panose="020B0604020202020204" pitchFamily="34" charset="0"/>
                <a:cs typeface="Arial" panose="020B0604020202020204" pitchFamily="34" charset="0"/>
              </a:rPr>
              <a:t>–</a:t>
            </a:r>
            <a:br>
              <a:rPr lang="fr-CA" sz="4000" dirty="0">
                <a:latin typeface="Arial" panose="020B0604020202020204" pitchFamily="34" charset="0"/>
                <a:cs typeface="Arial" panose="020B0604020202020204" pitchFamily="34" charset="0"/>
              </a:rPr>
            </a:br>
            <a:r>
              <a:rPr lang="x-none" sz="4000" i="1" dirty="0">
                <a:latin typeface="Arial" panose="020B0604020202020204" pitchFamily="34" charset="0"/>
                <a:cs typeface="Arial" panose="020B0604020202020204" pitchFamily="34" charset="0"/>
              </a:rPr>
              <a:t>axés sur une date d’échéance </a:t>
            </a:r>
          </a:p>
        </p:txBody>
      </p:sp>
      <p:sp>
        <p:nvSpPr>
          <p:cNvPr id="197640" name="Rectangle 8"/>
          <p:cNvSpPr>
            <a:spLocks noGrp="1" noChangeArrowheads="1"/>
          </p:cNvSpPr>
          <p:nvPr>
            <p:ph type="body" idx="1"/>
            <p:custDataLst>
              <p:tags r:id="rId8"/>
            </p:custDataLst>
          </p:nvPr>
        </p:nvSpPr>
        <p:spPr>
          <a:xfrm>
            <a:off x="4191000" y="2133600"/>
            <a:ext cx="4648200" cy="3657600"/>
          </a:xfrm>
          <a:noFill/>
        </p:spPr>
        <p:txBody>
          <a:bodyPr>
            <a:normAutofit fontScale="65000" lnSpcReduction="20000"/>
          </a:bodyPr>
          <a:lstStyle/>
          <a:p>
            <a:pPr marL="0" indent="0" eaLnBrk="1" hangingPunct="1">
              <a:buFont typeface="Times" pitchFamily="18" charset="0"/>
              <a:buNone/>
              <a:defRPr b="0" i="0"/>
            </a:pPr>
            <a:r>
              <a:rPr lang="x-none" b="1" dirty="0">
                <a:latin typeface="Arial" panose="020B0604020202020204" pitchFamily="34" charset="0"/>
                <a:cs typeface="Arial" panose="020B0604020202020204" pitchFamily="34" charset="0"/>
              </a:rPr>
              <a:t>Quand aurez-vous besoin</a:t>
            </a:r>
            <a:br>
              <a:rPr lang="fr-CA" b="1" dirty="0">
                <a:latin typeface="Arial" panose="020B0604020202020204" pitchFamily="34" charset="0"/>
                <a:cs typeface="Arial" panose="020B0604020202020204" pitchFamily="34" charset="0"/>
              </a:rPr>
            </a:br>
            <a:r>
              <a:rPr lang="x-none" b="1" dirty="0">
                <a:latin typeface="Arial" panose="020B0604020202020204" pitchFamily="34" charset="0"/>
                <a:cs typeface="Arial" panose="020B0604020202020204" pitchFamily="34" charset="0"/>
              </a:rPr>
              <a:t>de votre argent? </a:t>
            </a:r>
          </a:p>
          <a:p>
            <a:pPr marL="342900" indent="-342900" eaLnBrk="1" hangingPunct="1">
              <a:defRPr b="0" i="0"/>
            </a:pPr>
            <a:r>
              <a:rPr lang="x-none" dirty="0">
                <a:latin typeface="Arial" panose="020B0604020202020204" pitchFamily="34" charset="0"/>
                <a:cs typeface="Arial" panose="020B0604020202020204" pitchFamily="34" charset="0"/>
              </a:rPr>
              <a:t>Solutions préétablies – la répartition du fonds est rééquilibrée au fil du temps.</a:t>
            </a:r>
          </a:p>
          <a:p>
            <a:pPr marL="342900" indent="-342900" eaLnBrk="1" hangingPunct="1">
              <a:defRPr b="0" i="0"/>
            </a:pPr>
            <a:r>
              <a:rPr lang="x-none" dirty="0">
                <a:latin typeface="Arial" panose="020B0604020202020204" pitchFamily="34" charset="0"/>
                <a:cs typeface="Arial" panose="020B0604020202020204" pitchFamily="34" charset="0"/>
              </a:rPr>
              <a:t>Les gestionnaires sélectionnés :</a:t>
            </a:r>
          </a:p>
          <a:p>
            <a:pPr lvl="1" eaLnBrk="1" hangingPunct="1">
              <a:buClr>
                <a:srgbClr val="345629"/>
              </a:buClr>
              <a:buFont typeface="Wingdings" panose="05000000000000000000" pitchFamily="2" charset="2"/>
              <a:buChar char="§"/>
              <a:defRPr b="0" i="0"/>
            </a:pPr>
            <a:r>
              <a:rPr lang="x-none" sz="2300" dirty="0">
                <a:latin typeface="Arial" panose="020B0604020202020204" pitchFamily="34" charset="0"/>
                <a:cs typeface="Arial" panose="020B0604020202020204" pitchFamily="34" charset="0"/>
              </a:rPr>
              <a:t>affichent un rendement supérieur</a:t>
            </a:r>
            <a:br>
              <a:rPr lang="fr-CA" sz="2300" dirty="0">
                <a:latin typeface="Arial" panose="020B0604020202020204" pitchFamily="34" charset="0"/>
                <a:cs typeface="Arial" panose="020B0604020202020204" pitchFamily="34" charset="0"/>
              </a:rPr>
            </a:br>
            <a:r>
              <a:rPr lang="x-none" sz="2300" dirty="0">
                <a:latin typeface="Arial" panose="020B0604020202020204" pitchFamily="34" charset="0"/>
                <a:cs typeface="Arial" panose="020B0604020202020204" pitchFamily="34" charset="0"/>
              </a:rPr>
              <a:t>à long terme;</a:t>
            </a:r>
          </a:p>
          <a:p>
            <a:pPr lvl="1" eaLnBrk="1" hangingPunct="1">
              <a:buClr>
                <a:srgbClr val="345629"/>
              </a:buClr>
              <a:buFont typeface="Wingdings" panose="05000000000000000000" pitchFamily="2" charset="2"/>
              <a:buChar char="§"/>
              <a:defRPr b="0" i="0"/>
            </a:pPr>
            <a:r>
              <a:rPr lang="x-none" sz="2300" dirty="0">
                <a:latin typeface="Arial" panose="020B0604020202020204" pitchFamily="34" charset="0"/>
                <a:cs typeface="Arial" panose="020B0604020202020204" pitchFamily="34" charset="0"/>
              </a:rPr>
              <a:t>ont des compétences reconnues en ce</a:t>
            </a:r>
            <a:br>
              <a:rPr lang="fr-CA" sz="2300" dirty="0">
                <a:latin typeface="Arial" panose="020B0604020202020204" pitchFamily="34" charset="0"/>
                <a:cs typeface="Arial" panose="020B0604020202020204" pitchFamily="34" charset="0"/>
              </a:rPr>
            </a:br>
            <a:r>
              <a:rPr lang="x-none" sz="2300" dirty="0">
                <a:latin typeface="Arial" panose="020B0604020202020204" pitchFamily="34" charset="0"/>
                <a:cs typeface="Arial" panose="020B0604020202020204" pitchFamily="34" charset="0"/>
              </a:rPr>
              <a:t>qui touche leur catégorie d’actif ou leur style de placement.</a:t>
            </a:r>
          </a:p>
          <a:p>
            <a:pPr marL="342900" indent="-342900" eaLnBrk="1" hangingPunct="1">
              <a:defRPr b="0" i="0"/>
            </a:pPr>
            <a:r>
              <a:rPr lang="x-none" dirty="0">
                <a:latin typeface="Arial" panose="020B0604020202020204" pitchFamily="34" charset="0"/>
                <a:cs typeface="Arial" panose="020B0604020202020204" pitchFamily="34" charset="0"/>
              </a:rPr>
              <a:t>Fonds axés sur une date d’échéance multigestionnaires</a:t>
            </a:r>
            <a:br>
              <a:rPr lang="fr-CA" dirty="0">
                <a:latin typeface="Arial" panose="020B0604020202020204" pitchFamily="34" charset="0"/>
                <a:cs typeface="Arial" panose="020B0604020202020204" pitchFamily="34" charset="0"/>
              </a:rPr>
            </a:br>
            <a:r>
              <a:rPr lang="x-none" dirty="0">
                <a:latin typeface="Arial" panose="020B0604020202020204" pitchFamily="34" charset="0"/>
                <a:cs typeface="Arial" panose="020B0604020202020204" pitchFamily="34" charset="0"/>
              </a:rPr>
              <a:t>à frais modiques</a:t>
            </a:r>
          </a:p>
        </p:txBody>
      </p:sp>
      <p:pic>
        <p:nvPicPr>
          <p:cNvPr id="16396" name="Picture 10" descr="granitetargetdatesponsor"/>
          <p:cNvPicPr>
            <a:picLocks noChangeAspect="1" noChangeArrowheads="1"/>
          </p:cNvPicPr>
          <p:nvPr>
            <p:custDataLst>
              <p:tags r:id="rId9"/>
            </p:custDataLst>
          </p:nvPr>
        </p:nvPicPr>
        <p:blipFill>
          <a:blip r:embed="rId14">
            <a:extLst>
              <a:ext uri="{28A0092B-C50C-407E-A947-70E740481C1C}">
                <a14:useLocalDpi xmlns:a14="http://schemas.microsoft.com/office/drawing/2010/main" val="0"/>
              </a:ext>
            </a:extLst>
          </a:blip>
          <a:stretch/>
        </p:blipFill>
        <p:spPr>
          <a:xfrm>
            <a:off x="-10048" y="1600200"/>
            <a:ext cx="3968750" cy="52578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pic>
      <p:grpSp>
        <p:nvGrpSpPr>
          <p:cNvPr id="11" name="Group 6"/>
          <p:cNvGrpSpPr>
            <a:grpSpLocks/>
          </p:cNvGrpSpPr>
          <p:nvPr>
            <p:custDataLst>
              <p:tags r:id="rId10"/>
            </p:custDataLst>
          </p:nvPr>
        </p:nvGrpSpPr>
        <p:grpSpPr bwMode="auto">
          <a:xfrm>
            <a:off x="6477000" y="5943600"/>
            <a:ext cx="2438400" cy="812800"/>
            <a:chOff x="288" y="3696"/>
            <a:chExt cx="1392" cy="480"/>
          </a:xfrm>
        </p:grpSpPr>
        <p:sp>
          <p:nvSpPr>
            <p:cNvPr id="12"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3" name="Picture 8" descr="my_savings™_FR"/>
            <p:cNvPicPr>
              <a:picLocks noChangeAspect="1" noChangeArrowheads="1"/>
            </p:cNvPicPr>
            <p:nvPr>
              <p:custDataLst>
                <p:tags r:id="rId11"/>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061545137"/>
      </p:ext>
    </p:extLst>
  </p:cSld>
  <p:clrMapOvr>
    <a:masterClrMapping/>
  </p:clrMapOvr>
  <p:transition advTm="1007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indefinite"/>
                            </p:stCondLst>
                          </p:cTn>
                        </p:par>
                      </p:childTnLst>
                    </p:cTn>
                  </p:par>
                  <p:par>
                    <p:cTn id="5" fill="hold">
                      <p:stCondLst>
                        <p:cond delay="indefinite"/>
                      </p:stCondLst>
                      <p:childTnLst>
                        <p:par>
                          <p:cTn id="6" fill="hold">
                            <p:stCondLst>
                              <p:cond delay="indefinite"/>
                            </p:stCondLst>
                          </p:cTn>
                        </p:par>
                      </p:childTnLst>
                    </p:cTn>
                  </p:par>
                  <p:par>
                    <p:cTn id="7" fill="hold">
                      <p:stCondLst>
                        <p:cond delay="indefinite"/>
                      </p:stCondLst>
                      <p:childTnLst>
                        <p:par>
                          <p:cTn id="8" fill="hold">
                            <p:stCondLst>
                              <p:cond delay="indefinite"/>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3"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5"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8434" name="Rectangle 6"/>
          <p:cNvSpPr>
            <a:spLocks noChangeArrowheads="1"/>
          </p:cNvSpPr>
          <p:nvPr>
            <p:custDataLst>
              <p:tags r:id="rId5"/>
            </p:custDataLst>
          </p:nvPr>
        </p:nvSpPr>
        <p:spPr>
          <a:xfrm>
            <a:off x="990600" y="1752600"/>
            <a:ext cx="8153400" cy="510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8441" name="Rectangle 6"/>
          <p:cNvSpPr>
            <a:spLocks noGrp="1" noChangeArrowheads="1"/>
          </p:cNvSpPr>
          <p:nvPr>
            <p:ph type="title"/>
            <p:custDataLst>
              <p:tags r:id="rId6"/>
            </p:custDataLst>
          </p:nvPr>
        </p:nvSpPr>
        <p:spPr>
          <a:xfrm>
            <a:off x="381000" y="0"/>
            <a:ext cx="8305800" cy="1243013"/>
          </a:xfrm>
        </p:spPr>
        <p:txBody>
          <a:bodyPr>
            <a:noAutofit/>
          </a:bodyPr>
          <a:lstStyle/>
          <a:p>
            <a:pPr eaLnBrk="1" hangingPunct="1">
              <a:defRPr b="0" i="0"/>
            </a:pPr>
            <a:r>
              <a:rPr lang="x-none" sz="4000" b="1" dirty="0">
                <a:solidFill>
                  <a:srgbClr val="658237"/>
                </a:solidFill>
                <a:latin typeface="Arial" panose="020B0604020202020204" pitchFamily="34" charset="0"/>
                <a:cs typeface="Arial" panose="020B0604020202020204" pitchFamily="34" charset="0"/>
              </a:rPr>
              <a:t>L’importance de la diversification</a:t>
            </a:r>
          </a:p>
        </p:txBody>
      </p:sp>
      <p:sp>
        <p:nvSpPr>
          <p:cNvPr id="207881" name="Rectangle 9"/>
          <p:cNvSpPr>
            <a:spLocks noGrp="1" noChangeArrowheads="1"/>
          </p:cNvSpPr>
          <p:nvPr>
            <p:ph type="body" idx="1"/>
            <p:custDataLst>
              <p:tags r:id="rId7"/>
            </p:custDataLst>
          </p:nvPr>
        </p:nvSpPr>
        <p:spPr>
          <a:xfrm>
            <a:off x="1219200" y="2286000"/>
            <a:ext cx="7620000" cy="3810000"/>
          </a:xfrm>
          <a:noFill/>
        </p:spPr>
        <p:txBody>
          <a:bodyPr>
            <a:normAutofit fontScale="62500" lnSpcReduction="20000"/>
          </a:bodyPr>
          <a:lstStyle/>
          <a:p>
            <a:pPr marL="0" indent="0" eaLnBrk="1" hangingPunct="1">
              <a:lnSpc>
                <a:spcPct val="120000"/>
              </a:lnSpc>
              <a:spcBef>
                <a:spcPts val="0"/>
              </a:spcBef>
              <a:buFont typeface="Times" pitchFamily="18" charset="0"/>
              <a:buNone/>
              <a:defRPr b="0" i="0"/>
            </a:pPr>
            <a:r>
              <a:rPr lang="x-none" sz="3800" dirty="0">
                <a:latin typeface="Arial" panose="020B0604020202020204" pitchFamily="34" charset="0"/>
                <a:cs typeface="Arial" panose="020B0604020202020204" pitchFamily="34" charset="0"/>
              </a:rPr>
              <a:t>Votre approche en matière de placement</a:t>
            </a:r>
            <a:r>
              <a:rPr lang="fr-CA" sz="3800" dirty="0">
                <a:latin typeface="Arial" panose="020B0604020202020204" pitchFamily="34" charset="0"/>
                <a:cs typeface="Arial" panose="020B0604020202020204" pitchFamily="34" charset="0"/>
              </a:rPr>
              <a:t> </a:t>
            </a:r>
            <a:r>
              <a:rPr lang="x-none" sz="3800" dirty="0">
                <a:latin typeface="Arial" panose="020B0604020202020204" pitchFamily="34" charset="0"/>
                <a:cs typeface="Arial" panose="020B0604020202020204" pitchFamily="34" charset="0"/>
              </a:rPr>
              <a:t>devrait toujours privilégier la diversification.</a:t>
            </a:r>
            <a:br>
              <a:rPr lang="fr-CA" sz="4400" dirty="0">
                <a:latin typeface="Arial" panose="020B0604020202020204" pitchFamily="34" charset="0"/>
                <a:cs typeface="Arial" panose="020B0604020202020204" pitchFamily="34" charset="0"/>
              </a:rPr>
            </a:br>
            <a:endParaRPr lang="x-none" sz="4400" dirty="0">
              <a:latin typeface="Arial" panose="020B0604020202020204" pitchFamily="34" charset="0"/>
              <a:cs typeface="Arial" panose="020B0604020202020204" pitchFamily="34" charset="0"/>
            </a:endParaRPr>
          </a:p>
          <a:p>
            <a:pPr lvl="1" eaLnBrk="1" hangingPunct="1">
              <a:lnSpc>
                <a:spcPct val="120000"/>
              </a:lnSpc>
              <a:spcBef>
                <a:spcPts val="0"/>
              </a:spcBef>
              <a:buClr>
                <a:srgbClr val="345629"/>
              </a:buClr>
              <a:defRPr b="0" i="0"/>
            </a:pPr>
            <a:r>
              <a:rPr lang="x-none" b="1" dirty="0">
                <a:latin typeface="Arial" panose="020B0604020202020204" pitchFamily="34" charset="0"/>
                <a:cs typeface="Arial" panose="020B0604020202020204" pitchFamily="34" charset="0"/>
              </a:rPr>
              <a:t>le style de gestion</a:t>
            </a:r>
            <a:r>
              <a:rPr lang="x-none" b="0" dirty="0">
                <a:latin typeface="Arial" panose="020B0604020202020204" pitchFamily="34" charset="0"/>
                <a:cs typeface="Arial" panose="020B0604020202020204" pitchFamily="34" charset="0"/>
              </a:rPr>
              <a:t> – gestion axée sur la croissance</a:t>
            </a:r>
            <a:br>
              <a:rPr lang="fr-CA" b="0" dirty="0">
                <a:latin typeface="Arial" panose="020B0604020202020204" pitchFamily="34" charset="0"/>
                <a:cs typeface="Arial" panose="020B0604020202020204" pitchFamily="34" charset="0"/>
              </a:rPr>
            </a:br>
            <a:r>
              <a:rPr lang="x-none" b="0" dirty="0">
                <a:latin typeface="Arial" panose="020B0604020202020204" pitchFamily="34" charset="0"/>
                <a:cs typeface="Arial" panose="020B0604020202020204" pitchFamily="34" charset="0"/>
              </a:rPr>
              <a:t>et sur la valeur, gestion active et passive</a:t>
            </a:r>
          </a:p>
          <a:p>
            <a:pPr lvl="1" eaLnBrk="1" hangingPunct="1">
              <a:lnSpc>
                <a:spcPct val="120000"/>
              </a:lnSpc>
              <a:spcBef>
                <a:spcPts val="0"/>
              </a:spcBef>
              <a:buClr>
                <a:srgbClr val="345629"/>
              </a:buClr>
              <a:defRPr b="0" i="0"/>
            </a:pPr>
            <a:r>
              <a:rPr lang="x-none" b="1" dirty="0">
                <a:latin typeface="Arial" panose="020B0604020202020204" pitchFamily="34" charset="0"/>
                <a:cs typeface="Arial" panose="020B0604020202020204" pitchFamily="34" charset="0"/>
              </a:rPr>
              <a:t>la catégorie d’actif</a:t>
            </a:r>
            <a:r>
              <a:rPr lang="x-none" b="0" dirty="0">
                <a:latin typeface="Arial" panose="020B0604020202020204" pitchFamily="34" charset="0"/>
                <a:cs typeface="Arial" panose="020B0604020202020204" pitchFamily="34" charset="0"/>
              </a:rPr>
              <a:t> – liquidités, titres à revenu fixe et actions</a:t>
            </a:r>
          </a:p>
          <a:p>
            <a:pPr lvl="1" eaLnBrk="1" hangingPunct="1">
              <a:lnSpc>
                <a:spcPct val="120000"/>
              </a:lnSpc>
              <a:spcBef>
                <a:spcPts val="0"/>
              </a:spcBef>
              <a:buClr>
                <a:srgbClr val="345629"/>
              </a:buClr>
              <a:defRPr b="0" i="0"/>
            </a:pPr>
            <a:r>
              <a:rPr lang="x-none" b="1" dirty="0">
                <a:latin typeface="Arial" panose="020B0604020202020204" pitchFamily="34" charset="0"/>
                <a:cs typeface="Arial" panose="020B0604020202020204" pitchFamily="34" charset="0"/>
              </a:rPr>
              <a:t>la répartition géographique</a:t>
            </a:r>
            <a:r>
              <a:rPr lang="x-none" b="0" dirty="0">
                <a:latin typeface="Arial" panose="020B0604020202020204" pitchFamily="34" charset="0"/>
                <a:cs typeface="Arial" panose="020B0604020202020204" pitchFamily="34" charset="0"/>
              </a:rPr>
              <a:t> – actions canadiennes, américaines et internationales</a:t>
            </a:r>
          </a:p>
          <a:p>
            <a:pPr lvl="1" eaLnBrk="1" hangingPunct="1">
              <a:lnSpc>
                <a:spcPct val="120000"/>
              </a:lnSpc>
              <a:spcBef>
                <a:spcPts val="0"/>
              </a:spcBef>
              <a:buClr>
                <a:srgbClr val="345629"/>
              </a:buClr>
              <a:defRPr b="0" i="0"/>
            </a:pPr>
            <a:r>
              <a:rPr lang="x-none" b="1" dirty="0">
                <a:latin typeface="Arial" panose="020B0604020202020204" pitchFamily="34" charset="0"/>
                <a:cs typeface="Arial" panose="020B0604020202020204" pitchFamily="34" charset="0"/>
              </a:rPr>
              <a:t>la devise</a:t>
            </a:r>
            <a:r>
              <a:rPr lang="x-none" b="0" dirty="0">
                <a:latin typeface="Arial" panose="020B0604020202020204" pitchFamily="34" charset="0"/>
                <a:cs typeface="Arial" panose="020B0604020202020204" pitchFamily="34" charset="0"/>
              </a:rPr>
              <a:t> – diminution du risque de change lié au dollar américain</a:t>
            </a:r>
          </a:p>
        </p:txBody>
      </p:sp>
      <p:grpSp>
        <p:nvGrpSpPr>
          <p:cNvPr id="9" name="Group 6"/>
          <p:cNvGrpSpPr>
            <a:grpSpLocks/>
          </p:cNvGrpSpPr>
          <p:nvPr>
            <p:custDataLst>
              <p:tags r:id="rId8"/>
            </p:custDataLst>
          </p:nvPr>
        </p:nvGrpSpPr>
        <p:grpSpPr bwMode="auto">
          <a:xfrm>
            <a:off x="6477000" y="5943600"/>
            <a:ext cx="2438400" cy="812800"/>
            <a:chOff x="288" y="3696"/>
            <a:chExt cx="1392" cy="480"/>
          </a:xfrm>
        </p:grpSpPr>
        <p:sp>
          <p:nvSpPr>
            <p:cNvPr id="10"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1" name="Picture 8" descr="my_savings™_FR"/>
            <p:cNvPicPr>
              <a:picLocks noChangeAspect="1" noChangeArrowheads="1"/>
            </p:cNvPicPr>
            <p:nvPr>
              <p:custDataLst>
                <p:tags r:id="rId9"/>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877216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7881">
                                            <p:txEl>
                                              <p:pRg st="0" end="0"/>
                                            </p:txEl>
                                          </p:spTgt>
                                        </p:tgtEl>
                                        <p:attrNameLst>
                                          <p:attrName>style.visibility</p:attrName>
                                        </p:attrNameLst>
                                      </p:cBhvr>
                                      <p:to>
                                        <p:strVal val="visible"/>
                                      </p:to>
                                    </p:set>
                                    <p:anim calcmode="lin" valueType="num">
                                      <p:cBhvr additive="base">
                                        <p:cTn id="7" dur="500" fill="hold"/>
                                        <p:tgtEl>
                                          <p:spTgt spid="20788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78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withEffect">
                                  <p:stCondLst>
                                    <p:cond delay="0"/>
                                  </p:stCondLst>
                                  <p:childTnLst>
                                    <p:set>
                                      <p:cBhvr>
                                        <p:cTn id="12" dur="1" fill="hold">
                                          <p:stCondLst>
                                            <p:cond delay="0"/>
                                          </p:stCondLst>
                                        </p:cTn>
                                        <p:tgtEl>
                                          <p:spTgt spid="207881">
                                            <p:txEl>
                                              <p:pRg st="1" end="1"/>
                                            </p:txEl>
                                          </p:spTgt>
                                        </p:tgtEl>
                                        <p:attrNameLst>
                                          <p:attrName>style.visibility</p:attrName>
                                        </p:attrNameLst>
                                      </p:cBhvr>
                                      <p:to>
                                        <p:strVal val="visible"/>
                                      </p:to>
                                    </p:set>
                                    <p:anim calcmode="lin" valueType="num">
                                      <p:cBhvr additive="base">
                                        <p:cTn id="13" dur="500" fill="hold"/>
                                        <p:tgtEl>
                                          <p:spTgt spid="20788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78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indefinite"/>
                            </p:stCondLst>
                          </p:cTn>
                        </p:par>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07881">
                                            <p:txEl>
                                              <p:pRg st="2" end="2"/>
                                            </p:txEl>
                                          </p:spTgt>
                                        </p:tgtEl>
                                        <p:attrNameLst>
                                          <p:attrName>style.visibility</p:attrName>
                                        </p:attrNameLst>
                                      </p:cBhvr>
                                      <p:to>
                                        <p:strVal val="visible"/>
                                      </p:to>
                                    </p:set>
                                    <p:anim calcmode="lin" valueType="num">
                                      <p:cBhvr additive="base">
                                        <p:cTn id="20" dur="500" fill="hold"/>
                                        <p:tgtEl>
                                          <p:spTgt spid="207881">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078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indefinite"/>
                            </p:stCondLst>
                          </p:cTn>
                        </p:par>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07881">
                                            <p:txEl>
                                              <p:pRg st="3" end="3"/>
                                            </p:txEl>
                                          </p:spTgt>
                                        </p:tgtEl>
                                        <p:attrNameLst>
                                          <p:attrName>style.visibility</p:attrName>
                                        </p:attrNameLst>
                                      </p:cBhvr>
                                      <p:to>
                                        <p:strVal val="visible"/>
                                      </p:to>
                                    </p:set>
                                    <p:anim calcmode="lin" valueType="num">
                                      <p:cBhvr additive="base">
                                        <p:cTn id="27" dur="500" fill="hold"/>
                                        <p:tgtEl>
                                          <p:spTgt spid="207881">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0788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indefinite"/>
                            </p:stCondLst>
                          </p:cTn>
                        </p:par>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207881">
                                            <p:txEl>
                                              <p:pRg st="4" end="4"/>
                                            </p:txEl>
                                          </p:spTgt>
                                        </p:tgtEl>
                                        <p:attrNameLst>
                                          <p:attrName>style.visibility</p:attrName>
                                        </p:attrNameLst>
                                      </p:cBhvr>
                                      <p:to>
                                        <p:strVal val="visible"/>
                                      </p:to>
                                    </p:set>
                                    <p:anim calcmode="lin" valueType="num">
                                      <p:cBhvr additive="base">
                                        <p:cTn id="34" dur="500" fill="hold"/>
                                        <p:tgtEl>
                                          <p:spTgt spid="207881">
                                            <p:txEl>
                                              <p:pRg st="4" end="4"/>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0788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custDataLst>
              <p:tags r:id="rId2"/>
            </p:custDataLst>
          </p:nvPr>
        </p:nvSpPr>
        <p:spPr>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0" name="Rectangle 9"/>
          <p:cNvSpPr>
            <a:spLocks noChangeArrowheads="1"/>
          </p:cNvSpPr>
          <p:nvPr>
            <p:custDataLst>
              <p:tags r:id="rId3"/>
            </p:custDataLst>
          </p:nvPr>
        </p:nvSpPr>
        <p:spPr>
          <a:xfrm>
            <a:off x="0" y="2209800"/>
            <a:ext cx="9144000" cy="2514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9462" name="Rectangle 7"/>
          <p:cNvSpPr>
            <a:spLocks noChangeArrowheads="1"/>
          </p:cNvSpPr>
          <p:nvPr>
            <p:custDataLst>
              <p:tags r:id="rId4"/>
            </p:custDataLst>
          </p:nvPr>
        </p:nvSpPr>
        <p:spPr>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9463" name="Rectangle 7"/>
          <p:cNvSpPr>
            <a:spLocks noChangeArrowheads="1"/>
          </p:cNvSpPr>
          <p:nvPr>
            <p:custDataLst>
              <p:tags r:id="rId5"/>
            </p:custDataLst>
          </p:nvPr>
        </p:nvSpPr>
        <p:spPr>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89446" name="Text Box 6"/>
          <p:cNvSpPr txBox="1">
            <a:spLocks noChangeArrowheads="1"/>
          </p:cNvSpPr>
          <p:nvPr>
            <p:custDataLst>
              <p:tags r:id="rId6"/>
            </p:custDataLst>
          </p:nvPr>
        </p:nvSpPr>
        <p:spPr>
          <a:xfrm>
            <a:off x="-2972" y="2819400"/>
            <a:ext cx="5949543" cy="131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defRPr b="0" i="0"/>
            </a:pPr>
            <a:r>
              <a:rPr lang="x-none" sz="4000">
                <a:solidFill>
                  <a:schemeClr val="bg1"/>
                </a:solidFill>
                <a:ea typeface="Arial" charset="0"/>
              </a:rPr>
              <a:t>Communications</a:t>
            </a:r>
            <a:br>
              <a:rPr lang="fr-CA" sz="4000" dirty="0">
                <a:solidFill>
                  <a:schemeClr val="bg1"/>
                </a:solidFill>
                <a:ea typeface="Arial" charset="0"/>
              </a:rPr>
            </a:br>
            <a:r>
              <a:rPr lang="x-none" sz="4000">
                <a:solidFill>
                  <a:schemeClr val="bg1"/>
                </a:solidFill>
                <a:ea typeface="Arial" charset="0"/>
              </a:rPr>
              <a:t>et technologie</a:t>
            </a:r>
          </a:p>
        </p:txBody>
      </p:sp>
      <p:pic>
        <p:nvPicPr>
          <p:cNvPr id="19466" name="Picture 14" descr="communication"/>
          <p:cNvPicPr>
            <a:picLocks noChangeAspect="1" noChangeArrowheads="1"/>
          </p:cNvPicPr>
          <p:nvPr>
            <p:custDataLst>
              <p:tags r:id="rId7"/>
            </p:custDataLst>
          </p:nvPr>
        </p:nvPicPr>
        <p:blipFill>
          <a:blip r:embed="rId13">
            <a:extLst>
              <a:ext uri="{28A0092B-C50C-407E-A947-70E740481C1C}">
                <a14:useLocalDpi xmlns:a14="http://schemas.microsoft.com/office/drawing/2010/main" val="0"/>
              </a:ext>
            </a:extLst>
          </a:blip>
          <a:stretch/>
        </p:blipFill>
        <p:spPr>
          <a:xfrm>
            <a:off x="5562600" y="2514600"/>
            <a:ext cx="2743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Rectangle 15"/>
          <p:cNvSpPr>
            <a:spLocks noChangeArrowheads="1"/>
          </p:cNvSpPr>
          <p:nvPr>
            <p:custDataLst>
              <p:tags r:id="rId8"/>
            </p:custDataLst>
          </p:nvPr>
        </p:nvSpPr>
        <p:spPr>
          <a:xfrm>
            <a:off x="5562600" y="2514600"/>
            <a:ext cx="2743200" cy="1828800"/>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b="0" i="0"/>
            </a:pPr>
            <a:endParaRPr lang="en-US" dirty="0">
              <a:latin typeface="Arial" charset="0"/>
            </a:endParaRPr>
          </a:p>
        </p:txBody>
      </p:sp>
      <p:grpSp>
        <p:nvGrpSpPr>
          <p:cNvPr id="11" name="Group 6"/>
          <p:cNvGrpSpPr>
            <a:grpSpLocks/>
          </p:cNvGrpSpPr>
          <p:nvPr>
            <p:custDataLst>
              <p:tags r:id="rId9"/>
            </p:custDataLst>
          </p:nvPr>
        </p:nvGrpSpPr>
        <p:grpSpPr bwMode="auto">
          <a:xfrm>
            <a:off x="6477000" y="5943600"/>
            <a:ext cx="2438400" cy="812800"/>
            <a:chOff x="288" y="3696"/>
            <a:chExt cx="1392" cy="480"/>
          </a:xfrm>
        </p:grpSpPr>
        <p:sp>
          <p:nvSpPr>
            <p:cNvPr id="12"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3" name="Picture 8" descr="my_savings™_FR"/>
            <p:cNvPicPr>
              <a:picLocks noChangeAspect="1" noChangeArrowheads="1"/>
            </p:cNvPicPr>
            <p:nvPr>
              <p:custDataLst>
                <p:tags r:id="rId10"/>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30502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9446"/>
                                        </p:tgtEl>
                                        <p:attrNameLst>
                                          <p:attrName>style.visibility</p:attrName>
                                        </p:attrNameLst>
                                      </p:cBhvr>
                                      <p:to>
                                        <p:strVal val="visible"/>
                                      </p:to>
                                    </p:set>
                                    <p:anim calcmode="lin" valueType="num">
                                      <p:cBhvr additive="base">
                                        <p:cTn id="7" dur="500" fill="hold"/>
                                        <p:tgtEl>
                                          <p:spTgt spid="189446"/>
                                        </p:tgtEl>
                                        <p:attrNameLst>
                                          <p:attrName>ppt_x</p:attrName>
                                        </p:attrNameLst>
                                      </p:cBhvr>
                                      <p:tavLst>
                                        <p:tav tm="0">
                                          <p:val>
                                            <p:strVal val="0-#ppt_w/2"/>
                                          </p:val>
                                        </p:tav>
                                        <p:tav tm="100000">
                                          <p:val>
                                            <p:strVal val="#ppt_x"/>
                                          </p:val>
                                        </p:tav>
                                      </p:tavLst>
                                    </p:anim>
                                    <p:anim calcmode="lin" valueType="num">
                                      <p:cBhvr additive="base">
                                        <p:cTn id="8" dur="500" fill="hold"/>
                                        <p:tgtEl>
                                          <p:spTgt spid="189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2"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3"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20482" name="Rectangle 6"/>
          <p:cNvSpPr>
            <a:spLocks noChangeArrowheads="1"/>
          </p:cNvSpPr>
          <p:nvPr>
            <p:custDataLst>
              <p:tags r:id="rId5"/>
            </p:custDataLst>
          </p:nvPr>
        </p:nvSpPr>
        <p:spPr>
          <a:xfrm>
            <a:off x="990600" y="1752600"/>
            <a:ext cx="8153400" cy="510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fr-CA" dirty="0">
              <a:latin typeface="Arial" charset="0"/>
            </a:endParaRPr>
          </a:p>
        </p:txBody>
      </p:sp>
      <p:sp>
        <p:nvSpPr>
          <p:cNvPr id="20488" name="Rectangle 10"/>
          <p:cNvSpPr>
            <a:spLocks noGrp="1" noChangeArrowheads="1"/>
          </p:cNvSpPr>
          <p:nvPr>
            <p:ph type="title"/>
            <p:custDataLst>
              <p:tags r:id="rId6"/>
            </p:custDataLst>
          </p:nvPr>
        </p:nvSpPr>
        <p:spPr>
          <a:noFill/>
        </p:spPr>
        <p:txBody>
          <a:bodyPr/>
          <a:lstStyle/>
          <a:p>
            <a:pPr eaLnBrk="1" hangingPunct="1">
              <a:defRPr b="0" i="0"/>
            </a:pPr>
            <a:r>
              <a:rPr lang="fr-CA" sz="4400" b="1" dirty="0">
                <a:solidFill>
                  <a:srgbClr val="658237"/>
                </a:solidFill>
                <a:latin typeface="Arial" panose="020B0604020202020204" pitchFamily="34" charset="0"/>
                <a:cs typeface="Arial" panose="020B0604020202020204" pitchFamily="34" charset="0"/>
              </a:rPr>
              <a:t>C</a:t>
            </a:r>
            <a:r>
              <a:rPr lang="fr-CA" sz="4000" dirty="0">
                <a:solidFill>
                  <a:srgbClr val="658237"/>
                </a:solidFill>
                <a:latin typeface="Arial" panose="020B0604020202020204" pitchFamily="34" charset="0"/>
                <a:cs typeface="Arial" panose="020B0604020202020204" pitchFamily="34" charset="0"/>
              </a:rPr>
              <a:t>entre de </a:t>
            </a:r>
            <a:r>
              <a:rPr lang="fr-CA" sz="4400" b="1" dirty="0">
                <a:solidFill>
                  <a:srgbClr val="658237"/>
                </a:solidFill>
                <a:latin typeface="Arial" panose="020B0604020202020204" pitchFamily="34" charset="0"/>
                <a:cs typeface="Arial" panose="020B0604020202020204" pitchFamily="34" charset="0"/>
              </a:rPr>
              <a:t>s</a:t>
            </a:r>
            <a:r>
              <a:rPr lang="fr-CA" sz="4000" dirty="0">
                <a:solidFill>
                  <a:srgbClr val="658237"/>
                </a:solidFill>
                <a:latin typeface="Arial" panose="020B0604020202020204" pitchFamily="34" charset="0"/>
                <a:cs typeface="Arial" panose="020B0604020202020204" pitchFamily="34" charset="0"/>
              </a:rPr>
              <a:t>ervice à la </a:t>
            </a:r>
            <a:r>
              <a:rPr lang="fr-CA" sz="4400" b="1" dirty="0">
                <a:solidFill>
                  <a:srgbClr val="658237"/>
                </a:solidFill>
                <a:latin typeface="Arial" panose="020B0604020202020204" pitchFamily="34" charset="0"/>
                <a:cs typeface="Arial" panose="020B0604020202020204" pitchFamily="34" charset="0"/>
              </a:rPr>
              <a:t>c</a:t>
            </a:r>
            <a:r>
              <a:rPr lang="fr-CA" sz="4000" dirty="0">
                <a:solidFill>
                  <a:srgbClr val="658237"/>
                </a:solidFill>
                <a:latin typeface="Arial" panose="020B0604020202020204" pitchFamily="34" charset="0"/>
                <a:cs typeface="Arial" panose="020B0604020202020204" pitchFamily="34" charset="0"/>
              </a:rPr>
              <a:t>lientèle</a:t>
            </a:r>
          </a:p>
        </p:txBody>
      </p:sp>
      <p:sp>
        <p:nvSpPr>
          <p:cNvPr id="217099" name="Rectangle 11"/>
          <p:cNvSpPr>
            <a:spLocks noChangeArrowheads="1"/>
          </p:cNvSpPr>
          <p:nvPr>
            <p:custDataLst>
              <p:tags r:id="rId7"/>
            </p:custDataLst>
          </p:nvPr>
        </p:nvSpPr>
        <p:spPr>
          <a:xfrm>
            <a:off x="990600" y="2209800"/>
            <a:ext cx="5562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Clr>
                <a:srgbClr val="345629"/>
              </a:buClr>
              <a:buFont typeface="Times" pitchFamily="18" charset="0"/>
              <a:buChar char="•"/>
            </a:pPr>
            <a:r>
              <a:rPr lang="fr-CA" sz="2000" dirty="0">
                <a:latin typeface="Arial" panose="020B0604020202020204" pitchFamily="34" charset="0"/>
                <a:cs typeface="Arial" panose="020B0604020202020204" pitchFamily="34" charset="0"/>
              </a:rPr>
              <a:t>Numéro sans frais : </a:t>
            </a:r>
            <a:r>
              <a:rPr lang="en-US" sz="2000" dirty="0">
                <a:latin typeface="Arial" panose="020B0604020202020204" pitchFamily="34" charset="0"/>
                <a:cs typeface="Arial" panose="020B0604020202020204" pitchFamily="34" charset="0"/>
              </a:rPr>
              <a:t>1-877-SUN-LIFE</a:t>
            </a:r>
          </a:p>
          <a:p>
            <a:pPr marL="230188" indent="-230188">
              <a:buClr>
                <a:srgbClr val="345629"/>
              </a:buClr>
              <a:buFont typeface="Times" pitchFamily="18" charset="0"/>
              <a:buNone/>
              <a:defRPr b="0" i="0"/>
            </a:pPr>
            <a:endParaRPr lang="fr-CA" sz="800" dirty="0">
              <a:latin typeface="Arial" panose="020B0604020202020204" pitchFamily="34" charset="0"/>
              <a:cs typeface="Arial" panose="020B0604020202020204" pitchFamily="34" charset="0"/>
            </a:endParaRPr>
          </a:p>
          <a:p>
            <a:pPr marL="230188" indent="-230188">
              <a:buClr>
                <a:srgbClr val="345629"/>
              </a:buClr>
              <a:buFont typeface="Times" pitchFamily="18" charset="0"/>
              <a:buChar char="•"/>
              <a:defRPr b="0" i="0"/>
            </a:pPr>
            <a:r>
              <a:rPr lang="fr-CA" sz="2000" dirty="0">
                <a:latin typeface="Arial" panose="020B0604020202020204" pitchFamily="34" charset="0"/>
                <a:cs typeface="Arial" panose="020B0604020202020204" pitchFamily="34" charset="0"/>
              </a:rPr>
              <a:t>Vous pouvez effectuer vos opérations</a:t>
            </a:r>
            <a:br>
              <a:rPr lang="fr-CA" sz="2000" dirty="0">
                <a:latin typeface="Arial" panose="020B0604020202020204" pitchFamily="34" charset="0"/>
                <a:cs typeface="Arial" panose="020B0604020202020204" pitchFamily="34" charset="0"/>
              </a:rPr>
            </a:br>
            <a:r>
              <a:rPr lang="fr-CA" sz="2000" dirty="0">
                <a:latin typeface="Arial" panose="020B0604020202020204" pitchFamily="34" charset="0"/>
                <a:cs typeface="Arial" panose="020B0604020202020204" pitchFamily="34" charset="0"/>
              </a:rPr>
              <a:t>24 heures sur 24 au moyen du </a:t>
            </a:r>
            <a:r>
              <a:rPr lang="fr-CA" sz="2000" dirty="0">
                <a:solidFill>
                  <a:schemeClr val="accent1"/>
                </a:solidFill>
                <a:latin typeface="Arial" panose="020B0604020202020204" pitchFamily="34" charset="0"/>
                <a:cs typeface="Arial" panose="020B0604020202020204" pitchFamily="34" charset="0"/>
              </a:rPr>
              <a:t>système téléphonique automatisé</a:t>
            </a:r>
            <a:r>
              <a:rPr lang="fr-CA" sz="2000" dirty="0">
                <a:latin typeface="Arial" panose="020B0604020202020204" pitchFamily="34" charset="0"/>
                <a:cs typeface="Arial" panose="020B0604020202020204" pitchFamily="34" charset="0"/>
              </a:rPr>
              <a:t>. </a:t>
            </a:r>
          </a:p>
          <a:p>
            <a:pPr marL="230188" indent="-230188">
              <a:buClr>
                <a:srgbClr val="345629"/>
              </a:buClr>
              <a:buFont typeface="Times" pitchFamily="18" charset="0"/>
              <a:buNone/>
              <a:defRPr b="0" i="0"/>
            </a:pPr>
            <a:endParaRPr lang="fr-CA" sz="800" dirty="0">
              <a:latin typeface="Arial" panose="020B0604020202020204" pitchFamily="34" charset="0"/>
              <a:cs typeface="Arial" panose="020B0604020202020204" pitchFamily="34" charset="0"/>
            </a:endParaRPr>
          </a:p>
          <a:p>
            <a:pPr marL="230188" indent="-230188">
              <a:buClr>
                <a:srgbClr val="345629"/>
              </a:buClr>
              <a:buFont typeface="Times" pitchFamily="18" charset="0"/>
              <a:buChar char="•"/>
              <a:defRPr b="0" i="0"/>
            </a:pPr>
            <a:r>
              <a:rPr lang="fr-CA" sz="2000" dirty="0">
                <a:latin typeface="Arial" panose="020B0604020202020204" pitchFamily="34" charset="0"/>
                <a:cs typeface="Arial" panose="020B0604020202020204" pitchFamily="34" charset="0"/>
              </a:rPr>
              <a:t>Les représentants du Centre de service à</a:t>
            </a:r>
            <a:br>
              <a:rPr lang="fr-CA" sz="2000" dirty="0">
                <a:latin typeface="Arial" panose="020B0604020202020204" pitchFamily="34" charset="0"/>
                <a:cs typeface="Arial" panose="020B0604020202020204" pitchFamily="34" charset="0"/>
              </a:rPr>
            </a:br>
            <a:r>
              <a:rPr lang="fr-CA" sz="2000" dirty="0">
                <a:latin typeface="Arial" panose="020B0604020202020204" pitchFamily="34" charset="0"/>
                <a:cs typeface="Arial" panose="020B0604020202020204" pitchFamily="34" charset="0"/>
              </a:rPr>
              <a:t>la clientèle sont à votre disposition entre 8 h et 20 HE.</a:t>
            </a:r>
          </a:p>
          <a:p>
            <a:pPr marL="684213" lvl="1" indent="-227013">
              <a:buClr>
                <a:srgbClr val="345629"/>
              </a:buClr>
              <a:buFont typeface="Wingdings" pitchFamily="2" charset="2"/>
              <a:buChar char="Ø"/>
              <a:defRPr b="0" i="0"/>
            </a:pPr>
            <a:r>
              <a:rPr lang="fr-CA" sz="2000" dirty="0">
                <a:latin typeface="Arial" panose="020B0604020202020204" pitchFamily="34" charset="0"/>
                <a:cs typeface="Arial" panose="020B0604020202020204" pitchFamily="34" charset="0"/>
              </a:rPr>
              <a:t>Le service est offert en 189 langues.</a:t>
            </a:r>
          </a:p>
        </p:txBody>
      </p:sp>
      <p:sp>
        <p:nvSpPr>
          <p:cNvPr id="20491" name="Rectangle 13"/>
          <p:cNvSpPr>
            <a:spLocks noChangeArrowheads="1"/>
          </p:cNvSpPr>
          <p:nvPr>
            <p:custDataLst>
              <p:tags r:id="rId8"/>
            </p:custDataLst>
          </p:nvPr>
        </p:nvSpPr>
        <p:spPr>
          <a:xfrm>
            <a:off x="6477000" y="2286000"/>
            <a:ext cx="2422525" cy="3200400"/>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b="0" i="0"/>
            </a:pPr>
            <a:endParaRPr lang="fr-CA" dirty="0">
              <a:latin typeface="Arial" charset="0"/>
            </a:endParaRPr>
          </a:p>
        </p:txBody>
      </p:sp>
      <p:pic>
        <p:nvPicPr>
          <p:cNvPr id="10" name="Picture 13" descr="Untitled-5"/>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6527800" y="2362200"/>
            <a:ext cx="2298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42027753"/>
      </p:ext>
    </p:extLst>
  </p:cSld>
  <p:clrMapOvr>
    <a:masterClrMapping/>
  </p:clrMapOvr>
  <p:transition advTm="449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7099">
                                            <p:txEl>
                                              <p:pRg st="0" end="0"/>
                                            </p:txEl>
                                          </p:spTgt>
                                        </p:tgtEl>
                                        <p:attrNameLst>
                                          <p:attrName>style.visibility</p:attrName>
                                        </p:attrNameLst>
                                      </p:cBhvr>
                                      <p:to>
                                        <p:strVal val="visible"/>
                                      </p:to>
                                    </p:set>
                                    <p:anim calcmode="lin" valueType="num">
                                      <p:cBhvr additive="base">
                                        <p:cTn id="7" dur="1000" fill="hold"/>
                                        <p:tgtEl>
                                          <p:spTgt spid="21709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17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indefinite"/>
                            </p:stCond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17099">
                                            <p:txEl>
                                              <p:pRg st="2" end="2"/>
                                            </p:txEl>
                                          </p:spTgt>
                                        </p:tgtEl>
                                        <p:attrNameLst>
                                          <p:attrName>style.visibility</p:attrName>
                                        </p:attrNameLst>
                                      </p:cBhvr>
                                      <p:to>
                                        <p:strVal val="visible"/>
                                      </p:to>
                                    </p:set>
                                    <p:anim calcmode="lin" valueType="num">
                                      <p:cBhvr additive="base">
                                        <p:cTn id="15" dur="1000" fill="hold"/>
                                        <p:tgtEl>
                                          <p:spTgt spid="217099">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17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indefinite"/>
                            </p:stCondLst>
                          </p:cTn>
                        </p:par>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17099">
                                            <p:txEl>
                                              <p:pRg st="4" end="4"/>
                                            </p:txEl>
                                          </p:spTgt>
                                        </p:tgtEl>
                                        <p:attrNameLst>
                                          <p:attrName>style.visibility</p:attrName>
                                        </p:attrNameLst>
                                      </p:cBhvr>
                                      <p:to>
                                        <p:strVal val="visible"/>
                                      </p:to>
                                    </p:set>
                                    <p:anim calcmode="lin" valueType="num">
                                      <p:cBhvr additive="base">
                                        <p:cTn id="22" dur="1000" fill="hold"/>
                                        <p:tgtEl>
                                          <p:spTgt spid="217099">
                                            <p:txEl>
                                              <p:pRg st="4" end="4"/>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17099">
                                            <p:txEl>
                                              <p:pRg st="4" end="4"/>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17099">
                                            <p:txEl>
                                              <p:pRg st="5" end="5"/>
                                            </p:txEl>
                                          </p:spTgt>
                                        </p:tgtEl>
                                        <p:attrNameLst>
                                          <p:attrName>style.visibility</p:attrName>
                                        </p:attrNameLst>
                                      </p:cBhvr>
                                      <p:to>
                                        <p:strVal val="visible"/>
                                      </p:to>
                                    </p:set>
                                    <p:anim calcmode="lin" valueType="num">
                                      <p:cBhvr additive="base">
                                        <p:cTn id="26" dur="1000" fill="hold"/>
                                        <p:tgtEl>
                                          <p:spTgt spid="217099">
                                            <p:txEl>
                                              <p:pRg st="5" end="5"/>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217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9"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1"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2"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21512" name="Rectangle 10"/>
          <p:cNvSpPr>
            <a:spLocks noGrp="1" noChangeArrowheads="1"/>
          </p:cNvSpPr>
          <p:nvPr>
            <p:ph type="title"/>
            <p:custDataLst>
              <p:tags r:id="rId5"/>
            </p:custDataLst>
          </p:nvPr>
        </p:nvSpPr>
        <p:spPr>
          <a:xfrm>
            <a:off x="0" y="274638"/>
            <a:ext cx="9144000" cy="1143000"/>
          </a:xfrm>
          <a:noFill/>
        </p:spPr>
        <p:txBody>
          <a:bodyPr>
            <a:noAutofit/>
          </a:bodyPr>
          <a:lstStyle/>
          <a:p>
            <a:pPr>
              <a:defRPr b="0" i="0"/>
            </a:pPr>
            <a:r>
              <a:rPr lang="x-none" sz="3800" dirty="0">
                <a:solidFill>
                  <a:srgbClr val="658237"/>
                </a:solidFill>
                <a:latin typeface="Arial" panose="020B0604020202020204" pitchFamily="34" charset="0"/>
                <a:cs typeface="Arial" panose="020B0604020202020204" pitchFamily="34" charset="0"/>
              </a:rPr>
              <a:t>Site des </a:t>
            </a:r>
            <a:r>
              <a:rPr lang="x-none" sz="3800" b="1" dirty="0">
                <a:solidFill>
                  <a:srgbClr val="658237"/>
                </a:solidFill>
                <a:latin typeface="Arial" panose="020B0604020202020204" pitchFamily="34" charset="0"/>
                <a:cs typeface="Arial" panose="020B0604020202020204" pitchFamily="34" charset="0"/>
              </a:rPr>
              <a:t>services aux participants</a:t>
            </a:r>
          </a:p>
        </p:txBody>
      </p:sp>
      <p:sp>
        <p:nvSpPr>
          <p:cNvPr id="21513" name="AutoShape 12"/>
          <p:cNvSpPr>
            <a:spLocks noChangeArrowheads="1"/>
          </p:cNvSpPr>
          <p:nvPr>
            <p:custDataLst>
              <p:tags r:id="rId6"/>
            </p:custDataLst>
          </p:nvPr>
        </p:nvSpPr>
        <p:spPr>
          <a:xfrm>
            <a:off x="1828800" y="5715000"/>
            <a:ext cx="4953000" cy="381000"/>
          </a:xfrm>
          <a:prstGeom prst="flowChartAlternateProcess">
            <a:avLst/>
          </a:prstGeom>
          <a:solidFill>
            <a:srgbClr val="F7DF9F"/>
          </a:solidFill>
          <a:ln w="19050">
            <a:solidFill>
              <a:schemeClr val="tx1"/>
            </a:solidFill>
            <a:miter lim="800000"/>
          </a:ln>
        </p:spPr>
        <p:txBody>
          <a:bodyPr wrap="none" anchor="ctr"/>
          <a:lstStyle/>
          <a:p>
            <a:pPr>
              <a:defRPr b="0" i="0"/>
            </a:pPr>
            <a:endParaRPr lang="en-US" dirty="0">
              <a:latin typeface="Arial" charset="0"/>
            </a:endParaRPr>
          </a:p>
        </p:txBody>
      </p:sp>
      <p:sp>
        <p:nvSpPr>
          <p:cNvPr id="21514" name="AutoShape 13"/>
          <p:cNvSpPr>
            <a:spLocks noChangeArrowheads="1"/>
          </p:cNvSpPr>
          <p:nvPr>
            <p:custDataLst>
              <p:tags r:id="rId7"/>
            </p:custDataLst>
          </p:nvPr>
        </p:nvSpPr>
        <p:spPr>
          <a:xfrm>
            <a:off x="1752600" y="1828800"/>
            <a:ext cx="4267200" cy="381000"/>
          </a:xfrm>
          <a:prstGeom prst="flowChartAlternateProcess">
            <a:avLst/>
          </a:prstGeom>
          <a:solidFill>
            <a:srgbClr val="F7DF9F"/>
          </a:solidFill>
          <a:ln w="19050">
            <a:solidFill>
              <a:schemeClr val="tx1"/>
            </a:solidFill>
            <a:miter lim="800000"/>
          </a:ln>
        </p:spPr>
        <p:txBody>
          <a:bodyPr wrap="none" anchor="ctr"/>
          <a:lstStyle/>
          <a:p>
            <a:pPr>
              <a:defRPr b="0" i="0"/>
            </a:pPr>
            <a:endParaRPr lang="en-US" dirty="0">
              <a:latin typeface="Arial" charset="0"/>
            </a:endParaRPr>
          </a:p>
        </p:txBody>
      </p:sp>
      <p:sp>
        <p:nvSpPr>
          <p:cNvPr id="21515" name="Rectangle 11"/>
          <p:cNvSpPr>
            <a:spLocks noGrp="1" noChangeArrowheads="1"/>
          </p:cNvSpPr>
          <p:nvPr>
            <p:ph type="body" idx="1"/>
            <p:custDataLst>
              <p:tags r:id="rId8"/>
            </p:custDataLst>
          </p:nvPr>
        </p:nvSpPr>
        <p:spPr>
          <a:xfrm>
            <a:off x="1246909" y="1797000"/>
            <a:ext cx="7696200" cy="4603800"/>
          </a:xfrm>
          <a:noFill/>
        </p:spPr>
        <p:txBody>
          <a:bodyPr anchor="ctr" anchorCtr="0">
            <a:normAutofit fontScale="72500" lnSpcReduction="20000"/>
          </a:bodyPr>
          <a:lstStyle/>
          <a:p>
            <a:pPr indent="0" eaLnBrk="1" hangingPunct="1">
              <a:spcBef>
                <a:spcPct val="0"/>
              </a:spcBef>
              <a:buFont typeface="Times" pitchFamily="18" charset="0"/>
              <a:buNone/>
              <a:defRPr b="0" i="0"/>
            </a:pPr>
            <a:r>
              <a:rPr lang="x-none" b="1" dirty="0"/>
              <a:t>                </a:t>
            </a:r>
            <a:r>
              <a:rPr lang="x-none" sz="2800" b="1" dirty="0">
                <a:latin typeface="Arial" panose="020B0604020202020204" pitchFamily="34" charset="0"/>
                <a:cs typeface="Arial" panose="020B0604020202020204" pitchFamily="34" charset="0"/>
              </a:rPr>
              <a:t>www.masunlife.ca</a:t>
            </a:r>
          </a:p>
          <a:p>
            <a:pPr eaLnBrk="1" hangingPunct="1">
              <a:spcBef>
                <a:spcPts val="3000"/>
              </a:spcBef>
              <a:defRPr b="0" i="0"/>
            </a:pPr>
            <a:r>
              <a:rPr lang="x-none" sz="2600" dirty="0">
                <a:latin typeface="Arial" panose="020B0604020202020204" pitchFamily="34" charset="0"/>
                <a:cs typeface="Arial" panose="020B0604020202020204" pitchFamily="34" charset="0"/>
              </a:rPr>
              <a:t>Affichez le solde de vos fonds et de vos comptes.</a:t>
            </a:r>
          </a:p>
          <a:p>
            <a:pPr eaLnBrk="1" hangingPunct="1">
              <a:defRPr b="0" i="0"/>
            </a:pPr>
            <a:r>
              <a:rPr lang="x-none" sz="2600" dirty="0">
                <a:latin typeface="Arial" panose="020B0604020202020204" pitchFamily="34" charset="0"/>
                <a:cs typeface="Arial" panose="020B0604020202020204" pitchFamily="34" charset="0"/>
              </a:rPr>
              <a:t>Obtenez le sommaire des cotisations. </a:t>
            </a:r>
          </a:p>
          <a:p>
            <a:pPr eaLnBrk="1" hangingPunct="1">
              <a:defRPr b="0" i="0"/>
            </a:pPr>
            <a:r>
              <a:rPr lang="x-none" sz="2600" dirty="0">
                <a:latin typeface="Arial" panose="020B0604020202020204" pitchFamily="34" charset="0"/>
                <a:cs typeface="Arial" panose="020B0604020202020204" pitchFamily="34" charset="0"/>
              </a:rPr>
              <a:t>Effectuez des transferts entre les fonds.</a:t>
            </a:r>
          </a:p>
          <a:p>
            <a:pPr eaLnBrk="1" hangingPunct="1">
              <a:defRPr b="0" i="0"/>
            </a:pPr>
            <a:r>
              <a:rPr lang="x-none" sz="2600" dirty="0">
                <a:latin typeface="Arial" panose="020B0604020202020204" pitchFamily="34" charset="0"/>
                <a:cs typeface="Arial" panose="020B0604020202020204" pitchFamily="34" charset="0"/>
              </a:rPr>
              <a:t>Affichez vos feuillets et reçus fiscaux.</a:t>
            </a:r>
          </a:p>
          <a:p>
            <a:pPr eaLnBrk="1" hangingPunct="1">
              <a:defRPr b="0" i="0"/>
            </a:pPr>
            <a:r>
              <a:rPr lang="x-none" sz="2600" dirty="0">
                <a:latin typeface="Arial" panose="020B0604020202020204" pitchFamily="34" charset="0"/>
                <a:cs typeface="Arial" panose="020B0604020202020204" pitchFamily="34" charset="0"/>
              </a:rPr>
              <a:t>Consultez les données sur le rendement antérieur des fonds.</a:t>
            </a:r>
          </a:p>
          <a:p>
            <a:pPr eaLnBrk="1" hangingPunct="1">
              <a:defRPr b="0" i="0"/>
            </a:pPr>
            <a:r>
              <a:rPr lang="x-none" sz="2600" dirty="0">
                <a:latin typeface="Arial" panose="020B0604020202020204" pitchFamily="34" charset="0"/>
                <a:cs typeface="Arial" panose="020B0604020202020204" pitchFamily="34" charset="0"/>
              </a:rPr>
              <a:t>Modifiez vos directives sur la répartition de vos cotisations à venir.</a:t>
            </a:r>
          </a:p>
          <a:p>
            <a:pPr eaLnBrk="1" hangingPunct="1">
              <a:defRPr b="0" i="0"/>
            </a:pPr>
            <a:r>
              <a:rPr lang="x-none" sz="2600" dirty="0">
                <a:latin typeface="Arial" panose="020B0604020202020204" pitchFamily="34" charset="0"/>
                <a:cs typeface="Arial" panose="020B0604020202020204" pitchFamily="34" charset="0"/>
              </a:rPr>
              <a:t>Mettez à jour votre désignation de bénéficiaire.</a:t>
            </a:r>
          </a:p>
          <a:p>
            <a:pPr eaLnBrk="1" hangingPunct="1">
              <a:defRPr b="0" i="0"/>
            </a:pPr>
            <a:r>
              <a:rPr lang="x-none" sz="2600" dirty="0">
                <a:latin typeface="Arial" panose="020B0604020202020204" pitchFamily="34" charset="0"/>
                <a:cs typeface="Arial" panose="020B0604020202020204" pitchFamily="34" charset="0"/>
              </a:rPr>
              <a:t>Versez des cotisations occasionnelles.</a:t>
            </a:r>
          </a:p>
          <a:p>
            <a:pPr eaLnBrk="1" hangingPunct="1">
              <a:defRPr b="0" i="0"/>
            </a:pPr>
            <a:r>
              <a:rPr lang="x-none" sz="2600" dirty="0">
                <a:latin typeface="Arial" panose="020B0604020202020204" pitchFamily="34" charset="0"/>
                <a:cs typeface="Arial" panose="020B0604020202020204" pitchFamily="34" charset="0"/>
              </a:rPr>
              <a:t>Consultez des bulletins d’information</a:t>
            </a:r>
            <a:r>
              <a:rPr lang="fr-CA" sz="2600" dirty="0">
                <a:latin typeface="Arial" panose="020B0604020202020204" pitchFamily="34" charset="0"/>
                <a:cs typeface="Arial" panose="020B0604020202020204" pitchFamily="34" charset="0"/>
              </a:rPr>
              <a:t>.</a:t>
            </a:r>
            <a:endParaRPr lang="x-none" sz="2600" dirty="0">
              <a:latin typeface="Arial" panose="020B0604020202020204" pitchFamily="34" charset="0"/>
              <a:cs typeface="Arial" panose="020B0604020202020204" pitchFamily="34" charset="0"/>
            </a:endParaRPr>
          </a:p>
          <a:p>
            <a:pPr eaLnBrk="1" hangingPunct="1">
              <a:defRPr b="0" i="0"/>
            </a:pPr>
            <a:r>
              <a:rPr lang="x-none" sz="2600" dirty="0">
                <a:latin typeface="Arial" panose="020B0604020202020204" pitchFamily="34" charset="0"/>
                <a:cs typeface="Arial" panose="020B0604020202020204" pitchFamily="34" charset="0"/>
              </a:rPr>
              <a:t>Accédez à l’historique de vos relevés de compte.</a:t>
            </a:r>
          </a:p>
          <a:p>
            <a:pPr eaLnBrk="1" hangingPunct="1">
              <a:spcBef>
                <a:spcPts val="1200"/>
              </a:spcBef>
              <a:buFont typeface="Times" pitchFamily="18" charset="0"/>
              <a:buNone/>
              <a:defRPr b="0" i="0"/>
            </a:pPr>
            <a:r>
              <a:rPr lang="x-none" b="1" dirty="0"/>
              <a:t>                </a:t>
            </a:r>
          </a:p>
          <a:p>
            <a:pPr eaLnBrk="1" hangingPunct="1">
              <a:spcBef>
                <a:spcPct val="0"/>
              </a:spcBef>
              <a:spcAft>
                <a:spcPts val="1200"/>
              </a:spcAft>
              <a:buFont typeface="Times" pitchFamily="18" charset="0"/>
              <a:buNone/>
              <a:defRPr b="0" i="0"/>
            </a:pPr>
            <a:r>
              <a:rPr lang="x-none" sz="2800" b="1" dirty="0">
                <a:latin typeface="Arial" panose="020B0604020202020204" pitchFamily="34" charset="0"/>
                <a:cs typeface="Arial" panose="020B0604020202020204" pitchFamily="34" charset="0"/>
              </a:rPr>
              <a:t>                  Pratique, simple et rapide</a:t>
            </a:r>
            <a:endParaRPr lang="x-none" sz="2800" b="1" i="1" dirty="0">
              <a:latin typeface="Arial" panose="020B0604020202020204" pitchFamily="34" charset="0"/>
              <a:cs typeface="Arial" panose="020B0604020202020204" pitchFamily="34" charset="0"/>
            </a:endParaRPr>
          </a:p>
          <a:p>
            <a:pPr eaLnBrk="1" hangingPunct="1">
              <a:lnSpc>
                <a:spcPct val="80000"/>
              </a:lnSpc>
              <a:defRPr b="0" i="0"/>
            </a:pPr>
            <a:endParaRPr lang="x-none" sz="1600" b="1" dirty="0">
              <a:solidFill>
                <a:srgbClr val="4D4A86"/>
              </a:solidFill>
            </a:endParaRPr>
          </a:p>
        </p:txBody>
      </p:sp>
    </p:spTree>
    <p:custDataLst>
      <p:tags r:id="rId1"/>
    </p:custDataLst>
    <p:extLst>
      <p:ext uri="{BB962C8B-B14F-4D97-AF65-F5344CB8AC3E}">
        <p14:creationId xmlns:p14="http://schemas.microsoft.com/office/powerpoint/2010/main" val="714880120"/>
      </p:ext>
    </p:extLst>
  </p:cSld>
  <p:clrMapOvr>
    <a:masterClrMapping/>
  </p:clrMapOvr>
  <p:transition advTm="70356"/>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1" name="Rectangle 11"/>
          <p:cNvSpPr>
            <a:spLocks noChangeArrowheads="1"/>
          </p:cNvSpPr>
          <p:nvPr>
            <p:custDataLst>
              <p:tags r:id="rId3"/>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3" name="Rectangle 12"/>
          <p:cNvSpPr>
            <a:spLocks noChangeArrowheads="1"/>
          </p:cNvSpPr>
          <p:nvPr>
            <p:custDataLst>
              <p:tags r:id="rId4"/>
            </p:custDataLst>
          </p:nvPr>
        </p:nvSpPr>
        <p:spPr>
          <a:xfrm>
            <a:off x="0" y="5489574"/>
            <a:ext cx="9144000" cy="1368425"/>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22536" name="Rectangle 10"/>
          <p:cNvSpPr>
            <a:spLocks noGrp="1" noChangeArrowheads="1"/>
          </p:cNvSpPr>
          <p:nvPr>
            <p:ph type="title"/>
            <p:custDataLst>
              <p:tags r:id="rId5"/>
            </p:custDataLst>
          </p:nvPr>
        </p:nvSpPr>
        <p:spPr>
          <a:xfrm>
            <a:off x="0" y="128587"/>
            <a:ext cx="9144000" cy="1243013"/>
          </a:xfrm>
          <a:noFill/>
        </p:spPr>
        <p:txBody>
          <a:bodyPr>
            <a:noAutofit/>
          </a:bodyPr>
          <a:lstStyle/>
          <a:p>
            <a:pPr>
              <a:defRPr b="0" i="0"/>
            </a:pPr>
            <a:r>
              <a:rPr lang="x-none" sz="3200" dirty="0">
                <a:solidFill>
                  <a:srgbClr val="658237"/>
                </a:solidFill>
                <a:latin typeface="Arial" panose="020B0604020202020204" pitchFamily="34" charset="0"/>
                <a:cs typeface="Arial" panose="020B0604020202020204" pitchFamily="34" charset="0"/>
              </a:rPr>
              <a:t>Site des </a:t>
            </a:r>
            <a:r>
              <a:rPr lang="x-none" sz="3200" b="1" dirty="0">
                <a:solidFill>
                  <a:srgbClr val="658237"/>
                </a:solidFill>
                <a:latin typeface="Arial" panose="020B0604020202020204" pitchFamily="34" charset="0"/>
                <a:cs typeface="Arial" panose="020B0604020202020204" pitchFamily="34" charset="0"/>
              </a:rPr>
              <a:t>services aux participants</a:t>
            </a:r>
            <a:r>
              <a:rPr lang="en-US" sz="3200" b="1" dirty="0">
                <a:solidFill>
                  <a:srgbClr val="658237"/>
                </a:solidFill>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suite</a:t>
            </a:r>
            <a:endParaRPr lang="x-none" sz="3200" i="1" dirty="0">
              <a:latin typeface="Arial" panose="020B0604020202020204" pitchFamily="34" charset="0"/>
              <a:cs typeface="Arial" panose="020B0604020202020204" pitchFamily="34" charset="0"/>
            </a:endParaRPr>
          </a:p>
        </p:txBody>
      </p:sp>
      <p:sp>
        <p:nvSpPr>
          <p:cNvPr id="219147" name="Rectangle 11"/>
          <p:cNvSpPr>
            <a:spLocks noGrp="1" noChangeArrowheads="1"/>
          </p:cNvSpPr>
          <p:nvPr>
            <p:ph type="body" idx="1"/>
            <p:custDataLst>
              <p:tags r:id="rId6"/>
            </p:custDataLst>
          </p:nvPr>
        </p:nvSpPr>
        <p:spPr>
          <a:xfrm>
            <a:off x="228600" y="1949946"/>
            <a:ext cx="4886254" cy="2923877"/>
          </a:xfrm>
          <a:noFill/>
        </p:spPr>
        <p:txBody>
          <a:bodyPr wrap="square">
            <a:spAutoFit/>
          </a:bodyPr>
          <a:lstStyle/>
          <a:p>
            <a:pPr eaLnBrk="1" hangingPunct="1">
              <a:defRPr b="0" i="0"/>
            </a:pPr>
            <a:r>
              <a:rPr lang="x-none" sz="2000" dirty="0">
                <a:latin typeface="Arial" panose="020B0604020202020204" pitchFamily="34" charset="0"/>
                <a:cs typeface="Arial" panose="020B0604020202020204" pitchFamily="34" charset="0"/>
              </a:rPr>
              <a:t>Utilisez l’outil Répartition</a:t>
            </a:r>
            <a:br>
              <a:rPr lang="fr-CA" sz="2000" dirty="0">
                <a:latin typeface="Arial" panose="020B0604020202020204" pitchFamily="34" charset="0"/>
                <a:cs typeface="Arial" panose="020B0604020202020204" pitchFamily="34" charset="0"/>
              </a:rPr>
            </a:br>
            <a:r>
              <a:rPr lang="x-none" sz="2000" dirty="0">
                <a:latin typeface="Arial" panose="020B0604020202020204" pitchFamily="34" charset="0"/>
                <a:cs typeface="Arial" panose="020B0604020202020204" pitchFamily="34" charset="0"/>
              </a:rPr>
              <a:t>de l’actif </a:t>
            </a:r>
            <a:r>
              <a:rPr lang="fr-CA" sz="2000" dirty="0">
                <a:latin typeface="Arial" panose="020B0604020202020204" pitchFamily="34" charset="0"/>
                <a:cs typeface="Arial" panose="020B0604020202020204" pitchFamily="34" charset="0"/>
              </a:rPr>
              <a:t>pour </a:t>
            </a:r>
            <a:r>
              <a:rPr lang="x-none" sz="2000" dirty="0">
                <a:latin typeface="Arial" panose="020B0604020202020204" pitchFamily="34" charset="0"/>
                <a:cs typeface="Arial" panose="020B0604020202020204" pitchFamily="34" charset="0"/>
              </a:rPr>
              <a:t>connaître votre degré de tolérance au risque</a:t>
            </a:r>
            <a:br>
              <a:rPr lang="fr-CA" sz="2000" dirty="0">
                <a:latin typeface="Arial" panose="020B0604020202020204" pitchFamily="34" charset="0"/>
                <a:cs typeface="Arial" panose="020B0604020202020204" pitchFamily="34" charset="0"/>
              </a:rPr>
            </a:br>
            <a:r>
              <a:rPr lang="x-none" sz="2000" dirty="0">
                <a:latin typeface="Arial" panose="020B0604020202020204" pitchFamily="34" charset="0"/>
                <a:cs typeface="Arial" panose="020B0604020202020204" pitchFamily="34" charset="0"/>
              </a:rPr>
              <a:t>et savoir comment investir</a:t>
            </a:r>
            <a:br>
              <a:rPr lang="fr-CA" sz="2000" dirty="0">
                <a:latin typeface="Arial" panose="020B0604020202020204" pitchFamily="34" charset="0"/>
                <a:cs typeface="Arial" panose="020B0604020202020204" pitchFamily="34" charset="0"/>
              </a:rPr>
            </a:br>
            <a:r>
              <a:rPr lang="x-none" sz="2000" dirty="0">
                <a:latin typeface="Arial" panose="020B0604020202020204" pitchFamily="34" charset="0"/>
                <a:cs typeface="Arial" panose="020B0604020202020204" pitchFamily="34" charset="0"/>
              </a:rPr>
              <a:t>vos cotisations.</a:t>
            </a:r>
          </a:p>
          <a:p>
            <a:pPr eaLnBrk="1" hangingPunct="1">
              <a:defRPr b="0" i="0"/>
            </a:pPr>
            <a:r>
              <a:rPr lang="x-none" sz="2000" dirty="0">
                <a:latin typeface="Arial" panose="020B0604020202020204" pitchFamily="34" charset="0"/>
                <a:cs typeface="Arial" panose="020B0604020202020204" pitchFamily="34" charset="0"/>
              </a:rPr>
              <a:t>Utilisez le Planificateur de retraite pour comprendre vos objectifs de revenu de retraite</a:t>
            </a:r>
            <a:r>
              <a:rPr lang="fr-CA" sz="2000" dirty="0">
                <a:latin typeface="Arial" panose="020B0604020202020204" pitchFamily="34" charset="0"/>
                <a:cs typeface="Arial" panose="020B0604020202020204" pitchFamily="34" charset="0"/>
              </a:rPr>
              <a:t> </a:t>
            </a:r>
            <a:r>
              <a:rPr lang="x-none" sz="2000" dirty="0">
                <a:latin typeface="Arial" panose="020B0604020202020204" pitchFamily="34" charset="0"/>
                <a:cs typeface="Arial" panose="020B0604020202020204" pitchFamily="34" charset="0"/>
              </a:rPr>
              <a:t>et pour savoir si vous épargnez suffisamment.      </a:t>
            </a:r>
          </a:p>
        </p:txBody>
      </p:sp>
      <p:pic>
        <p:nvPicPr>
          <p:cNvPr id="22538" name="Picture 13" descr="frizzygirl"/>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tretch/>
        </p:blipFill>
        <p:spPr>
          <a:xfrm>
            <a:off x="5105400" y="1600200"/>
            <a:ext cx="40386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35958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9147">
                                            <p:txEl>
                                              <p:pRg st="0" end="0"/>
                                            </p:txEl>
                                          </p:spTgt>
                                        </p:tgtEl>
                                        <p:attrNameLst>
                                          <p:attrName>style.visibility</p:attrName>
                                        </p:attrNameLst>
                                      </p:cBhvr>
                                      <p:to>
                                        <p:strVal val="visible"/>
                                      </p:to>
                                    </p:set>
                                    <p:anim calcmode="lin" valueType="num">
                                      <p:cBhvr additive="base">
                                        <p:cTn id="7" dur="1000" fill="hold"/>
                                        <p:tgtEl>
                                          <p:spTgt spid="21914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19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indefinite"/>
                            </p:stCondLst>
                          </p:cTn>
                        </p:par>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19147">
                                            <p:txEl>
                                              <p:pRg st="1" end="1"/>
                                            </p:txEl>
                                          </p:spTgt>
                                        </p:tgtEl>
                                        <p:attrNameLst>
                                          <p:attrName>style.visibility</p:attrName>
                                        </p:attrNameLst>
                                      </p:cBhvr>
                                      <p:to>
                                        <p:strVal val="visible"/>
                                      </p:to>
                                    </p:set>
                                    <p:anim calcmode="lin" valueType="num">
                                      <p:cBhvr additive="base">
                                        <p:cTn id="14" dur="1000" fill="hold"/>
                                        <p:tgtEl>
                                          <p:spTgt spid="219147">
                                            <p:txEl>
                                              <p:pRg st="1" end="1"/>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2191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custDataLst>
              <p:tags r:id="rId2"/>
            </p:custDataLst>
          </p:nvPr>
        </p:nvSpPr>
        <p:spPr>
          <a:xfrm>
            <a:off x="0" y="-44185"/>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0" name="Rectangle 9"/>
          <p:cNvSpPr>
            <a:spLocks noChangeArrowheads="1"/>
          </p:cNvSpPr>
          <p:nvPr>
            <p:custDataLst>
              <p:tags r:id="rId3"/>
            </p:custDataLst>
          </p:nvPr>
        </p:nvSpPr>
        <p:spPr>
          <a:xfrm>
            <a:off x="-27432" y="2209800"/>
            <a:ext cx="9171432" cy="2514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4102" name="Rectangle 7"/>
          <p:cNvSpPr>
            <a:spLocks noChangeArrowheads="1"/>
          </p:cNvSpPr>
          <p:nvPr>
            <p:custDataLst>
              <p:tags r:id="rId4"/>
            </p:custDataLst>
          </p:nvPr>
        </p:nvSpPr>
        <p:spPr>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4103" name="Rectangle 7"/>
          <p:cNvSpPr>
            <a:spLocks noChangeArrowheads="1"/>
          </p:cNvSpPr>
          <p:nvPr>
            <p:custDataLst>
              <p:tags r:id="rId5"/>
            </p:custDataLst>
          </p:nvPr>
        </p:nvSpPr>
        <p:spPr>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87398" name="Text Box 6"/>
          <p:cNvSpPr txBox="1">
            <a:spLocks noChangeArrowheads="1"/>
          </p:cNvSpPr>
          <p:nvPr>
            <p:custDataLst>
              <p:tags r:id="rId6"/>
            </p:custDataLst>
          </p:nvPr>
        </p:nvSpPr>
        <p:spPr>
          <a:xfrm>
            <a:off x="-4482" y="3048000"/>
            <a:ext cx="8971988" cy="70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defRPr b="0" i="0"/>
            </a:pPr>
            <a:r>
              <a:rPr lang="x-none" sz="4000">
                <a:solidFill>
                  <a:schemeClr val="bg1"/>
                </a:solidFill>
                <a:ea typeface="Arial" charset="0"/>
              </a:rPr>
              <a:t>Sources de revenu de retraite</a:t>
            </a:r>
            <a:endParaRPr lang="x-none" sz="4400">
              <a:solidFill>
                <a:schemeClr val="bg1"/>
              </a:solidFill>
              <a:ea typeface="Arial" charset="0"/>
            </a:endParaRPr>
          </a:p>
        </p:txBody>
      </p:sp>
      <p:grpSp>
        <p:nvGrpSpPr>
          <p:cNvPr id="9" name="Group 6"/>
          <p:cNvGrpSpPr>
            <a:grpSpLocks/>
          </p:cNvGrpSpPr>
          <p:nvPr>
            <p:custDataLst>
              <p:tags r:id="rId7"/>
            </p:custDataLst>
          </p:nvPr>
        </p:nvGrpSpPr>
        <p:grpSpPr bwMode="auto">
          <a:xfrm>
            <a:off x="6477000" y="5943600"/>
            <a:ext cx="2438400" cy="812800"/>
            <a:chOff x="288" y="3696"/>
            <a:chExt cx="1392" cy="480"/>
          </a:xfrm>
        </p:grpSpPr>
        <p:sp>
          <p:nvSpPr>
            <p:cNvPr id="11"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2" name="Picture 8" descr="my_savings™_FR"/>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724358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7398"/>
                                        </p:tgtEl>
                                        <p:attrNameLst>
                                          <p:attrName>style.visibility</p:attrName>
                                        </p:attrNameLst>
                                      </p:cBhvr>
                                      <p:to>
                                        <p:strVal val="visible"/>
                                      </p:to>
                                    </p:set>
                                    <p:anim calcmode="lin" valueType="num">
                                      <p:cBhvr additive="base">
                                        <p:cTn id="7" dur="500" fill="hold"/>
                                        <p:tgtEl>
                                          <p:spTgt spid="187398"/>
                                        </p:tgtEl>
                                        <p:attrNameLst>
                                          <p:attrName>ppt_x</p:attrName>
                                        </p:attrNameLst>
                                      </p:cBhvr>
                                      <p:tavLst>
                                        <p:tav tm="0">
                                          <p:val>
                                            <p:strVal val="0-#ppt_w/2"/>
                                          </p:val>
                                        </p:tav>
                                        <p:tav tm="100000">
                                          <p:val>
                                            <p:strVal val="#ppt_x"/>
                                          </p:val>
                                        </p:tav>
                                      </p:tavLst>
                                    </p:anim>
                                    <p:anim calcmode="lin" valueType="num">
                                      <p:cBhvr additive="base">
                                        <p:cTn id="8" dur="500" fill="hold"/>
                                        <p:tgtEl>
                                          <p:spTgt spid="1873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1"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2"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23560" name="Rectangle 4"/>
          <p:cNvSpPr>
            <a:spLocks noGrp="1" noChangeArrowheads="1"/>
          </p:cNvSpPr>
          <p:nvPr>
            <p:ph type="title"/>
            <p:custDataLst>
              <p:tags r:id="rId5"/>
            </p:custDataLst>
          </p:nvPr>
        </p:nvSpPr>
        <p:spPr>
          <a:noFill/>
        </p:spPr>
        <p:txBody>
          <a:bodyPr>
            <a:normAutofit/>
          </a:bodyPr>
          <a:lstStyle/>
          <a:p>
            <a:pPr eaLnBrk="1" hangingPunct="1">
              <a:defRPr b="0" i="0"/>
            </a:pPr>
            <a:r>
              <a:rPr lang="x-none" sz="4000" b="1" dirty="0">
                <a:solidFill>
                  <a:srgbClr val="658237"/>
                </a:solidFill>
                <a:latin typeface="Arial" panose="020B0604020202020204" pitchFamily="34" charset="0"/>
                <a:cs typeface="Arial" panose="020B0604020202020204" pitchFamily="34" charset="0"/>
              </a:rPr>
              <a:t>Relevés et reçus</a:t>
            </a:r>
          </a:p>
        </p:txBody>
      </p:sp>
      <p:sp>
        <p:nvSpPr>
          <p:cNvPr id="220171" name="Rectangle 11"/>
          <p:cNvSpPr>
            <a:spLocks noChangeArrowheads="1"/>
          </p:cNvSpPr>
          <p:nvPr>
            <p:custDataLst>
              <p:tags r:id="rId6"/>
            </p:custDataLst>
          </p:nvPr>
        </p:nvSpPr>
        <p:spPr>
          <a:xfrm>
            <a:off x="1143000" y="2286000"/>
            <a:ext cx="510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Clr>
                <a:srgbClr val="345629"/>
              </a:buClr>
              <a:buFont typeface="Times" pitchFamily="18" charset="0"/>
              <a:buChar char="•"/>
              <a:defRPr b="0" i="0"/>
            </a:pPr>
            <a:r>
              <a:rPr lang="x-none" dirty="0">
                <a:latin typeface="Arial" panose="020B0604020202020204" pitchFamily="34" charset="0"/>
                <a:cs typeface="Arial" panose="020B0604020202020204" pitchFamily="34" charset="0"/>
              </a:rPr>
              <a:t>Relevés de compte annuels envoyés par la poste à votre domicile en </a:t>
            </a:r>
            <a:r>
              <a:rPr lang="x-none" b="1" dirty="0">
                <a:latin typeface="Arial" panose="020B0604020202020204" pitchFamily="34" charset="0"/>
                <a:cs typeface="Arial" panose="020B0604020202020204" pitchFamily="34" charset="0"/>
              </a:rPr>
              <a:t>décembre</a:t>
            </a:r>
            <a:r>
              <a:rPr lang="x-none" dirty="0">
                <a:latin typeface="Arial" panose="020B0604020202020204" pitchFamily="34" charset="0"/>
                <a:cs typeface="Arial" panose="020B0604020202020204" pitchFamily="34" charset="0"/>
              </a:rPr>
              <a:t>, à moins que vous choisissiez l’option </a:t>
            </a:r>
            <a:r>
              <a:rPr lang="fr-CA" dirty="0">
                <a:latin typeface="Arial" panose="020B0604020202020204" pitchFamily="34" charset="0"/>
                <a:cs typeface="Arial" panose="020B0604020202020204" pitchFamily="34" charset="0"/>
              </a:rPr>
              <a:t>Zéro papier</a:t>
            </a:r>
            <a:r>
              <a:rPr lang="x-none" dirty="0">
                <a:latin typeface="Arial" panose="020B0604020202020204" pitchFamily="34" charset="0"/>
                <a:cs typeface="Arial" panose="020B0604020202020204" pitchFamily="34" charset="0"/>
              </a:rPr>
              <a:t> sur </a:t>
            </a:r>
            <a:r>
              <a:rPr lang="fr-CA" b="1" dirty="0">
                <a:latin typeface="Arial" panose="020B0604020202020204" pitchFamily="34" charset="0"/>
                <a:cs typeface="Arial" panose="020B0604020202020204" pitchFamily="34" charset="0"/>
              </a:rPr>
              <a:t>masunlife.ca</a:t>
            </a:r>
            <a:r>
              <a:rPr lang="x-none" b="1" dirty="0">
                <a:latin typeface="Arial" panose="020B0604020202020204" pitchFamily="34" charset="0"/>
                <a:cs typeface="Arial" panose="020B0604020202020204" pitchFamily="34" charset="0"/>
              </a:rPr>
              <a:t>.</a:t>
            </a:r>
          </a:p>
          <a:p>
            <a:pPr marL="230188" indent="-230188">
              <a:buClr>
                <a:srgbClr val="345629"/>
              </a:buClr>
              <a:buFont typeface="Times" pitchFamily="18" charset="0"/>
              <a:buChar char="•"/>
              <a:defRPr b="0" i="0"/>
            </a:pPr>
            <a:r>
              <a:rPr lang="x-none" dirty="0">
                <a:latin typeface="Arial" panose="020B0604020202020204" pitchFamily="34" charset="0"/>
                <a:cs typeface="Arial" panose="020B0604020202020204" pitchFamily="34" charset="0"/>
              </a:rPr>
              <a:t>Relevés de compte accessibles en ligne deux fois par année, en </a:t>
            </a:r>
            <a:r>
              <a:rPr lang="x-none" b="1" dirty="0">
                <a:latin typeface="Arial" panose="020B0604020202020204" pitchFamily="34" charset="0"/>
                <a:cs typeface="Arial" panose="020B0604020202020204" pitchFamily="34" charset="0"/>
              </a:rPr>
              <a:t>juin</a:t>
            </a:r>
            <a:r>
              <a:rPr lang="x-none" dirty="0">
                <a:latin typeface="Arial" panose="020B0604020202020204" pitchFamily="34" charset="0"/>
                <a:cs typeface="Arial" panose="020B0604020202020204" pitchFamily="34" charset="0"/>
              </a:rPr>
              <a:t> et en </a:t>
            </a:r>
            <a:r>
              <a:rPr lang="x-none" b="1" dirty="0">
                <a:latin typeface="Arial" panose="020B0604020202020204" pitchFamily="34" charset="0"/>
                <a:cs typeface="Arial" panose="020B0604020202020204" pitchFamily="34" charset="0"/>
              </a:rPr>
              <a:t>décembre</a:t>
            </a:r>
            <a:r>
              <a:rPr lang="x-none" dirty="0">
                <a:latin typeface="Arial" panose="020B0604020202020204" pitchFamily="34" charset="0"/>
                <a:cs typeface="Arial" panose="020B0604020202020204" pitchFamily="34" charset="0"/>
              </a:rPr>
              <a:t>.</a:t>
            </a:r>
          </a:p>
          <a:p>
            <a:pPr marL="230188" indent="-230188">
              <a:buClr>
                <a:srgbClr val="345629"/>
              </a:buClr>
              <a:buFont typeface="Times" pitchFamily="18" charset="0"/>
              <a:buChar char="•"/>
              <a:defRPr b="0" i="0"/>
            </a:pPr>
            <a:r>
              <a:rPr lang="x-none" dirty="0">
                <a:latin typeface="Arial" panose="020B0604020202020204" pitchFamily="34" charset="0"/>
                <a:cs typeface="Arial" panose="020B0604020202020204" pitchFamily="34" charset="0"/>
              </a:rPr>
              <a:t>Feuillets et reçus fiscaux</a:t>
            </a:r>
          </a:p>
          <a:p>
            <a:pPr marL="684213" lvl="1" indent="-227013">
              <a:buClr>
                <a:srgbClr val="345629"/>
              </a:buClr>
              <a:buFont typeface="Wingdings" pitchFamily="2" charset="2"/>
              <a:buChar char="Ø"/>
              <a:defRPr b="0" i="0"/>
            </a:pPr>
            <a:r>
              <a:rPr lang="x-none" dirty="0">
                <a:latin typeface="Arial" panose="020B0604020202020204" pitchFamily="34" charset="0"/>
                <a:cs typeface="Arial" panose="020B0604020202020204" pitchFamily="34" charset="0"/>
              </a:rPr>
              <a:t>Ils sont</a:t>
            </a:r>
            <a:r>
              <a:rPr lang="fr-CA" dirty="0">
                <a:latin typeface="Arial" panose="020B0604020202020204" pitchFamily="34" charset="0"/>
                <a:cs typeface="Arial" panose="020B0604020202020204" pitchFamily="34" charset="0"/>
              </a:rPr>
              <a:t> accessibles sur </a:t>
            </a:r>
            <a:r>
              <a:rPr lang="fr-CA" b="1" dirty="0">
                <a:latin typeface="Arial" panose="020B0604020202020204" pitchFamily="34" charset="0"/>
                <a:cs typeface="Arial" panose="020B0604020202020204" pitchFamily="34" charset="0"/>
              </a:rPr>
              <a:t>masunlife.ca</a:t>
            </a:r>
            <a:r>
              <a:rPr lang="x-none" dirty="0">
                <a:latin typeface="Arial" panose="020B0604020202020204" pitchFamily="34" charset="0"/>
                <a:cs typeface="Arial" panose="020B0604020202020204" pitchFamily="34" charset="0"/>
              </a:rPr>
              <a:t> </a:t>
            </a:r>
            <a:r>
              <a:rPr lang="fr-CA" dirty="0">
                <a:latin typeface="Arial" panose="020B0604020202020204" pitchFamily="34" charset="0"/>
                <a:cs typeface="Arial" panose="020B0604020202020204" pitchFamily="34" charset="0"/>
              </a:rPr>
              <a:t>ou sont </a:t>
            </a:r>
            <a:r>
              <a:rPr lang="x-none" dirty="0">
                <a:latin typeface="Arial" panose="020B0604020202020204" pitchFamily="34" charset="0"/>
                <a:cs typeface="Arial" panose="020B0604020202020204" pitchFamily="34" charset="0"/>
              </a:rPr>
              <a:t>envoyés par la poste</a:t>
            </a:r>
            <a:r>
              <a:rPr lang="fr-CA" dirty="0">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à votre domicile.</a:t>
            </a:r>
          </a:p>
          <a:p>
            <a:pPr marL="684213" lvl="1" indent="-227013">
              <a:buClr>
                <a:srgbClr val="345629"/>
              </a:buClr>
              <a:buFont typeface="Wingdings" pitchFamily="2" charset="2"/>
              <a:buChar char="Ø"/>
              <a:defRPr b="0" i="0"/>
            </a:pPr>
            <a:r>
              <a:rPr lang="x-none" dirty="0">
                <a:latin typeface="Arial" panose="020B0604020202020204" pitchFamily="34" charset="0"/>
                <a:cs typeface="Arial" panose="020B0604020202020204" pitchFamily="34" charset="0"/>
              </a:rPr>
              <a:t>Les </a:t>
            </a:r>
            <a:r>
              <a:rPr lang="fr-CA" dirty="0">
                <a:latin typeface="Arial" panose="020B0604020202020204" pitchFamily="34" charset="0"/>
                <a:cs typeface="Arial" panose="020B0604020202020204" pitchFamily="34" charset="0"/>
              </a:rPr>
              <a:t>reçus</a:t>
            </a:r>
            <a:r>
              <a:rPr lang="x-none" dirty="0">
                <a:latin typeface="Arial" panose="020B0604020202020204" pitchFamily="34" charset="0"/>
                <a:cs typeface="Arial" panose="020B0604020202020204" pitchFamily="34" charset="0"/>
              </a:rPr>
              <a:t> REER à joindre à votre déclaration de revenus sont </a:t>
            </a:r>
            <a:r>
              <a:rPr lang="fr-CA" dirty="0">
                <a:latin typeface="Arial" panose="020B0604020202020204" pitchFamily="34" charset="0"/>
                <a:cs typeface="Arial" panose="020B0604020202020204" pitchFamily="34" charset="0"/>
              </a:rPr>
              <a:t>produits</a:t>
            </a:r>
            <a:r>
              <a:rPr lang="x-none" dirty="0">
                <a:latin typeface="Arial" panose="020B0604020202020204" pitchFamily="34" charset="0"/>
                <a:cs typeface="Arial" panose="020B0604020202020204" pitchFamily="34" charset="0"/>
              </a:rPr>
              <a:t> deux fois par année civile.</a:t>
            </a:r>
          </a:p>
        </p:txBody>
      </p:sp>
      <p:pic>
        <p:nvPicPr>
          <p:cNvPr id="23562" name="Picture 12" descr="suitdude"/>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tretch/>
        </p:blipFill>
        <p:spPr>
          <a:xfrm>
            <a:off x="6324600" y="2286000"/>
            <a:ext cx="2339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3"/>
          <p:cNvSpPr>
            <a:spLocks noChangeArrowheads="1"/>
          </p:cNvSpPr>
          <p:nvPr>
            <p:custDataLst>
              <p:tags r:id="rId8"/>
            </p:custDataLst>
          </p:nvPr>
        </p:nvSpPr>
        <p:spPr>
          <a:xfrm>
            <a:off x="6324600" y="2286000"/>
            <a:ext cx="2339975" cy="320040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b="0" i="0"/>
            </a:pPr>
            <a:endParaRPr lang="en-US" dirty="0">
              <a:latin typeface="Arial" charset="0"/>
            </a:endParaRPr>
          </a:p>
        </p:txBody>
      </p:sp>
    </p:spTree>
    <p:custDataLst>
      <p:tags r:id="rId1"/>
    </p:custDataLst>
    <p:extLst>
      <p:ext uri="{BB962C8B-B14F-4D97-AF65-F5344CB8AC3E}">
        <p14:creationId xmlns:p14="http://schemas.microsoft.com/office/powerpoint/2010/main" val="1334232746"/>
      </p:ext>
    </p:extLst>
  </p:cSld>
  <p:clrMapOvr>
    <a:masterClrMapping/>
  </p:clrMapOvr>
  <p:transition advTm="787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0171">
                                            <p:txEl>
                                              <p:pRg st="0" end="0"/>
                                            </p:txEl>
                                          </p:spTgt>
                                        </p:tgtEl>
                                        <p:attrNameLst>
                                          <p:attrName>style.visibility</p:attrName>
                                        </p:attrNameLst>
                                      </p:cBhvr>
                                      <p:to>
                                        <p:strVal val="visible"/>
                                      </p:to>
                                    </p:set>
                                    <p:anim calcmode="lin" valueType="num">
                                      <p:cBhvr additive="base">
                                        <p:cTn id="7" dur="1000" fill="hold"/>
                                        <p:tgtEl>
                                          <p:spTgt spid="22017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201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0171">
                                            <p:txEl>
                                              <p:pRg st="1" end="1"/>
                                            </p:txEl>
                                          </p:spTgt>
                                        </p:tgtEl>
                                        <p:attrNameLst>
                                          <p:attrName>style.visibility</p:attrName>
                                        </p:attrNameLst>
                                      </p:cBhvr>
                                      <p:to>
                                        <p:strVal val="visible"/>
                                      </p:to>
                                    </p:set>
                                    <p:anim calcmode="lin" valueType="num">
                                      <p:cBhvr additive="base">
                                        <p:cTn id="11" dur="1000" fill="hold"/>
                                        <p:tgtEl>
                                          <p:spTgt spid="220171">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20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indefinite"/>
                            </p:stCondLst>
                          </p:cTn>
                        </p:par>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0171">
                                            <p:txEl>
                                              <p:pRg st="2" end="2"/>
                                            </p:txEl>
                                          </p:spTgt>
                                        </p:tgtEl>
                                        <p:attrNameLst>
                                          <p:attrName>style.visibility</p:attrName>
                                        </p:attrNameLst>
                                      </p:cBhvr>
                                      <p:to>
                                        <p:strVal val="visible"/>
                                      </p:to>
                                    </p:set>
                                    <p:anim calcmode="lin" valueType="num">
                                      <p:cBhvr additive="base">
                                        <p:cTn id="18" dur="1000" fill="hold"/>
                                        <p:tgtEl>
                                          <p:spTgt spid="220171">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20171">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20171">
                                            <p:txEl>
                                              <p:pRg st="3" end="3"/>
                                            </p:txEl>
                                          </p:spTgt>
                                        </p:tgtEl>
                                        <p:attrNameLst>
                                          <p:attrName>style.visibility</p:attrName>
                                        </p:attrNameLst>
                                      </p:cBhvr>
                                      <p:to>
                                        <p:strVal val="visible"/>
                                      </p:to>
                                    </p:set>
                                    <p:anim calcmode="lin" valueType="num">
                                      <p:cBhvr additive="base">
                                        <p:cTn id="22" dur="1000" fill="hold"/>
                                        <p:tgtEl>
                                          <p:spTgt spid="220171">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220171">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20171">
                                            <p:txEl>
                                              <p:pRg st="4" end="4"/>
                                            </p:txEl>
                                          </p:spTgt>
                                        </p:tgtEl>
                                        <p:attrNameLst>
                                          <p:attrName>style.visibility</p:attrName>
                                        </p:attrNameLst>
                                      </p:cBhvr>
                                      <p:to>
                                        <p:strVal val="visible"/>
                                      </p:to>
                                    </p:set>
                                    <p:anim calcmode="lin" valueType="num">
                                      <p:cBhvr additive="base">
                                        <p:cTn id="26" dur="1000" fill="hold"/>
                                        <p:tgtEl>
                                          <p:spTgt spid="220171">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220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custDataLst>
              <p:tags r:id="rId2"/>
            </p:custDataLst>
          </p:nvPr>
        </p:nvSpPr>
        <p:spPr>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1" name="Rectangle 10"/>
          <p:cNvSpPr>
            <a:spLocks noChangeArrowheads="1"/>
          </p:cNvSpPr>
          <p:nvPr>
            <p:custDataLst>
              <p:tags r:id="rId3"/>
            </p:custDataLst>
          </p:nvPr>
        </p:nvSpPr>
        <p:spPr>
          <a:xfrm>
            <a:off x="-27432" y="2209800"/>
            <a:ext cx="9171432" cy="2514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24582" name="Rectangle 7"/>
          <p:cNvSpPr>
            <a:spLocks noChangeArrowheads="1"/>
          </p:cNvSpPr>
          <p:nvPr>
            <p:custDataLst>
              <p:tags r:id="rId4"/>
            </p:custDataLst>
          </p:nvPr>
        </p:nvSpPr>
        <p:spPr>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24583" name="Rectangle 7"/>
          <p:cNvSpPr>
            <a:spLocks noChangeArrowheads="1"/>
          </p:cNvSpPr>
          <p:nvPr>
            <p:custDataLst>
              <p:tags r:id="rId5"/>
            </p:custDataLst>
          </p:nvPr>
        </p:nvSpPr>
        <p:spPr>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93542" name="Text Box 6"/>
          <p:cNvSpPr txBox="1">
            <a:spLocks noChangeArrowheads="1"/>
          </p:cNvSpPr>
          <p:nvPr>
            <p:custDataLst>
              <p:tags r:id="rId6"/>
            </p:custDataLst>
          </p:nvPr>
        </p:nvSpPr>
        <p:spPr>
          <a:xfrm>
            <a:off x="-3315" y="2590800"/>
            <a:ext cx="6636029" cy="192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defRPr b="0" i="0"/>
            </a:pPr>
            <a:r>
              <a:rPr lang="x-none" sz="4000" dirty="0">
                <a:solidFill>
                  <a:schemeClr val="bg1"/>
                </a:solidFill>
                <a:ea typeface="Arial" charset="0"/>
              </a:rPr>
              <a:t>Options de retrait,</a:t>
            </a:r>
            <a:br>
              <a:rPr lang="fr-CA" sz="4000" dirty="0">
                <a:solidFill>
                  <a:schemeClr val="bg1"/>
                </a:solidFill>
                <a:ea typeface="Arial" charset="0"/>
              </a:rPr>
            </a:br>
            <a:r>
              <a:rPr lang="x-none" sz="4000" dirty="0">
                <a:solidFill>
                  <a:schemeClr val="bg1"/>
                </a:solidFill>
                <a:ea typeface="Arial" charset="0"/>
              </a:rPr>
              <a:t>cessation d’emploi</a:t>
            </a:r>
            <a:br>
              <a:rPr lang="fr-CA" sz="4000" dirty="0">
                <a:solidFill>
                  <a:schemeClr val="bg1"/>
                </a:solidFill>
                <a:ea typeface="Arial" charset="0"/>
              </a:rPr>
            </a:br>
            <a:r>
              <a:rPr lang="x-none" sz="4000" dirty="0">
                <a:solidFill>
                  <a:schemeClr val="bg1"/>
                </a:solidFill>
                <a:ea typeface="Arial" charset="0"/>
              </a:rPr>
              <a:t>et départ à la retraite</a:t>
            </a:r>
          </a:p>
        </p:txBody>
      </p:sp>
      <p:grpSp>
        <p:nvGrpSpPr>
          <p:cNvPr id="24586" name="Group 11"/>
          <p:cNvGrpSpPr/>
          <p:nvPr>
            <p:custDataLst>
              <p:tags r:id="rId7"/>
            </p:custDataLst>
          </p:nvPr>
        </p:nvGrpSpPr>
        <p:grpSpPr>
          <a:xfrm>
            <a:off x="6705600" y="2286000"/>
            <a:ext cx="1965325" cy="2362200"/>
            <a:chOff x="3984" y="1440"/>
            <a:chExt cx="1238" cy="1488"/>
          </a:xfrm>
        </p:grpSpPr>
        <p:pic>
          <p:nvPicPr>
            <p:cNvPr id="24588" name="Picture 12" descr="fingerpicture"/>
            <p:cNvPicPr>
              <a:picLocks noChangeAspect="1" noChangeArrowheads="1"/>
            </p:cNvPicPr>
            <p:nvPr/>
          </p:nvPicPr>
          <p:blipFill>
            <a:blip r:embed="rId13">
              <a:extLst>
                <a:ext uri="{28A0092B-C50C-407E-A947-70E740481C1C}">
                  <a14:useLocalDpi xmlns:a14="http://schemas.microsoft.com/office/drawing/2010/main" val="0"/>
                </a:ext>
              </a:extLst>
            </a:blip>
            <a:stretch/>
          </p:blipFill>
          <p:spPr>
            <a:xfrm>
              <a:off x="3984" y="1440"/>
              <a:ext cx="1233"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Rectangle 13"/>
            <p:cNvSpPr>
              <a:spLocks noChangeArrowheads="1"/>
            </p:cNvSpPr>
            <p:nvPr>
              <p:custDataLst>
                <p:tags r:id="rId10"/>
              </p:custDataLst>
            </p:nvPr>
          </p:nvSpPr>
          <p:spPr>
            <a:xfrm>
              <a:off x="3984" y="1440"/>
              <a:ext cx="1238" cy="1486"/>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b="0" i="0"/>
              </a:pPr>
              <a:endParaRPr lang="en-US" dirty="0">
                <a:latin typeface="Arial" charset="0"/>
              </a:endParaRPr>
            </a:p>
          </p:txBody>
        </p:sp>
      </p:grpSp>
      <p:grpSp>
        <p:nvGrpSpPr>
          <p:cNvPr id="12" name="Group 6"/>
          <p:cNvGrpSpPr>
            <a:grpSpLocks/>
          </p:cNvGrpSpPr>
          <p:nvPr>
            <p:custDataLst>
              <p:tags r:id="rId8"/>
            </p:custDataLst>
          </p:nvPr>
        </p:nvGrpSpPr>
        <p:grpSpPr bwMode="auto">
          <a:xfrm>
            <a:off x="6477000" y="5943600"/>
            <a:ext cx="2438400" cy="812800"/>
            <a:chOff x="288" y="3696"/>
            <a:chExt cx="1392" cy="480"/>
          </a:xfrm>
        </p:grpSpPr>
        <p:sp>
          <p:nvSpPr>
            <p:cNvPr id="13"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4" name="Picture 8" descr="my_savings™_FR"/>
            <p:cNvPicPr>
              <a:picLocks noChangeAspect="1" noChangeArrowheads="1"/>
            </p:cNvPicPr>
            <p:nvPr>
              <p:custDataLst>
                <p:tags r:id="rId9"/>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191623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3542"/>
                                        </p:tgtEl>
                                        <p:attrNameLst>
                                          <p:attrName>style.visibility</p:attrName>
                                        </p:attrNameLst>
                                      </p:cBhvr>
                                      <p:to>
                                        <p:strVal val="visible"/>
                                      </p:to>
                                    </p:set>
                                    <p:anim calcmode="lin" valueType="num">
                                      <p:cBhvr additive="base">
                                        <p:cTn id="7" dur="500" fill="hold"/>
                                        <p:tgtEl>
                                          <p:spTgt spid="193542"/>
                                        </p:tgtEl>
                                        <p:attrNameLst>
                                          <p:attrName>ppt_x</p:attrName>
                                        </p:attrNameLst>
                                      </p:cBhvr>
                                      <p:tavLst>
                                        <p:tav tm="0">
                                          <p:val>
                                            <p:strVal val="0-#ppt_w/2"/>
                                          </p:val>
                                        </p:tav>
                                        <p:tav tm="100000">
                                          <p:val>
                                            <p:strVal val="#ppt_x"/>
                                          </p:val>
                                        </p:tav>
                                      </p:tavLst>
                                    </p:anim>
                                    <p:anim calcmode="lin" valueType="num">
                                      <p:cBhvr additive="base">
                                        <p:cTn id="8" dur="500" fill="hold"/>
                                        <p:tgtEl>
                                          <p:spTgt spid="1935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9"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0"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31752" name="Rectangle 11"/>
          <p:cNvSpPr>
            <a:spLocks noGrp="1" noChangeArrowheads="1"/>
          </p:cNvSpPr>
          <p:nvPr>
            <p:ph type="title"/>
            <p:custDataLst>
              <p:tags r:id="rId5"/>
            </p:custDataLst>
          </p:nvPr>
        </p:nvSpPr>
        <p:spPr/>
        <p:txBody>
          <a:bodyPr>
            <a:normAutofit/>
          </a:bodyPr>
          <a:lstStyle/>
          <a:p>
            <a:pPr eaLnBrk="1" hangingPunct="1">
              <a:defRPr b="0" i="0"/>
            </a:pPr>
            <a:r>
              <a:rPr lang="x-none" sz="4000" b="1" dirty="0">
                <a:solidFill>
                  <a:srgbClr val="658237"/>
                </a:solidFill>
                <a:latin typeface="Arial" panose="020B0604020202020204" pitchFamily="34" charset="0"/>
                <a:cs typeface="Arial" panose="020B0604020202020204" pitchFamily="34" charset="0"/>
              </a:rPr>
              <a:t>Retraits</a:t>
            </a:r>
          </a:p>
        </p:txBody>
      </p:sp>
      <p:sp>
        <p:nvSpPr>
          <p:cNvPr id="223244" name="Rectangle 12"/>
          <p:cNvSpPr>
            <a:spLocks noGrp="1" noChangeArrowheads="1"/>
          </p:cNvSpPr>
          <p:nvPr>
            <p:ph type="body" idx="1"/>
            <p:custDataLst>
              <p:tags r:id="rId6"/>
            </p:custDataLst>
          </p:nvPr>
        </p:nvSpPr>
        <p:spPr>
          <a:xfrm>
            <a:off x="990600" y="1905000"/>
            <a:ext cx="7924800" cy="4876800"/>
          </a:xfrm>
          <a:noFill/>
        </p:spPr>
        <p:txBody>
          <a:bodyPr>
            <a:noAutofit/>
          </a:bodyPr>
          <a:lstStyle/>
          <a:p>
            <a:pPr>
              <a:spcBef>
                <a:spcPts val="600"/>
              </a:spcBef>
              <a:defRPr b="0" i="0"/>
            </a:pPr>
            <a:r>
              <a:rPr lang="fr-CA" sz="1800" dirty="0">
                <a:latin typeface="Arial" panose="020B0604020202020204" pitchFamily="34" charset="0"/>
                <a:cs typeface="Arial" panose="020B0604020202020204" pitchFamily="34" charset="0"/>
              </a:rPr>
              <a:t>Des restrictions peuvent s’appliquer aux retraits en cours d’emploi; renseignez-vous auprès de </a:t>
            </a:r>
            <a:r>
              <a:rPr lang="x-none" sz="1800" dirty="0">
                <a:latin typeface="Arial" panose="020B0604020202020204" pitchFamily="34" charset="0"/>
                <a:cs typeface="Arial" panose="020B0604020202020204" pitchFamily="34" charset="0"/>
              </a:rPr>
              <a:t>votre employeur.</a:t>
            </a:r>
          </a:p>
          <a:p>
            <a:pPr>
              <a:spcBef>
                <a:spcPts val="600"/>
              </a:spcBef>
              <a:defRPr b="0" i="0"/>
            </a:pPr>
            <a:r>
              <a:rPr lang="x-none" sz="1800" dirty="0">
                <a:latin typeface="Arial" panose="020B0604020202020204" pitchFamily="34" charset="0"/>
                <a:cs typeface="Arial" panose="020B0604020202020204" pitchFamily="34" charset="0"/>
              </a:rPr>
              <a:t>Des frais de 25 $ s’appliquent à chaque retrait effectué du REER</a:t>
            </a:r>
            <a:br>
              <a:rPr lang="fr-CA" sz="1800" dirty="0">
                <a:latin typeface="Arial" panose="020B0604020202020204" pitchFamily="34" charset="0"/>
                <a:cs typeface="Arial" panose="020B0604020202020204" pitchFamily="34" charset="0"/>
              </a:rPr>
            </a:br>
            <a:r>
              <a:rPr lang="x-none" sz="1800" dirty="0">
                <a:latin typeface="Arial" panose="020B0604020202020204" pitchFamily="34" charset="0"/>
                <a:cs typeface="Arial" panose="020B0604020202020204" pitchFamily="34" charset="0"/>
              </a:rPr>
              <a:t>ou du RPDB.</a:t>
            </a:r>
          </a:p>
          <a:p>
            <a:pPr>
              <a:spcBef>
                <a:spcPts val="600"/>
              </a:spcBef>
              <a:defRPr b="0" i="0"/>
            </a:pPr>
            <a:r>
              <a:rPr lang="x-none" sz="1800" dirty="0">
                <a:latin typeface="Arial" panose="020B0604020202020204" pitchFamily="34" charset="0"/>
                <a:cs typeface="Arial" panose="020B0604020202020204" pitchFamily="34" charset="0"/>
              </a:rPr>
              <a:t>Le premier retrait de votre CELI effectué au cours de l’année civile ne comporte pas de frais. Chaque retrait supplémentaire effectué au cours de l’année donnera lieu à des frais de 25 $. </a:t>
            </a:r>
          </a:p>
          <a:p>
            <a:pPr>
              <a:spcBef>
                <a:spcPts val="600"/>
              </a:spcBef>
              <a:defRPr b="0" i="0"/>
            </a:pPr>
            <a:r>
              <a:rPr lang="x-none" sz="1800" dirty="0">
                <a:latin typeface="Arial" panose="020B0604020202020204" pitchFamily="34" charset="0"/>
                <a:cs typeface="Arial" panose="020B0604020202020204" pitchFamily="34" charset="0"/>
              </a:rPr>
              <a:t>Des frais de 75 $ s’appliquent aux retraits ou aux transferts effectués</a:t>
            </a:r>
            <a:br>
              <a:rPr lang="fr-CA" sz="1800" dirty="0">
                <a:latin typeface="Arial" panose="020B0604020202020204" pitchFamily="34" charset="0"/>
                <a:cs typeface="Arial" panose="020B0604020202020204" pitchFamily="34" charset="0"/>
              </a:rPr>
            </a:br>
            <a:r>
              <a:rPr lang="x-none" sz="1800" dirty="0">
                <a:latin typeface="Arial" panose="020B0604020202020204" pitchFamily="34" charset="0"/>
                <a:cs typeface="Arial" panose="020B0604020202020204" pitchFamily="34" charset="0"/>
              </a:rPr>
              <a:t>à la cessation d’emploi (sauf si les fonds sont transférés dans un autre produit</a:t>
            </a:r>
            <a:r>
              <a:rPr lang="fr-CA" sz="1800" dirty="0">
                <a:latin typeface="Arial" panose="020B0604020202020204" pitchFamily="34" charset="0"/>
                <a:cs typeface="Arial" panose="020B0604020202020204" pitchFamily="34" charset="0"/>
              </a:rPr>
              <a:t> </a:t>
            </a:r>
            <a:r>
              <a:rPr lang="x-none" sz="1800" dirty="0">
                <a:latin typeface="Arial" panose="020B0604020202020204" pitchFamily="34" charset="0"/>
                <a:cs typeface="Arial" panose="020B0604020202020204" pitchFamily="34" charset="0"/>
              </a:rPr>
              <a:t>de la Sun Life).</a:t>
            </a:r>
          </a:p>
          <a:p>
            <a:pPr>
              <a:spcBef>
                <a:spcPts val="600"/>
              </a:spcBef>
              <a:defRPr b="0" i="0"/>
            </a:pPr>
            <a:r>
              <a:rPr lang="x-none" sz="1800" dirty="0">
                <a:latin typeface="Arial" panose="020B0604020202020204" pitchFamily="34" charset="0"/>
                <a:cs typeface="Arial" panose="020B0604020202020204" pitchFamily="34" charset="0"/>
              </a:rPr>
              <a:t>Les retraits et les transferts effectués avant l’échéance sur des fonds garantis sont calculés à la valeur de marché. Le capital-décès ne fait</a:t>
            </a:r>
            <a:br>
              <a:rPr lang="fr-CA" sz="1800" dirty="0">
                <a:latin typeface="Arial" panose="020B0604020202020204" pitchFamily="34" charset="0"/>
                <a:cs typeface="Arial" panose="020B0604020202020204" pitchFamily="34" charset="0"/>
              </a:rPr>
            </a:br>
            <a:r>
              <a:rPr lang="x-none" sz="1800" dirty="0">
                <a:latin typeface="Arial" panose="020B0604020202020204" pitchFamily="34" charset="0"/>
                <a:cs typeface="Arial" panose="020B0604020202020204" pitchFamily="34" charset="0"/>
              </a:rPr>
              <a:t>pas l’objet d’un rajustement de liquidation.</a:t>
            </a:r>
          </a:p>
          <a:p>
            <a:pPr>
              <a:spcBef>
                <a:spcPts val="600"/>
              </a:spcBef>
              <a:defRPr b="0" i="0"/>
            </a:pPr>
            <a:r>
              <a:rPr lang="x-none" sz="1800" dirty="0">
                <a:latin typeface="Arial" panose="020B0604020202020204" pitchFamily="34" charset="0"/>
                <a:cs typeface="Arial" panose="020B0604020202020204" pitchFamily="34" charset="0"/>
              </a:rPr>
              <a:t>Les retraits d’un </a:t>
            </a:r>
            <a:r>
              <a:rPr lang="fr-CA" sz="1800" dirty="0">
                <a:latin typeface="Arial" panose="020B0604020202020204" pitchFamily="34" charset="0"/>
                <a:cs typeface="Arial" panose="020B0604020202020204" pitchFamily="34" charset="0"/>
              </a:rPr>
              <a:t>F</a:t>
            </a:r>
            <a:r>
              <a:rPr lang="x-none" sz="1800" dirty="0">
                <a:latin typeface="Arial" panose="020B0604020202020204" pitchFamily="34" charset="0"/>
                <a:cs typeface="Arial" panose="020B0604020202020204" pitchFamily="34" charset="0"/>
              </a:rPr>
              <a:t>onds Repère avant l’échéance sont calculés à la valeur de marché courante et non à la valeur garantie à l’échéance du fonds.</a:t>
            </a:r>
          </a:p>
        </p:txBody>
      </p:sp>
    </p:spTree>
    <p:custDataLst>
      <p:tags r:id="rId1"/>
    </p:custDataLst>
    <p:extLst>
      <p:ext uri="{BB962C8B-B14F-4D97-AF65-F5344CB8AC3E}">
        <p14:creationId xmlns:p14="http://schemas.microsoft.com/office/powerpoint/2010/main" val="4179760179"/>
      </p:ext>
    </p:extLst>
  </p:cSld>
  <p:clrMapOvr>
    <a:masterClrMapping/>
  </p:clrMapOvr>
  <p:transition advTm="976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indefinite"/>
                            </p:stCondLst>
                          </p:cTn>
                        </p:par>
                      </p:childTnLst>
                    </p:cTn>
                  </p:par>
                  <p:par>
                    <p:cTn id="5" fill="hold">
                      <p:stCondLst>
                        <p:cond delay="indefinite"/>
                      </p:stCondLst>
                      <p:childTnLst>
                        <p:par>
                          <p:cTn id="6" fill="hold">
                            <p:stCondLst>
                              <p:cond delay="indefinite"/>
                            </p:stCondLst>
                          </p:cTn>
                        </p:par>
                      </p:childTnLst>
                    </p:cTn>
                  </p:par>
                  <p:par>
                    <p:cTn id="7" fill="hold">
                      <p:stCondLst>
                        <p:cond delay="indefinite"/>
                      </p:stCondLst>
                      <p:childTnLst>
                        <p:par>
                          <p:cTn id="8" fill="hold">
                            <p:stCondLst>
                              <p:cond delay="indefinite"/>
                            </p:stCondLst>
                          </p:cTn>
                        </p:par>
                      </p:childTnLst>
                    </p:cTn>
                  </p:par>
                  <p:par>
                    <p:cTn id="9" fill="hold">
                      <p:stCondLst>
                        <p:cond delay="indefinite"/>
                      </p:stCondLst>
                      <p:childTnLst>
                        <p:par>
                          <p:cTn id="10" fill="hold">
                            <p:stCondLst>
                              <p:cond delay="indefinite"/>
                            </p:stCondLst>
                          </p:cTn>
                        </p:par>
                      </p:childTnLst>
                    </p:cTn>
                  </p:par>
                  <p:par>
                    <p:cTn id="11" fill="hold">
                      <p:stCondLst>
                        <p:cond delay="indefinite"/>
                      </p:stCondLst>
                      <p:childTnLst>
                        <p:par>
                          <p:cTn id="12" fill="hold">
                            <p:stCondLst>
                              <p:cond delay="indefinite"/>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9"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0"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29704" name="Rectangle 10"/>
          <p:cNvSpPr>
            <a:spLocks noGrp="1" noChangeArrowheads="1"/>
          </p:cNvSpPr>
          <p:nvPr>
            <p:ph type="title"/>
            <p:custDataLst>
              <p:tags r:id="rId5"/>
            </p:custDataLst>
          </p:nvPr>
        </p:nvSpPr>
        <p:spPr>
          <a:xfrm>
            <a:off x="228600" y="128588"/>
            <a:ext cx="8686800" cy="1243012"/>
          </a:xfrm>
        </p:spPr>
        <p:txBody>
          <a:bodyPr>
            <a:noAutofit/>
          </a:bodyPr>
          <a:lstStyle/>
          <a:p>
            <a:pPr eaLnBrk="1" hangingPunct="1">
              <a:defRPr b="0" i="0"/>
            </a:pPr>
            <a:r>
              <a:rPr lang="x-none" sz="4000" dirty="0">
                <a:latin typeface="Arial" panose="020B0604020202020204" pitchFamily="34" charset="0"/>
                <a:cs typeface="Arial" panose="020B0604020202020204" pitchFamily="34" charset="0"/>
              </a:rPr>
              <a:t>Options à la </a:t>
            </a:r>
            <a:r>
              <a:rPr lang="x-none" sz="4000" b="1" dirty="0">
                <a:solidFill>
                  <a:srgbClr val="658237"/>
                </a:solidFill>
                <a:latin typeface="Arial" panose="020B0604020202020204" pitchFamily="34" charset="0"/>
                <a:cs typeface="Arial" panose="020B0604020202020204" pitchFamily="34" charset="0"/>
              </a:rPr>
              <a:t>cessation d’emploi</a:t>
            </a:r>
            <a:br>
              <a:rPr lang="fr-CA" sz="4000" dirty="0">
                <a:latin typeface="Arial" panose="020B0604020202020204" pitchFamily="34" charset="0"/>
                <a:cs typeface="Arial" panose="020B0604020202020204" pitchFamily="34" charset="0"/>
              </a:rPr>
            </a:br>
            <a:r>
              <a:rPr lang="x-none" sz="4000" dirty="0">
                <a:latin typeface="Arial" panose="020B0604020202020204" pitchFamily="34" charset="0"/>
                <a:cs typeface="Arial" panose="020B0604020202020204" pitchFamily="34" charset="0"/>
              </a:rPr>
              <a:t>et au </a:t>
            </a:r>
            <a:r>
              <a:rPr lang="x-none" sz="4000" b="1" dirty="0">
                <a:solidFill>
                  <a:srgbClr val="658237"/>
                </a:solidFill>
                <a:latin typeface="Arial" panose="020B0604020202020204" pitchFamily="34" charset="0"/>
                <a:cs typeface="Arial" panose="020B0604020202020204" pitchFamily="34" charset="0"/>
              </a:rPr>
              <a:t>départ à la retraite</a:t>
            </a:r>
            <a:r>
              <a:rPr lang="x-none" sz="4000" b="0" dirty="0">
                <a:solidFill>
                  <a:srgbClr val="658237"/>
                </a:solidFill>
                <a:latin typeface="Arial" panose="020B0604020202020204" pitchFamily="34" charset="0"/>
                <a:cs typeface="Arial" panose="020B0604020202020204" pitchFamily="34" charset="0"/>
              </a:rPr>
              <a:t> </a:t>
            </a:r>
            <a:endParaRPr lang="x-none" sz="4000" dirty="0">
              <a:solidFill>
                <a:srgbClr val="658237"/>
              </a:solidFill>
              <a:latin typeface="Arial" panose="020B0604020202020204" pitchFamily="34" charset="0"/>
              <a:cs typeface="Arial" panose="020B0604020202020204" pitchFamily="34" charset="0"/>
            </a:endParaRPr>
          </a:p>
        </p:txBody>
      </p:sp>
      <p:sp>
        <p:nvSpPr>
          <p:cNvPr id="25609" name="Rectangle 11"/>
          <p:cNvSpPr>
            <a:spLocks noGrp="1" noChangeArrowheads="1"/>
          </p:cNvSpPr>
          <p:nvPr>
            <p:ph type="body" idx="1"/>
            <p:custDataLst>
              <p:tags r:id="rId6"/>
            </p:custDataLst>
          </p:nvPr>
        </p:nvSpPr>
        <p:spPr>
          <a:xfrm>
            <a:off x="1471613" y="2133600"/>
            <a:ext cx="6834187" cy="3352800"/>
          </a:xfrm>
          <a:noFill/>
        </p:spPr>
        <p:txBody>
          <a:bodyPr>
            <a:normAutofit fontScale="92500"/>
          </a:bodyPr>
          <a:lstStyle/>
          <a:p>
            <a:pPr marL="0" indent="0" eaLnBrk="1" hangingPunct="1">
              <a:buFont typeface="Times" pitchFamily="18" charset="0"/>
              <a:buNone/>
              <a:defRPr b="0" i="0"/>
            </a:pPr>
            <a:r>
              <a:rPr lang="x-none" sz="2400" dirty="0">
                <a:latin typeface="Arial" panose="020B0604020202020204" pitchFamily="34" charset="0"/>
                <a:cs typeface="Arial" panose="020B0604020202020204" pitchFamily="34" charset="0"/>
              </a:rPr>
              <a:t>À la cessation de votre emploi ou à votre départ</a:t>
            </a:r>
            <a:br>
              <a:rPr lang="fr-CA" sz="2400" dirty="0">
                <a:latin typeface="Arial" panose="020B0604020202020204" pitchFamily="34" charset="0"/>
                <a:cs typeface="Arial" panose="020B0604020202020204" pitchFamily="34" charset="0"/>
              </a:rPr>
            </a:br>
            <a:r>
              <a:rPr lang="x-none" sz="2400" dirty="0">
                <a:latin typeface="Arial" panose="020B0604020202020204" pitchFamily="34" charset="0"/>
                <a:cs typeface="Arial" panose="020B0604020202020204" pitchFamily="34" charset="0"/>
              </a:rPr>
              <a:t>à la retraite :</a:t>
            </a:r>
          </a:p>
          <a:p>
            <a:pPr eaLnBrk="1" hangingPunct="1">
              <a:buFontTx/>
              <a:buChar char="•"/>
              <a:defRPr b="0" i="0"/>
            </a:pPr>
            <a:r>
              <a:rPr lang="x-none" sz="2400" dirty="0">
                <a:latin typeface="Arial" panose="020B0604020202020204" pitchFamily="34" charset="0"/>
                <a:cs typeface="Arial" panose="020B0604020202020204" pitchFamily="34" charset="0"/>
              </a:rPr>
              <a:t>vous recevrez un dossier par la poste indiquant les diverses options qui vous sont offertes;</a:t>
            </a:r>
          </a:p>
          <a:p>
            <a:pPr eaLnBrk="1" hangingPunct="1">
              <a:buFontTx/>
              <a:buChar char="•"/>
              <a:defRPr b="0" i="0"/>
            </a:pPr>
            <a:r>
              <a:rPr lang="x-none" sz="2400" dirty="0">
                <a:latin typeface="Arial" panose="020B0604020202020204" pitchFamily="34" charset="0"/>
                <a:cs typeface="Arial" panose="020B0604020202020204" pitchFamily="34" charset="0"/>
              </a:rPr>
              <a:t>si vous ne nous transmettez pas vos instructions dans les 90 jours suivant la cessation de votre emploi ou votre départ à la retraite, le solde de votre compte sera automatiquement transféré</a:t>
            </a:r>
            <a:br>
              <a:rPr lang="fr-CA" sz="2400" dirty="0">
                <a:latin typeface="Arial" panose="020B0604020202020204" pitchFamily="34" charset="0"/>
                <a:cs typeface="Arial" panose="020B0604020202020204" pitchFamily="34" charset="0"/>
              </a:rPr>
            </a:br>
            <a:r>
              <a:rPr lang="x-none" sz="2400" dirty="0">
                <a:latin typeface="Arial" panose="020B0604020202020204" pitchFamily="34" charset="0"/>
                <a:cs typeface="Arial" panose="020B0604020202020204" pitchFamily="34" charset="0"/>
              </a:rPr>
              <a:t>au régime collectif Nouveaux choix. </a:t>
            </a:r>
          </a:p>
        </p:txBody>
      </p:sp>
    </p:spTree>
    <p:custDataLst>
      <p:tags r:id="rId1"/>
    </p:custDataLst>
    <p:extLst>
      <p:ext uri="{BB962C8B-B14F-4D97-AF65-F5344CB8AC3E}">
        <p14:creationId xmlns:p14="http://schemas.microsoft.com/office/powerpoint/2010/main" val="31447655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custDataLst>
              <p:tags r:id="rId2"/>
            </p:custDataLst>
          </p:nvPr>
        </p:nvSpPr>
        <p:spPr>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10" name="Rectangle 9"/>
          <p:cNvSpPr>
            <a:spLocks noChangeArrowheads="1"/>
          </p:cNvSpPr>
          <p:nvPr>
            <p:custDataLst>
              <p:tags r:id="rId3"/>
            </p:custDataLst>
          </p:nvPr>
        </p:nvSpPr>
        <p:spPr>
          <a:xfrm>
            <a:off x="-27432" y="2209800"/>
            <a:ext cx="9171432" cy="2514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27654" name="Rectangle 7"/>
          <p:cNvSpPr>
            <a:spLocks noChangeArrowheads="1"/>
          </p:cNvSpPr>
          <p:nvPr>
            <p:custDataLst>
              <p:tags r:id="rId4"/>
            </p:custDataLst>
          </p:nvPr>
        </p:nvSpPr>
        <p:spPr>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27655" name="Rectangle 7"/>
          <p:cNvSpPr>
            <a:spLocks noChangeArrowheads="1"/>
          </p:cNvSpPr>
          <p:nvPr>
            <p:custDataLst>
              <p:tags r:id="rId5"/>
            </p:custDataLst>
          </p:nvPr>
        </p:nvSpPr>
        <p:spPr>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87398" name="Text Box 6"/>
          <p:cNvSpPr txBox="1">
            <a:spLocks noChangeArrowheads="1"/>
          </p:cNvSpPr>
          <p:nvPr>
            <p:custDataLst>
              <p:tags r:id="rId6"/>
            </p:custDataLst>
          </p:nvPr>
        </p:nvSpPr>
        <p:spPr>
          <a:xfrm>
            <a:off x="-33057" y="3048000"/>
            <a:ext cx="8971988" cy="70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defRPr b="0" i="0"/>
            </a:pPr>
            <a:r>
              <a:rPr lang="x-none" sz="4000">
                <a:solidFill>
                  <a:schemeClr val="bg1"/>
                </a:solidFill>
                <a:ea typeface="Arial" charset="0"/>
              </a:rPr>
              <a:t>Pour commencer</a:t>
            </a:r>
          </a:p>
        </p:txBody>
      </p:sp>
      <p:grpSp>
        <p:nvGrpSpPr>
          <p:cNvPr id="8" name="Group 6"/>
          <p:cNvGrpSpPr>
            <a:grpSpLocks/>
          </p:cNvGrpSpPr>
          <p:nvPr>
            <p:custDataLst>
              <p:tags r:id="rId7"/>
            </p:custDataLst>
          </p:nvPr>
        </p:nvGrpSpPr>
        <p:grpSpPr bwMode="auto">
          <a:xfrm>
            <a:off x="6477000" y="5943600"/>
            <a:ext cx="2438400" cy="812800"/>
            <a:chOff x="288" y="3696"/>
            <a:chExt cx="1392" cy="480"/>
          </a:xfrm>
        </p:grpSpPr>
        <p:sp>
          <p:nvSpPr>
            <p:cNvPr id="9"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1" name="Picture 8" descr="my_savings™_FR"/>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110147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7398"/>
                                        </p:tgtEl>
                                        <p:attrNameLst>
                                          <p:attrName>style.visibility</p:attrName>
                                        </p:attrNameLst>
                                      </p:cBhvr>
                                      <p:to>
                                        <p:strVal val="visible"/>
                                      </p:to>
                                    </p:set>
                                    <p:anim calcmode="lin" valueType="num">
                                      <p:cBhvr additive="base">
                                        <p:cTn id="7" dur="500" fill="hold"/>
                                        <p:tgtEl>
                                          <p:spTgt spid="187398"/>
                                        </p:tgtEl>
                                        <p:attrNameLst>
                                          <p:attrName>ppt_x</p:attrName>
                                        </p:attrNameLst>
                                      </p:cBhvr>
                                      <p:tavLst>
                                        <p:tav tm="0">
                                          <p:val>
                                            <p:strVal val="0-#ppt_w/2"/>
                                          </p:val>
                                        </p:tav>
                                        <p:tav tm="100000">
                                          <p:val>
                                            <p:strVal val="#ppt_x"/>
                                          </p:val>
                                        </p:tav>
                                      </p:tavLst>
                                    </p:anim>
                                    <p:anim calcmode="lin" valueType="num">
                                      <p:cBhvr additive="base">
                                        <p:cTn id="8" dur="500" fill="hold"/>
                                        <p:tgtEl>
                                          <p:spTgt spid="1873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2" name="Picture 11" descr="threepic"/>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tretch/>
        </p:blipFill>
        <p:spPr>
          <a:xfrm>
            <a:off x="1066800" y="1371600"/>
            <a:ext cx="80772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custDataLst>
              <p:tags r:id="rId3"/>
            </p:custDataLst>
          </p:nvPr>
        </p:nvSpPr>
        <p:spPr>
          <a:xfrm>
            <a:off x="0" y="1524000"/>
            <a:ext cx="10668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4" name="Rectangle 8"/>
          <p:cNvSpPr>
            <a:spLocks noChangeArrowheads="1"/>
          </p:cNvSpPr>
          <p:nvPr>
            <p:custDataLst>
              <p:tags r:id="rId4"/>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32777" name="Rectangle 10"/>
          <p:cNvSpPr>
            <a:spLocks noGrp="1" noChangeArrowheads="1"/>
          </p:cNvSpPr>
          <p:nvPr>
            <p:ph type="title"/>
            <p:custDataLst>
              <p:tags r:id="rId5"/>
            </p:custDataLst>
          </p:nvPr>
        </p:nvSpPr>
        <p:spPr>
          <a:xfrm>
            <a:off x="685800" y="304800"/>
            <a:ext cx="7772400" cy="785813"/>
          </a:xfrm>
        </p:spPr>
        <p:txBody>
          <a:bodyPr>
            <a:normAutofit/>
          </a:bodyPr>
          <a:lstStyle/>
          <a:p>
            <a:pPr eaLnBrk="1" hangingPunct="1">
              <a:defRPr b="0" i="0"/>
            </a:pPr>
            <a:r>
              <a:rPr lang="x-none" sz="4000" dirty="0">
                <a:latin typeface="Arial" panose="020B0604020202020204" pitchFamily="34" charset="0"/>
                <a:cs typeface="Arial" panose="020B0604020202020204" pitchFamily="34" charset="0"/>
              </a:rPr>
              <a:t>Par où </a:t>
            </a:r>
            <a:r>
              <a:rPr lang="x-none" sz="4000" b="1" dirty="0">
                <a:solidFill>
                  <a:srgbClr val="658237"/>
                </a:solidFill>
                <a:latin typeface="Arial" panose="020B0604020202020204" pitchFamily="34" charset="0"/>
                <a:cs typeface="Arial" panose="020B0604020202020204" pitchFamily="34" charset="0"/>
              </a:rPr>
              <a:t>commencer</a:t>
            </a:r>
            <a:r>
              <a:rPr lang="x-none" sz="4000" dirty="0">
                <a:solidFill>
                  <a:srgbClr val="658237"/>
                </a:solidFill>
                <a:latin typeface="Arial" panose="020B0604020202020204" pitchFamily="34" charset="0"/>
                <a:cs typeface="Arial" panose="020B0604020202020204" pitchFamily="34" charset="0"/>
              </a:rPr>
              <a:t>?</a:t>
            </a:r>
          </a:p>
        </p:txBody>
      </p:sp>
      <p:sp>
        <p:nvSpPr>
          <p:cNvPr id="224268" name="Rectangle 12"/>
          <p:cNvSpPr>
            <a:spLocks noGrp="1" noChangeArrowheads="1"/>
          </p:cNvSpPr>
          <p:nvPr>
            <p:ph type="body" idx="1"/>
            <p:custDataLst>
              <p:tags r:id="rId6"/>
            </p:custDataLst>
          </p:nvPr>
        </p:nvSpPr>
        <p:spPr>
          <a:xfrm>
            <a:off x="1066800" y="3505200"/>
            <a:ext cx="8077200" cy="3048000"/>
          </a:xfrm>
          <a:noFill/>
        </p:spPr>
        <p:txBody>
          <a:bodyPr>
            <a:normAutofit/>
          </a:bodyPr>
          <a:lstStyle/>
          <a:p>
            <a:pPr>
              <a:defRPr b="0" i="0"/>
            </a:pPr>
            <a:r>
              <a:rPr lang="x-none" sz="2400" b="0" dirty="0">
                <a:latin typeface="Arial" panose="020B0604020202020204" pitchFamily="34" charset="0"/>
                <a:cs typeface="Arial" panose="020B0604020202020204" pitchFamily="34" charset="0"/>
              </a:rPr>
              <a:t>Dossier d’inscription au REER collectif, au RPDB</a:t>
            </a:r>
            <a:br>
              <a:rPr lang="fr-CA" sz="2400" b="0" dirty="0">
                <a:latin typeface="Arial" panose="020B0604020202020204" pitchFamily="34" charset="0"/>
                <a:cs typeface="Arial" panose="020B0604020202020204" pitchFamily="34" charset="0"/>
              </a:rPr>
            </a:br>
            <a:r>
              <a:rPr lang="x-none" sz="2400" b="0" dirty="0">
                <a:latin typeface="Arial" panose="020B0604020202020204" pitchFamily="34" charset="0"/>
                <a:cs typeface="Arial" panose="020B0604020202020204" pitchFamily="34" charset="0"/>
              </a:rPr>
              <a:t>et au CELI </a:t>
            </a:r>
            <a:r>
              <a:rPr lang="x-none" sz="2400" b="1" dirty="0">
                <a:latin typeface="Arial" panose="020B0604020202020204" pitchFamily="34" charset="0"/>
                <a:cs typeface="Arial" panose="020B0604020202020204" pitchFamily="34" charset="0"/>
              </a:rPr>
              <a:t>mon épargne</a:t>
            </a:r>
            <a:r>
              <a:rPr lang="x-none" sz="2400" dirty="0">
                <a:latin typeface="Arial" panose="020B0604020202020204" pitchFamily="34" charset="0"/>
                <a:cs typeface="Arial" panose="020B0604020202020204" pitchFamily="34" charset="0"/>
              </a:rPr>
              <a:t>.</a:t>
            </a:r>
            <a:endParaRPr lang="x-none" sz="2400" b="1" dirty="0">
              <a:latin typeface="Arial" panose="020B0604020202020204" pitchFamily="34" charset="0"/>
              <a:cs typeface="Arial" panose="020B0604020202020204" pitchFamily="34" charset="0"/>
            </a:endParaRPr>
          </a:p>
          <a:p>
            <a:pPr eaLnBrk="1" hangingPunct="1">
              <a:defRPr b="0" i="0"/>
            </a:pPr>
            <a:r>
              <a:rPr lang="x-none" sz="2400" dirty="0">
                <a:latin typeface="Arial" panose="020B0604020202020204" pitchFamily="34" charset="0"/>
                <a:cs typeface="Arial" panose="020B0604020202020204" pitchFamily="34" charset="0"/>
              </a:rPr>
              <a:t>Remettez à votre employeur le ou les formulaires d’inscription remplis et signés.</a:t>
            </a:r>
          </a:p>
          <a:p>
            <a:pPr eaLnBrk="1" hangingPunct="1">
              <a:defRPr b="0" i="0"/>
            </a:pPr>
            <a:r>
              <a:rPr lang="fr-CA" sz="2400" dirty="0">
                <a:latin typeface="Arial" panose="020B0604020202020204" pitchFamily="34" charset="0"/>
                <a:cs typeface="Arial" panose="020B0604020202020204" pitchFamily="34" charset="0"/>
              </a:rPr>
              <a:t>Et c</a:t>
            </a:r>
            <a:r>
              <a:rPr lang="x-none" sz="2400" dirty="0">
                <a:latin typeface="Arial" panose="020B0604020202020204" pitchFamily="34" charset="0"/>
                <a:cs typeface="Arial" panose="020B0604020202020204" pitchFamily="34" charset="0"/>
              </a:rPr>
              <a:t>’est tout</a:t>
            </a:r>
            <a:r>
              <a:rPr lang="fr-CA" sz="2400" dirty="0">
                <a:latin typeface="Arial" panose="020B0604020202020204" pitchFamily="34" charset="0"/>
                <a:cs typeface="Arial" panose="020B0604020202020204" pitchFamily="34" charset="0"/>
              </a:rPr>
              <a:t>!</a:t>
            </a:r>
            <a:r>
              <a:rPr lang="x-none" sz="2400" dirty="0">
                <a:latin typeface="Arial" panose="020B0604020202020204" pitchFamily="34" charset="0"/>
                <a:cs typeface="Arial" panose="020B0604020202020204" pitchFamily="34" charset="0"/>
              </a:rPr>
              <a:t> Le régime </a:t>
            </a:r>
            <a:r>
              <a:rPr lang="x-none" sz="2400" b="1" dirty="0">
                <a:latin typeface="Arial" panose="020B0604020202020204" pitchFamily="34" charset="0"/>
                <a:cs typeface="Arial" panose="020B0604020202020204" pitchFamily="34" charset="0"/>
              </a:rPr>
              <a:t>mon épargne</a:t>
            </a:r>
            <a:r>
              <a:rPr lang="x-none" sz="2400" dirty="0">
                <a:latin typeface="Arial" panose="020B0604020202020204" pitchFamily="34" charset="0"/>
                <a:cs typeface="Arial" panose="020B0604020202020204" pitchFamily="34" charset="0"/>
              </a:rPr>
              <a:t> a été conçu</a:t>
            </a:r>
            <a:br>
              <a:rPr lang="fr-CA" sz="2400" dirty="0">
                <a:latin typeface="Arial" panose="020B0604020202020204" pitchFamily="34" charset="0"/>
                <a:cs typeface="Arial" panose="020B0604020202020204" pitchFamily="34" charset="0"/>
              </a:rPr>
            </a:br>
            <a:r>
              <a:rPr lang="x-none" sz="2400" dirty="0">
                <a:latin typeface="Arial" panose="020B0604020202020204" pitchFamily="34" charset="0"/>
                <a:cs typeface="Arial" panose="020B0604020202020204" pitchFamily="34" charset="0"/>
              </a:rPr>
              <a:t>pour simplifier au maximum ce processus.</a:t>
            </a:r>
          </a:p>
        </p:txBody>
      </p:sp>
      <p:sp>
        <p:nvSpPr>
          <p:cNvPr id="16" name="Rectangle 11"/>
          <p:cNvSpPr>
            <a:spLocks noChangeArrowheads="1"/>
          </p:cNvSpPr>
          <p:nvPr>
            <p:custDataLst>
              <p:tags r:id="rId7"/>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grpSp>
        <p:nvGrpSpPr>
          <p:cNvPr id="10" name="Group 6"/>
          <p:cNvGrpSpPr>
            <a:grpSpLocks/>
          </p:cNvGrpSpPr>
          <p:nvPr>
            <p:custDataLst>
              <p:tags r:id="rId8"/>
            </p:custDataLst>
          </p:nvPr>
        </p:nvGrpSpPr>
        <p:grpSpPr bwMode="auto">
          <a:xfrm>
            <a:off x="6477000" y="5943600"/>
            <a:ext cx="2438400" cy="812800"/>
            <a:chOff x="288" y="3696"/>
            <a:chExt cx="1392" cy="480"/>
          </a:xfrm>
        </p:grpSpPr>
        <p:sp>
          <p:nvSpPr>
            <p:cNvPr id="11"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2" name="Picture 8" descr="my_savings™_FR"/>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52393624"/>
      </p:ext>
    </p:extLst>
  </p:cSld>
  <p:clrMapOvr>
    <a:masterClrMapping/>
  </p:clrMapOvr>
  <p:transition advTm="933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4268">
                                            <p:txEl>
                                              <p:pRg st="0" end="0"/>
                                            </p:txEl>
                                          </p:spTgt>
                                        </p:tgtEl>
                                        <p:attrNameLst>
                                          <p:attrName>style.visibility</p:attrName>
                                        </p:attrNameLst>
                                      </p:cBhvr>
                                      <p:to>
                                        <p:strVal val="visible"/>
                                      </p:to>
                                    </p:set>
                                    <p:anim calcmode="lin" valueType="num">
                                      <p:cBhvr additive="base">
                                        <p:cTn id="7" dur="1000" fill="hold"/>
                                        <p:tgtEl>
                                          <p:spTgt spid="22426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24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indefinite"/>
                            </p:stCondLst>
                          </p:cTn>
                        </p:par>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224268">
                                            <p:txEl>
                                              <p:pRg st="1" end="1"/>
                                            </p:txEl>
                                          </p:spTgt>
                                        </p:tgtEl>
                                        <p:attrNameLst>
                                          <p:attrName>style.visibility</p:attrName>
                                        </p:attrNameLst>
                                      </p:cBhvr>
                                      <p:to>
                                        <p:strVal val="visible"/>
                                      </p:to>
                                    </p:set>
                                    <p:anim calcmode="lin" valueType="num">
                                      <p:cBhvr additive="base">
                                        <p:cTn id="14" dur="1000" fill="hold"/>
                                        <p:tgtEl>
                                          <p:spTgt spid="224268">
                                            <p:txEl>
                                              <p:pRg st="1" end="1"/>
                                            </p:txEl>
                                          </p:spTgt>
                                        </p:tgtEl>
                                        <p:attrNameLst>
                                          <p:attrName>ppt_x</p:attrName>
                                        </p:attrNameLst>
                                      </p:cBhvr>
                                      <p:tavLst>
                                        <p:tav tm="0">
                                          <p:val>
                                            <p:strVal val="1+#ppt_w/2"/>
                                          </p:val>
                                        </p:tav>
                                        <p:tav tm="100000">
                                          <p:val>
                                            <p:strVal val="#ppt_x"/>
                                          </p:val>
                                        </p:tav>
                                      </p:tavLst>
                                    </p:anim>
                                    <p:anim calcmode="lin" valueType="num">
                                      <p:cBhvr additive="base">
                                        <p:cTn id="15" dur="1000" fill="hold"/>
                                        <p:tgtEl>
                                          <p:spTgt spid="224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indefinite"/>
                            </p:stCondLst>
                          </p:cTn>
                        </p:par>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24268">
                                            <p:txEl>
                                              <p:pRg st="2" end="2"/>
                                            </p:txEl>
                                          </p:spTgt>
                                        </p:tgtEl>
                                        <p:attrNameLst>
                                          <p:attrName>style.visibility</p:attrName>
                                        </p:attrNameLst>
                                      </p:cBhvr>
                                      <p:to>
                                        <p:strVal val="visible"/>
                                      </p:to>
                                    </p:set>
                                    <p:anim calcmode="lin" valueType="num">
                                      <p:cBhvr additive="base">
                                        <p:cTn id="21" dur="1000" fill="hold"/>
                                        <p:tgtEl>
                                          <p:spTgt spid="224268">
                                            <p:txEl>
                                              <p:pRg st="2" end="2"/>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22426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8"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9"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32777" name="Rectangle 10"/>
          <p:cNvSpPr>
            <a:spLocks noGrp="1" noChangeArrowheads="1"/>
          </p:cNvSpPr>
          <p:nvPr>
            <p:ph type="title"/>
            <p:custDataLst>
              <p:tags r:id="rId5"/>
            </p:custDataLst>
          </p:nvPr>
        </p:nvSpPr>
        <p:spPr>
          <a:xfrm>
            <a:off x="685800" y="304800"/>
            <a:ext cx="7772400" cy="785813"/>
          </a:xfrm>
        </p:spPr>
        <p:txBody>
          <a:bodyPr>
            <a:normAutofit/>
          </a:bodyPr>
          <a:lstStyle/>
          <a:p>
            <a:pPr eaLnBrk="1" hangingPunct="1">
              <a:defRPr b="0" i="0"/>
            </a:pPr>
            <a:r>
              <a:rPr lang="x-none" sz="4000" dirty="0">
                <a:latin typeface="Arial" panose="020B0604020202020204" pitchFamily="34" charset="0"/>
                <a:cs typeface="Arial" panose="020B0604020202020204" pitchFamily="34" charset="0"/>
              </a:rPr>
              <a:t>Par où </a:t>
            </a:r>
            <a:r>
              <a:rPr lang="x-none" sz="4000" b="1" dirty="0">
                <a:solidFill>
                  <a:srgbClr val="658237"/>
                </a:solidFill>
                <a:latin typeface="Arial" panose="020B0604020202020204" pitchFamily="34" charset="0"/>
                <a:cs typeface="Arial" panose="020B0604020202020204" pitchFamily="34" charset="0"/>
              </a:rPr>
              <a:t>commencer</a:t>
            </a:r>
            <a:r>
              <a:rPr lang="x-none" sz="4000" dirty="0">
                <a:solidFill>
                  <a:srgbClr val="658237"/>
                </a:solidFill>
                <a:latin typeface="Arial" panose="020B0604020202020204" pitchFamily="34" charset="0"/>
                <a:cs typeface="Arial" panose="020B0604020202020204" pitchFamily="34" charset="0"/>
              </a:rPr>
              <a:t>?</a:t>
            </a:r>
          </a:p>
        </p:txBody>
      </p:sp>
      <p:grpSp>
        <p:nvGrpSpPr>
          <p:cNvPr id="10" name="Group 6"/>
          <p:cNvGrpSpPr>
            <a:grpSpLocks/>
          </p:cNvGrpSpPr>
          <p:nvPr>
            <p:custDataLst>
              <p:tags r:id="rId6"/>
            </p:custDataLst>
          </p:nvPr>
        </p:nvGrpSpPr>
        <p:grpSpPr bwMode="auto">
          <a:xfrm>
            <a:off x="6477000" y="6019800"/>
            <a:ext cx="2438400" cy="812800"/>
            <a:chOff x="288" y="3696"/>
            <a:chExt cx="1392" cy="480"/>
          </a:xfrm>
        </p:grpSpPr>
        <p:sp>
          <p:nvSpPr>
            <p:cNvPr id="11"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2" name="Picture 8" descr="my_savings™_FR"/>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F3F3F71C-38C2-4EC1-523C-8C2B5DD0BF92}"/>
              </a:ext>
            </a:extLst>
          </p:cNvPr>
          <p:cNvPicPr>
            <a:picLocks noChangeAspect="1"/>
          </p:cNvPicPr>
          <p:nvPr/>
        </p:nvPicPr>
        <p:blipFill>
          <a:blip r:embed="rId11"/>
          <a:stretch>
            <a:fillRect/>
          </a:stretch>
        </p:blipFill>
        <p:spPr>
          <a:xfrm>
            <a:off x="1187624" y="1833760"/>
            <a:ext cx="4320480" cy="4904676"/>
          </a:xfrm>
          <a:prstGeom prst="rect">
            <a:avLst/>
          </a:prstGeom>
        </p:spPr>
      </p:pic>
    </p:spTree>
    <p:custDataLst>
      <p:tags r:id="rId1"/>
    </p:custDataLst>
    <p:extLst>
      <p:ext uri="{BB962C8B-B14F-4D97-AF65-F5344CB8AC3E}">
        <p14:creationId xmlns:p14="http://schemas.microsoft.com/office/powerpoint/2010/main" val="4198131276"/>
      </p:ext>
    </p:extLst>
  </p:cSld>
  <p:clrMapOvr>
    <a:masterClrMapping/>
  </p:clrMapOvr>
  <p:transition advTm="71202"/>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8"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9"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32777" name="Rectangle 10"/>
          <p:cNvSpPr>
            <a:spLocks noGrp="1" noChangeArrowheads="1"/>
          </p:cNvSpPr>
          <p:nvPr>
            <p:ph type="title"/>
            <p:custDataLst>
              <p:tags r:id="rId5"/>
            </p:custDataLst>
          </p:nvPr>
        </p:nvSpPr>
        <p:spPr>
          <a:xfrm>
            <a:off x="685800" y="304800"/>
            <a:ext cx="7772400" cy="785813"/>
          </a:xfrm>
        </p:spPr>
        <p:txBody>
          <a:bodyPr>
            <a:normAutofit/>
          </a:bodyPr>
          <a:lstStyle/>
          <a:p>
            <a:pPr eaLnBrk="1" hangingPunct="1">
              <a:defRPr b="0" i="0"/>
            </a:pPr>
            <a:r>
              <a:rPr lang="x-none" sz="4000" dirty="0">
                <a:latin typeface="Arial" panose="020B0604020202020204" pitchFamily="34" charset="0"/>
                <a:cs typeface="Arial" panose="020B0604020202020204" pitchFamily="34" charset="0"/>
              </a:rPr>
              <a:t>Par où </a:t>
            </a:r>
            <a:r>
              <a:rPr lang="x-none" sz="4000" b="1" dirty="0">
                <a:solidFill>
                  <a:srgbClr val="658237"/>
                </a:solidFill>
                <a:latin typeface="Arial" panose="020B0604020202020204" pitchFamily="34" charset="0"/>
                <a:cs typeface="Arial" panose="020B0604020202020204" pitchFamily="34" charset="0"/>
              </a:rPr>
              <a:t>commencer</a:t>
            </a:r>
            <a:r>
              <a:rPr lang="x-none" sz="4000" dirty="0">
                <a:solidFill>
                  <a:srgbClr val="658237"/>
                </a:solidFill>
                <a:latin typeface="Arial" panose="020B0604020202020204" pitchFamily="34" charset="0"/>
                <a:cs typeface="Arial" panose="020B0604020202020204" pitchFamily="34" charset="0"/>
              </a:rPr>
              <a:t>?</a:t>
            </a:r>
          </a:p>
        </p:txBody>
      </p:sp>
      <p:grpSp>
        <p:nvGrpSpPr>
          <p:cNvPr id="10" name="Group 6"/>
          <p:cNvGrpSpPr>
            <a:grpSpLocks/>
          </p:cNvGrpSpPr>
          <p:nvPr>
            <p:custDataLst>
              <p:tags r:id="rId6"/>
            </p:custDataLst>
          </p:nvPr>
        </p:nvGrpSpPr>
        <p:grpSpPr bwMode="auto">
          <a:xfrm>
            <a:off x="6477000" y="6019800"/>
            <a:ext cx="2438400" cy="812800"/>
            <a:chOff x="288" y="3696"/>
            <a:chExt cx="1392" cy="480"/>
          </a:xfrm>
        </p:grpSpPr>
        <p:sp>
          <p:nvSpPr>
            <p:cNvPr id="11"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2" name="Picture 8" descr="my_savings™_FR"/>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9CA8AEB3-9C9F-FC5C-228A-EF73693FB3EC}"/>
              </a:ext>
            </a:extLst>
          </p:cNvPr>
          <p:cNvPicPr>
            <a:picLocks noChangeAspect="1"/>
          </p:cNvPicPr>
          <p:nvPr/>
        </p:nvPicPr>
        <p:blipFill>
          <a:blip r:embed="rId11"/>
          <a:stretch>
            <a:fillRect/>
          </a:stretch>
        </p:blipFill>
        <p:spPr>
          <a:xfrm>
            <a:off x="1331640" y="2418804"/>
            <a:ext cx="7205151" cy="3372396"/>
          </a:xfrm>
          <a:prstGeom prst="rect">
            <a:avLst/>
          </a:prstGeom>
        </p:spPr>
      </p:pic>
    </p:spTree>
    <p:custDataLst>
      <p:tags r:id="rId1"/>
    </p:custDataLst>
    <p:extLst>
      <p:ext uri="{BB962C8B-B14F-4D97-AF65-F5344CB8AC3E}">
        <p14:creationId xmlns:p14="http://schemas.microsoft.com/office/powerpoint/2010/main" val="560766451"/>
      </p:ext>
    </p:extLst>
  </p:cSld>
  <p:clrMapOvr>
    <a:masterClrMapping/>
  </p:clrMapOvr>
  <p:transition advTm="14742"/>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2"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4"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32777" name="Rectangle 10"/>
          <p:cNvSpPr>
            <a:spLocks noGrp="1" noChangeArrowheads="1"/>
          </p:cNvSpPr>
          <p:nvPr>
            <p:ph type="title"/>
            <p:custDataLst>
              <p:tags r:id="rId5"/>
            </p:custDataLst>
          </p:nvPr>
        </p:nvSpPr>
        <p:spPr>
          <a:xfrm>
            <a:off x="685800" y="304800"/>
            <a:ext cx="7772400" cy="785813"/>
          </a:xfrm>
        </p:spPr>
        <p:txBody>
          <a:bodyPr>
            <a:normAutofit/>
          </a:bodyPr>
          <a:lstStyle/>
          <a:p>
            <a:pPr eaLnBrk="1" hangingPunct="1">
              <a:defRPr b="0" i="0"/>
            </a:pPr>
            <a:r>
              <a:rPr lang="x-none" sz="4000" dirty="0">
                <a:latin typeface="Arial" panose="020B0604020202020204" pitchFamily="34" charset="0"/>
                <a:cs typeface="Arial" panose="020B0604020202020204" pitchFamily="34" charset="0"/>
              </a:rPr>
              <a:t>Par où </a:t>
            </a:r>
            <a:r>
              <a:rPr lang="x-none" sz="4000" b="1" dirty="0">
                <a:solidFill>
                  <a:srgbClr val="658237"/>
                </a:solidFill>
                <a:latin typeface="Arial" panose="020B0604020202020204" pitchFamily="34" charset="0"/>
                <a:cs typeface="Arial" panose="020B0604020202020204" pitchFamily="34" charset="0"/>
              </a:rPr>
              <a:t>commencer</a:t>
            </a:r>
            <a:r>
              <a:rPr lang="x-none" sz="4000" dirty="0">
                <a:solidFill>
                  <a:srgbClr val="658237"/>
                </a:solidFill>
                <a:latin typeface="Arial" panose="020B0604020202020204" pitchFamily="34" charset="0"/>
                <a:cs typeface="Arial" panose="020B0604020202020204" pitchFamily="34" charset="0"/>
              </a:rPr>
              <a:t>?</a:t>
            </a:r>
          </a:p>
        </p:txBody>
      </p:sp>
      <p:grpSp>
        <p:nvGrpSpPr>
          <p:cNvPr id="8" name="Group 6"/>
          <p:cNvGrpSpPr>
            <a:grpSpLocks/>
          </p:cNvGrpSpPr>
          <p:nvPr>
            <p:custDataLst>
              <p:tags r:id="rId6"/>
            </p:custDataLst>
          </p:nvPr>
        </p:nvGrpSpPr>
        <p:grpSpPr bwMode="auto">
          <a:xfrm>
            <a:off x="6477000" y="5943600"/>
            <a:ext cx="2438400" cy="812800"/>
            <a:chOff x="288" y="3696"/>
            <a:chExt cx="1392" cy="480"/>
          </a:xfrm>
        </p:grpSpPr>
        <p:sp>
          <p:nvSpPr>
            <p:cNvPr id="9"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0" name="Picture 8" descr="my_savings™_FR"/>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EBE9951E-6F09-88AC-AF60-E9A64301C77C}"/>
              </a:ext>
            </a:extLst>
          </p:cNvPr>
          <p:cNvPicPr>
            <a:picLocks noChangeAspect="1"/>
          </p:cNvPicPr>
          <p:nvPr/>
        </p:nvPicPr>
        <p:blipFill>
          <a:blip r:embed="rId11"/>
          <a:stretch>
            <a:fillRect/>
          </a:stretch>
        </p:blipFill>
        <p:spPr>
          <a:xfrm>
            <a:off x="1033688" y="1881187"/>
            <a:ext cx="5527395" cy="4084365"/>
          </a:xfrm>
          <a:prstGeom prst="rect">
            <a:avLst/>
          </a:prstGeom>
        </p:spPr>
      </p:pic>
    </p:spTree>
    <p:custDataLst>
      <p:tags r:id="rId1"/>
    </p:custDataLst>
    <p:extLst>
      <p:ext uri="{BB962C8B-B14F-4D97-AF65-F5344CB8AC3E}">
        <p14:creationId xmlns:p14="http://schemas.microsoft.com/office/powerpoint/2010/main" val="2715352993"/>
      </p:ext>
    </p:extLst>
  </p:cSld>
  <p:clrMapOvr>
    <a:masterClrMapping/>
  </p:clrMapOvr>
  <p:transition advTm="44268"/>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2"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4"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32777" name="Rectangle 10"/>
          <p:cNvSpPr>
            <a:spLocks noGrp="1" noChangeArrowheads="1"/>
          </p:cNvSpPr>
          <p:nvPr>
            <p:ph type="title"/>
            <p:custDataLst>
              <p:tags r:id="rId5"/>
            </p:custDataLst>
          </p:nvPr>
        </p:nvSpPr>
        <p:spPr>
          <a:xfrm>
            <a:off x="685800" y="304800"/>
            <a:ext cx="7772400" cy="785813"/>
          </a:xfrm>
        </p:spPr>
        <p:txBody>
          <a:bodyPr>
            <a:normAutofit/>
          </a:bodyPr>
          <a:lstStyle/>
          <a:p>
            <a:pPr eaLnBrk="1" hangingPunct="1">
              <a:defRPr b="0" i="0"/>
            </a:pPr>
            <a:r>
              <a:rPr lang="x-none" sz="4000" dirty="0">
                <a:latin typeface="Arial" panose="020B0604020202020204" pitchFamily="34" charset="0"/>
                <a:cs typeface="Arial" panose="020B0604020202020204" pitchFamily="34" charset="0"/>
              </a:rPr>
              <a:t>Par où </a:t>
            </a:r>
            <a:r>
              <a:rPr lang="x-none" sz="4000" b="1" dirty="0">
                <a:solidFill>
                  <a:srgbClr val="658237"/>
                </a:solidFill>
                <a:latin typeface="Arial" panose="020B0604020202020204" pitchFamily="34" charset="0"/>
                <a:cs typeface="Arial" panose="020B0604020202020204" pitchFamily="34" charset="0"/>
              </a:rPr>
              <a:t>commencer</a:t>
            </a:r>
            <a:r>
              <a:rPr lang="x-none" sz="4000" dirty="0">
                <a:solidFill>
                  <a:srgbClr val="658237"/>
                </a:solidFill>
                <a:latin typeface="Arial" panose="020B0604020202020204" pitchFamily="34" charset="0"/>
                <a:cs typeface="Arial" panose="020B0604020202020204" pitchFamily="34" charset="0"/>
              </a:rPr>
              <a:t>?</a:t>
            </a:r>
          </a:p>
        </p:txBody>
      </p:sp>
      <p:grpSp>
        <p:nvGrpSpPr>
          <p:cNvPr id="8" name="Group 6"/>
          <p:cNvGrpSpPr>
            <a:grpSpLocks/>
          </p:cNvGrpSpPr>
          <p:nvPr>
            <p:custDataLst>
              <p:tags r:id="rId6"/>
            </p:custDataLst>
          </p:nvPr>
        </p:nvGrpSpPr>
        <p:grpSpPr bwMode="auto">
          <a:xfrm>
            <a:off x="6477000" y="6019800"/>
            <a:ext cx="2438400" cy="812800"/>
            <a:chOff x="288" y="3696"/>
            <a:chExt cx="1392" cy="480"/>
          </a:xfrm>
        </p:grpSpPr>
        <p:sp>
          <p:nvSpPr>
            <p:cNvPr id="9"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0" name="Picture 8" descr="my_savings™_FR"/>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AA1FFCB5-CF30-850E-4889-6DDC51F611F8}"/>
              </a:ext>
            </a:extLst>
          </p:cNvPr>
          <p:cNvPicPr>
            <a:picLocks noChangeAspect="1"/>
          </p:cNvPicPr>
          <p:nvPr/>
        </p:nvPicPr>
        <p:blipFill>
          <a:blip r:embed="rId11"/>
          <a:stretch>
            <a:fillRect/>
          </a:stretch>
        </p:blipFill>
        <p:spPr>
          <a:xfrm>
            <a:off x="1394470" y="1676400"/>
            <a:ext cx="6267450" cy="4391025"/>
          </a:xfrm>
          <a:prstGeom prst="rect">
            <a:avLst/>
          </a:prstGeom>
        </p:spPr>
      </p:pic>
    </p:spTree>
    <p:custDataLst>
      <p:tags r:id="rId1"/>
    </p:custDataLst>
    <p:extLst>
      <p:ext uri="{BB962C8B-B14F-4D97-AF65-F5344CB8AC3E}">
        <p14:creationId xmlns:p14="http://schemas.microsoft.com/office/powerpoint/2010/main" val="212891145"/>
      </p:ext>
    </p:extLst>
  </p:cSld>
  <p:clrMapOvr>
    <a:masterClrMapping/>
  </p:clrMapOvr>
  <p:transition advTm="4852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custDataLst>
              <p:tags r:id="rId2"/>
            </p:custDataLst>
          </p:nvPr>
        </p:nvSpPr>
        <p:spPr>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5123" name="Rectangle 8"/>
          <p:cNvSpPr>
            <a:spLocks noChangeArrowheads="1"/>
          </p:cNvSpPr>
          <p:nvPr>
            <p:custDataLst>
              <p:tags r:id="rId3"/>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5124" name="Rectangle 10"/>
          <p:cNvSpPr>
            <a:spLocks noChangeArrowheads="1"/>
          </p:cNvSpPr>
          <p:nvPr>
            <p:custDataLst>
              <p:tags r:id="rId4"/>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3" name="Rectangle 11"/>
          <p:cNvSpPr>
            <a:spLocks noChangeArrowheads="1"/>
          </p:cNvSpPr>
          <p:nvPr>
            <p:custDataLst>
              <p:tags r:id="rId5"/>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1272" name="Rectangle 10"/>
          <p:cNvSpPr>
            <a:spLocks noGrp="1" noChangeArrowheads="1"/>
          </p:cNvSpPr>
          <p:nvPr>
            <p:ph type="title"/>
            <p:custDataLst>
              <p:tags r:id="rId6"/>
            </p:custDataLst>
          </p:nvPr>
        </p:nvSpPr>
        <p:spPr>
          <a:xfrm>
            <a:off x="0" y="152400"/>
            <a:ext cx="9144000" cy="1243013"/>
          </a:xfrm>
        </p:spPr>
        <p:txBody>
          <a:bodyPr>
            <a:normAutofit fontScale="90000"/>
          </a:bodyPr>
          <a:lstStyle/>
          <a:p>
            <a:pPr eaLnBrk="1" hangingPunct="1">
              <a:defRPr b="0" i="0"/>
            </a:pPr>
            <a:r>
              <a:rPr lang="x-none" sz="4000" dirty="0">
                <a:latin typeface="Arial" panose="020B0604020202020204" pitchFamily="34" charset="0"/>
                <a:cs typeface="Arial" panose="020B0604020202020204" pitchFamily="34" charset="0"/>
              </a:rPr>
              <a:t>Vos responsabilités</a:t>
            </a:r>
            <a:r>
              <a:rPr lang="fr-CA" sz="4000" dirty="0">
                <a:latin typeface="Arial" panose="020B0604020202020204" pitchFamily="34" charset="0"/>
                <a:cs typeface="Arial" panose="020B0604020202020204" pitchFamily="34" charset="0"/>
              </a:rPr>
              <a:t> </a:t>
            </a:r>
            <a:r>
              <a:rPr lang="x-none" sz="4000" dirty="0">
                <a:latin typeface="Arial" panose="020B0604020202020204" pitchFamily="34" charset="0"/>
                <a:cs typeface="Arial" panose="020B0604020202020204" pitchFamily="34" charset="0"/>
              </a:rPr>
              <a:t>à l’égard de ce régime</a:t>
            </a:r>
          </a:p>
        </p:txBody>
      </p:sp>
      <p:sp>
        <p:nvSpPr>
          <p:cNvPr id="216075" name="Rectangle 11"/>
          <p:cNvSpPr>
            <a:spLocks noGrp="1" noChangeArrowheads="1"/>
          </p:cNvSpPr>
          <p:nvPr>
            <p:ph type="body" idx="1"/>
            <p:custDataLst>
              <p:tags r:id="rId7"/>
            </p:custDataLst>
          </p:nvPr>
        </p:nvSpPr>
        <p:spPr>
          <a:xfrm>
            <a:off x="1143000" y="1828800"/>
            <a:ext cx="7772400" cy="4648200"/>
          </a:xfrm>
        </p:spPr>
        <p:txBody>
          <a:bodyPr>
            <a:normAutofit fontScale="57500" lnSpcReduction="20000"/>
          </a:bodyPr>
          <a:lstStyle/>
          <a:p>
            <a:pPr marL="0" indent="0" eaLnBrk="1" hangingPunct="1">
              <a:lnSpc>
                <a:spcPct val="120000"/>
              </a:lnSpc>
              <a:buFont typeface="Times" pitchFamily="18" charset="0"/>
              <a:buNone/>
              <a:defRPr b="0" i="0"/>
            </a:pPr>
            <a:r>
              <a:rPr lang="x-none" dirty="0">
                <a:latin typeface="Arial" panose="020B0604020202020204" pitchFamily="34" charset="0"/>
                <a:cs typeface="Arial" panose="020B0604020202020204" pitchFamily="34" charset="0"/>
              </a:rPr>
              <a:t>En tant que participant d’un régime collectif d’épargne-retraite offrant plus d’une option de placement, il vous appartient de :</a:t>
            </a:r>
          </a:p>
          <a:p>
            <a:pPr marL="0" indent="0" eaLnBrk="1" hangingPunct="1">
              <a:lnSpc>
                <a:spcPct val="120000"/>
              </a:lnSpc>
              <a:buFont typeface="Times" pitchFamily="18" charset="0"/>
              <a:buNone/>
              <a:defRPr b="0" i="0"/>
            </a:pPr>
            <a:endParaRPr lang="en-US" dirty="0">
              <a:latin typeface="Arial" panose="020B0604020202020204" pitchFamily="34" charset="0"/>
              <a:cs typeface="Arial" panose="020B0604020202020204" pitchFamily="34" charset="0"/>
            </a:endParaRPr>
          </a:p>
          <a:p>
            <a:pPr eaLnBrk="1" hangingPunct="1">
              <a:lnSpc>
                <a:spcPct val="120000"/>
              </a:lnSpc>
              <a:defRPr b="0" i="0"/>
            </a:pPr>
            <a:r>
              <a:rPr lang="x-none" dirty="0">
                <a:latin typeface="Arial" panose="020B0604020202020204" pitchFamily="34" charset="0"/>
                <a:cs typeface="Arial" panose="020B0604020202020204" pitchFamily="34" charset="0"/>
              </a:rPr>
              <a:t>bien comprendre le fonctionnement de votre régime;</a:t>
            </a:r>
          </a:p>
          <a:p>
            <a:pPr eaLnBrk="1" hangingPunct="1">
              <a:lnSpc>
                <a:spcPct val="120000"/>
              </a:lnSpc>
              <a:defRPr b="0" i="0"/>
            </a:pPr>
            <a:r>
              <a:rPr lang="x-none" dirty="0">
                <a:latin typeface="Arial" panose="020B0604020202020204" pitchFamily="34" charset="0"/>
                <a:cs typeface="Arial" panose="020B0604020202020204" pitchFamily="34" charset="0"/>
              </a:rPr>
              <a:t>utiliser les renseignements et les outils mis à votre disposition pour prendre des décisions de placement éclairées;</a:t>
            </a:r>
          </a:p>
          <a:p>
            <a:pPr eaLnBrk="1" hangingPunct="1">
              <a:lnSpc>
                <a:spcPct val="120000"/>
              </a:lnSpc>
              <a:defRPr b="0" i="0"/>
            </a:pPr>
            <a:r>
              <a:rPr lang="x-none" dirty="0">
                <a:latin typeface="Arial" panose="020B0604020202020204" pitchFamily="34" charset="0"/>
                <a:cs typeface="Arial" panose="020B0604020202020204" pitchFamily="34" charset="0"/>
              </a:rPr>
              <a:t>tirer profit des services-conseils en placement qu’offre votre conseiller en régimes collectifs, le cas échéant;</a:t>
            </a:r>
          </a:p>
          <a:p>
            <a:pPr eaLnBrk="1" hangingPunct="1">
              <a:lnSpc>
                <a:spcPct val="120000"/>
              </a:lnSpc>
              <a:defRPr b="0" i="0"/>
            </a:pPr>
            <a:r>
              <a:rPr lang="x-none" dirty="0">
                <a:latin typeface="Arial" panose="020B0604020202020204" pitchFamily="34" charset="0"/>
                <a:cs typeface="Arial" panose="020B0604020202020204" pitchFamily="34" charset="0"/>
              </a:rPr>
              <a:t>prendre les décisions concernant vos placements;</a:t>
            </a:r>
          </a:p>
          <a:p>
            <a:pPr eaLnBrk="1" hangingPunct="1">
              <a:lnSpc>
                <a:spcPct val="120000"/>
              </a:lnSpc>
              <a:defRPr b="0" i="0"/>
            </a:pPr>
            <a:r>
              <a:rPr lang="x-none" dirty="0">
                <a:latin typeface="Arial" panose="020B0604020202020204" pitchFamily="34" charset="0"/>
                <a:cs typeface="Arial" panose="020B0604020202020204" pitchFamily="34" charset="0"/>
              </a:rPr>
              <a:t>déterminer le montant des cotisations que vous verserez au régime;</a:t>
            </a:r>
          </a:p>
          <a:p>
            <a:pPr eaLnBrk="1" hangingPunct="1">
              <a:lnSpc>
                <a:spcPct val="120000"/>
              </a:lnSpc>
              <a:defRPr b="0" i="0"/>
            </a:pPr>
            <a:r>
              <a:rPr lang="x-none" dirty="0">
                <a:latin typeface="Arial" panose="020B0604020202020204" pitchFamily="34" charset="0"/>
                <a:cs typeface="Arial" panose="020B0604020202020204" pitchFamily="34" charset="0"/>
              </a:rPr>
              <a:t>suivre l’évolution de vos placements; </a:t>
            </a:r>
          </a:p>
          <a:p>
            <a:pPr eaLnBrk="1" hangingPunct="1">
              <a:lnSpc>
                <a:spcPct val="120000"/>
              </a:lnSpc>
              <a:defRPr b="0" i="0"/>
            </a:pPr>
            <a:r>
              <a:rPr lang="x-none" dirty="0">
                <a:latin typeface="Arial" panose="020B0604020202020204" pitchFamily="34" charset="0"/>
                <a:cs typeface="Arial" panose="020B0604020202020204" pitchFamily="34" charset="0"/>
              </a:rPr>
              <a:t>réexaminer votre stratégie de placement si votre situation personnelle change.</a:t>
            </a:r>
          </a:p>
          <a:p>
            <a:pPr marL="0" indent="0" eaLnBrk="1" hangingPunct="1">
              <a:lnSpc>
                <a:spcPct val="120000"/>
              </a:lnSpc>
              <a:buClr>
                <a:schemeClr val="tx1"/>
              </a:buClr>
              <a:buNone/>
              <a:defRPr b="0" i="0"/>
            </a:pPr>
            <a:endParaRPr lang="en-CA" sz="1600" dirty="0"/>
          </a:p>
        </p:txBody>
      </p:sp>
    </p:spTree>
    <p:custDataLst>
      <p:tags r:id="rId1"/>
    </p:custDataLst>
    <p:extLst>
      <p:ext uri="{BB962C8B-B14F-4D97-AF65-F5344CB8AC3E}">
        <p14:creationId xmlns:p14="http://schemas.microsoft.com/office/powerpoint/2010/main" val="2902947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6075">
                                            <p:txEl>
                                              <p:pRg st="0" end="0"/>
                                            </p:txEl>
                                          </p:spTgt>
                                        </p:tgtEl>
                                        <p:attrNameLst>
                                          <p:attrName>style.visibility</p:attrName>
                                        </p:attrNameLst>
                                      </p:cBhvr>
                                      <p:to>
                                        <p:strVal val="visible"/>
                                      </p:to>
                                    </p:set>
                                    <p:anim calcmode="lin" valueType="num">
                                      <p:cBhvr additive="base">
                                        <p:cTn id="7" dur="500" fill="hold"/>
                                        <p:tgtEl>
                                          <p:spTgt spid="2160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6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cond evt="onBegin" delay="0">
                          <p:tn val="8"/>
                        </p:cond>
                      </p:stCondLst>
                      <p:childTnLst>
                        <p:par>
                          <p:cTn id="10" fill="hold">
                            <p:stCondLst>
                              <p:cond delay="indefinite"/>
                            </p:stCondLst>
                          </p:cTn>
                        </p:par>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16075">
                                            <p:txEl>
                                              <p:pRg st="2" end="2"/>
                                            </p:txEl>
                                          </p:spTgt>
                                        </p:tgtEl>
                                        <p:attrNameLst>
                                          <p:attrName>style.visibility</p:attrName>
                                        </p:attrNameLst>
                                      </p:cBhvr>
                                      <p:to>
                                        <p:strVal val="visible"/>
                                      </p:to>
                                    </p:set>
                                    <p:anim calcmode="lin" valueType="num">
                                      <p:cBhvr additive="base">
                                        <p:cTn id="14" dur="500" fill="hold"/>
                                        <p:tgtEl>
                                          <p:spTgt spid="216075">
                                            <p:txEl>
                                              <p:pRg st="2" end="2"/>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216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cond evt="onBegin" delay="0">
                          <p:tn val="15"/>
                        </p:cond>
                      </p:stCondLst>
                      <p:childTnLst>
                        <p:par>
                          <p:cTn id="17" fill="hold">
                            <p:stCondLst>
                              <p:cond delay="indefinite"/>
                            </p:stCondLst>
                          </p:cTn>
                        </p:par>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16075">
                                            <p:txEl>
                                              <p:pRg st="3" end="3"/>
                                            </p:txEl>
                                          </p:spTgt>
                                        </p:tgtEl>
                                        <p:attrNameLst>
                                          <p:attrName>style.visibility</p:attrName>
                                        </p:attrNameLst>
                                      </p:cBhvr>
                                      <p:to>
                                        <p:strVal val="visible"/>
                                      </p:to>
                                    </p:set>
                                    <p:anim calcmode="lin" valueType="num">
                                      <p:cBhvr additive="base">
                                        <p:cTn id="21" dur="500" fill="hold"/>
                                        <p:tgtEl>
                                          <p:spTgt spid="21607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16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cond evt="onBegin" delay="0">
                          <p:tn val="22"/>
                        </p:cond>
                      </p:stCondLst>
                      <p:childTnLst>
                        <p:par>
                          <p:cTn id="24" fill="hold">
                            <p:stCondLst>
                              <p:cond delay="indefinite"/>
                            </p:stCondLst>
                          </p:cTn>
                        </p:par>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16075">
                                            <p:txEl>
                                              <p:pRg st="4" end="4"/>
                                            </p:txEl>
                                          </p:spTgt>
                                        </p:tgtEl>
                                        <p:attrNameLst>
                                          <p:attrName>style.visibility</p:attrName>
                                        </p:attrNameLst>
                                      </p:cBhvr>
                                      <p:to>
                                        <p:strVal val="visible"/>
                                      </p:to>
                                    </p:set>
                                    <p:anim calcmode="lin" valueType="num">
                                      <p:cBhvr additive="base">
                                        <p:cTn id="28" dur="500" fill="hold"/>
                                        <p:tgtEl>
                                          <p:spTgt spid="216075">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16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cond evt="onBegin" delay="0">
                          <p:tn val="29"/>
                        </p:cond>
                      </p:stCondLst>
                      <p:childTnLst>
                        <p:par>
                          <p:cTn id="31" fill="hold">
                            <p:stCondLst>
                              <p:cond delay="indefinite"/>
                            </p:stCondLst>
                          </p:cTn>
                        </p:par>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16075">
                                            <p:txEl>
                                              <p:pRg st="5" end="5"/>
                                            </p:txEl>
                                          </p:spTgt>
                                        </p:tgtEl>
                                        <p:attrNameLst>
                                          <p:attrName>style.visibility</p:attrName>
                                        </p:attrNameLst>
                                      </p:cBhvr>
                                      <p:to>
                                        <p:strVal val="visible"/>
                                      </p:to>
                                    </p:set>
                                    <p:anim calcmode="lin" valueType="num">
                                      <p:cBhvr additive="base">
                                        <p:cTn id="35" dur="500" fill="hold"/>
                                        <p:tgtEl>
                                          <p:spTgt spid="216075">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160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cond evt="onBegin" delay="0">
                          <p:tn val="36"/>
                        </p:cond>
                      </p:stCondLst>
                      <p:childTnLst>
                        <p:par>
                          <p:cTn id="38" fill="hold">
                            <p:stCondLst>
                              <p:cond delay="indefinite"/>
                            </p:stCondLst>
                          </p:cTn>
                        </p:par>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16075">
                                            <p:txEl>
                                              <p:pRg st="6" end="6"/>
                                            </p:txEl>
                                          </p:spTgt>
                                        </p:tgtEl>
                                        <p:attrNameLst>
                                          <p:attrName>style.visibility</p:attrName>
                                        </p:attrNameLst>
                                      </p:cBhvr>
                                      <p:to>
                                        <p:strVal val="visible"/>
                                      </p:to>
                                    </p:set>
                                    <p:anim calcmode="lin" valueType="num">
                                      <p:cBhvr additive="base">
                                        <p:cTn id="42" dur="500" fill="hold"/>
                                        <p:tgtEl>
                                          <p:spTgt spid="216075">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160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cond evt="onBegin" delay="0">
                          <p:tn val="43"/>
                        </p:cond>
                      </p:stCondLst>
                      <p:childTnLst>
                        <p:par>
                          <p:cTn id="45" fill="hold">
                            <p:stCondLst>
                              <p:cond delay="indefinite"/>
                            </p:stCondLst>
                          </p:cTn>
                        </p:par>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16075">
                                            <p:txEl>
                                              <p:pRg st="7" end="7"/>
                                            </p:txEl>
                                          </p:spTgt>
                                        </p:tgtEl>
                                        <p:attrNameLst>
                                          <p:attrName>style.visibility</p:attrName>
                                        </p:attrNameLst>
                                      </p:cBhvr>
                                      <p:to>
                                        <p:strVal val="visible"/>
                                      </p:to>
                                    </p:set>
                                    <p:anim calcmode="lin" valueType="num">
                                      <p:cBhvr additive="base">
                                        <p:cTn id="49" dur="500" fill="hold"/>
                                        <p:tgtEl>
                                          <p:spTgt spid="21607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160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cond evt="onBegin" delay="0">
                          <p:tn val="50"/>
                        </p:cond>
                      </p:stCondLst>
                      <p:childTnLst>
                        <p:par>
                          <p:cTn id="52" fill="hold">
                            <p:stCondLst>
                              <p:cond delay="indefinite"/>
                            </p:stCondLst>
                          </p:cTn>
                        </p:par>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216075">
                                            <p:txEl>
                                              <p:pRg st="8" end="8"/>
                                            </p:txEl>
                                          </p:spTgt>
                                        </p:tgtEl>
                                        <p:attrNameLst>
                                          <p:attrName>style.visibility</p:attrName>
                                        </p:attrNameLst>
                                      </p:cBhvr>
                                      <p:to>
                                        <p:strVal val="visible"/>
                                      </p:to>
                                    </p:set>
                                    <p:anim calcmode="lin" valueType="num">
                                      <p:cBhvr additive="base">
                                        <p:cTn id="56" dur="500" fill="hold"/>
                                        <p:tgtEl>
                                          <p:spTgt spid="216075">
                                            <p:txEl>
                                              <p:pRg st="8" end="8"/>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21607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2287B4-29FC-B1BB-2C42-C65DF3008E85}"/>
              </a:ext>
            </a:extLst>
          </p:cNvPr>
          <p:cNvPicPr>
            <a:picLocks noChangeAspect="1"/>
          </p:cNvPicPr>
          <p:nvPr/>
        </p:nvPicPr>
        <p:blipFill>
          <a:blip r:embed="rId11"/>
          <a:stretch>
            <a:fillRect/>
          </a:stretch>
        </p:blipFill>
        <p:spPr>
          <a:xfrm>
            <a:off x="1103242" y="1753309"/>
            <a:ext cx="5373757" cy="4969280"/>
          </a:xfrm>
          <a:prstGeom prst="rect">
            <a:avLst/>
          </a:prstGeom>
        </p:spPr>
      </p:pic>
      <p:sp>
        <p:nvSpPr>
          <p:cNvPr id="14"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5"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6"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32777" name="Rectangle 10"/>
          <p:cNvSpPr>
            <a:spLocks noGrp="1" noChangeArrowheads="1"/>
          </p:cNvSpPr>
          <p:nvPr>
            <p:ph type="title"/>
            <p:custDataLst>
              <p:tags r:id="rId5"/>
            </p:custDataLst>
          </p:nvPr>
        </p:nvSpPr>
        <p:spPr>
          <a:xfrm>
            <a:off x="685800" y="304800"/>
            <a:ext cx="7772400" cy="785813"/>
          </a:xfrm>
        </p:spPr>
        <p:txBody>
          <a:bodyPr>
            <a:normAutofit/>
          </a:bodyPr>
          <a:lstStyle/>
          <a:p>
            <a:pPr eaLnBrk="1" hangingPunct="1">
              <a:defRPr b="0" i="0"/>
            </a:pPr>
            <a:r>
              <a:rPr lang="x-none" sz="4000" dirty="0">
                <a:latin typeface="Arial" panose="020B0604020202020204" pitchFamily="34" charset="0"/>
                <a:cs typeface="Arial" panose="020B0604020202020204" pitchFamily="34" charset="0"/>
              </a:rPr>
              <a:t>Par où </a:t>
            </a:r>
            <a:r>
              <a:rPr lang="x-none" sz="4000" b="1" dirty="0">
                <a:solidFill>
                  <a:srgbClr val="658237"/>
                </a:solidFill>
                <a:latin typeface="Arial" panose="020B0604020202020204" pitchFamily="34" charset="0"/>
                <a:cs typeface="Arial" panose="020B0604020202020204" pitchFamily="34" charset="0"/>
              </a:rPr>
              <a:t>commencer</a:t>
            </a:r>
            <a:r>
              <a:rPr lang="x-none" sz="4000" dirty="0">
                <a:solidFill>
                  <a:srgbClr val="658237"/>
                </a:solidFill>
                <a:latin typeface="Arial" panose="020B0604020202020204" pitchFamily="34" charset="0"/>
                <a:cs typeface="Arial" panose="020B0604020202020204" pitchFamily="34" charset="0"/>
              </a:rPr>
              <a:t>?</a:t>
            </a:r>
          </a:p>
        </p:txBody>
      </p:sp>
      <p:sp>
        <p:nvSpPr>
          <p:cNvPr id="12" name="TextBox 11"/>
          <p:cNvSpPr txBox="1">
            <a:spLocks noChangeArrowheads="1"/>
          </p:cNvSpPr>
          <p:nvPr>
            <p:custDataLst>
              <p:tags r:id="rId6"/>
            </p:custDataLst>
          </p:nvPr>
        </p:nvSpPr>
        <p:spPr>
          <a:xfrm>
            <a:off x="2411760" y="6211500"/>
            <a:ext cx="1046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defRPr b="0" i="0"/>
            </a:pPr>
            <a:r>
              <a:rPr lang="x-none" sz="1200" dirty="0">
                <a:solidFill>
                  <a:srgbClr val="C00000"/>
                </a:solidFill>
                <a:ea typeface="Arial" charset="0"/>
              </a:rPr>
              <a:t>Société ABC</a:t>
            </a:r>
          </a:p>
        </p:txBody>
      </p:sp>
      <p:grpSp>
        <p:nvGrpSpPr>
          <p:cNvPr id="9" name="Group 6"/>
          <p:cNvGrpSpPr>
            <a:grpSpLocks/>
          </p:cNvGrpSpPr>
          <p:nvPr>
            <p:custDataLst>
              <p:tags r:id="rId7"/>
            </p:custDataLst>
          </p:nvPr>
        </p:nvGrpSpPr>
        <p:grpSpPr bwMode="auto">
          <a:xfrm>
            <a:off x="6477000" y="5943600"/>
            <a:ext cx="2438400" cy="812800"/>
            <a:chOff x="288" y="3696"/>
            <a:chExt cx="1392" cy="480"/>
          </a:xfrm>
        </p:grpSpPr>
        <p:sp>
          <p:nvSpPr>
            <p:cNvPr id="10"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1" name="Picture 8" descr="my_savings™_FR"/>
            <p:cNvPicPr>
              <a:picLocks noChangeAspect="1" noChangeArrowheads="1"/>
            </p:cNvPicPr>
            <p:nvPr>
              <p:custDataLst>
                <p:tags r:id="rId8"/>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500335131"/>
      </p:ext>
    </p:extLst>
  </p:cSld>
  <p:clrMapOvr>
    <a:masterClrMapping/>
  </p:clrMapOvr>
  <p:transition advTm="505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5"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34818" name="Rectangle 6"/>
          <p:cNvSpPr>
            <a:spLocks noChangeArrowheads="1"/>
          </p:cNvSpPr>
          <p:nvPr>
            <p:custDataLst>
              <p:tags r:id="rId4"/>
            </p:custDataLst>
          </p:nvPr>
        </p:nvSpPr>
        <p:spPr>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buClr>
                <a:srgbClr val="FFFFFF"/>
              </a:buClr>
              <a:buSzPct val="75000"/>
              <a:buFont typeface="Arial" charset="0"/>
              <a:buChar char="•"/>
              <a:defRPr b="0" i="0"/>
            </a:pPr>
            <a:endParaRPr lang="en-US" dirty="0">
              <a:solidFill>
                <a:srgbClr val="000000"/>
              </a:solidFill>
              <a:latin typeface="Arial" charset="0"/>
            </a:endParaRPr>
          </a:p>
        </p:txBody>
      </p:sp>
      <p:sp>
        <p:nvSpPr>
          <p:cNvPr id="32777" name="Rectangle 10"/>
          <p:cNvSpPr>
            <a:spLocks noGrp="1" noChangeArrowheads="1"/>
          </p:cNvSpPr>
          <p:nvPr>
            <p:ph type="title"/>
            <p:custDataLst>
              <p:tags r:id="rId5"/>
            </p:custDataLst>
          </p:nvPr>
        </p:nvSpPr>
        <p:spPr>
          <a:xfrm>
            <a:off x="685800" y="304800"/>
            <a:ext cx="7772400" cy="785813"/>
          </a:xfrm>
        </p:spPr>
        <p:txBody>
          <a:bodyPr>
            <a:normAutofit/>
          </a:bodyPr>
          <a:lstStyle/>
          <a:p>
            <a:pPr eaLnBrk="1" hangingPunct="1">
              <a:defRPr b="0" i="0"/>
            </a:pPr>
            <a:r>
              <a:rPr lang="x-none" sz="4000" dirty="0">
                <a:latin typeface="Arial" panose="020B0604020202020204" pitchFamily="34" charset="0"/>
                <a:cs typeface="Arial" panose="020B0604020202020204" pitchFamily="34" charset="0"/>
              </a:rPr>
              <a:t>Par où </a:t>
            </a:r>
            <a:r>
              <a:rPr lang="x-none" sz="4000" b="1" dirty="0">
                <a:solidFill>
                  <a:srgbClr val="658237"/>
                </a:solidFill>
                <a:latin typeface="Arial" panose="020B0604020202020204" pitchFamily="34" charset="0"/>
                <a:cs typeface="Arial" panose="020B0604020202020204" pitchFamily="34" charset="0"/>
              </a:rPr>
              <a:t>commencer</a:t>
            </a:r>
            <a:r>
              <a:rPr lang="x-none" sz="4000" dirty="0">
                <a:solidFill>
                  <a:srgbClr val="658237"/>
                </a:solidFill>
                <a:latin typeface="Arial" panose="020B0604020202020204" pitchFamily="34" charset="0"/>
                <a:cs typeface="Arial" panose="020B0604020202020204" pitchFamily="34" charset="0"/>
              </a:rPr>
              <a:t>?</a:t>
            </a:r>
          </a:p>
        </p:txBody>
      </p:sp>
      <p:sp>
        <p:nvSpPr>
          <p:cNvPr id="3" name="Rectangle 2"/>
          <p:cNvSpPr/>
          <p:nvPr>
            <p:custDataLst>
              <p:tags r:id="rId6"/>
            </p:custDataLst>
          </p:nvPr>
        </p:nvSpPr>
        <p:spPr>
          <a:xfrm>
            <a:off x="6476999" y="3124200"/>
            <a:ext cx="2590801" cy="1754326"/>
          </a:xfrm>
          <a:prstGeom prst="rect">
            <a:avLst/>
          </a:prstGeom>
        </p:spPr>
        <p:txBody>
          <a:bodyPr wrap="square">
            <a:spAutoFit/>
          </a:bodyPr>
          <a:lstStyle/>
          <a:p>
            <a:pPr lvl="0" fontAlgn="base">
              <a:spcBef>
                <a:spcPct val="0"/>
              </a:spcBef>
              <a:spcAft>
                <a:spcPct val="0"/>
              </a:spcAft>
              <a:buClr>
                <a:srgbClr val="FFFFFF"/>
              </a:buClr>
              <a:buSzPct val="75000"/>
              <a:defRPr b="0" i="0"/>
            </a:pPr>
            <a:r>
              <a:rPr lang="x-none" dirty="0">
                <a:solidFill>
                  <a:srgbClr val="000000"/>
                </a:solidFill>
                <a:latin typeface="Arial" panose="020B0604020202020204" pitchFamily="34" charset="0"/>
                <a:cs typeface="Arial" panose="020B0604020202020204" pitchFamily="34" charset="0"/>
              </a:rPr>
              <a:t>Vous devez remplir</a:t>
            </a:r>
            <a:br>
              <a:rPr lang="fr-CA" dirty="0">
                <a:solidFill>
                  <a:srgbClr val="000000"/>
                </a:solidFill>
                <a:latin typeface="Arial" panose="020B0604020202020204" pitchFamily="34" charset="0"/>
                <a:cs typeface="Arial" panose="020B0604020202020204" pitchFamily="34" charset="0"/>
              </a:rPr>
            </a:br>
            <a:r>
              <a:rPr lang="x-none" dirty="0">
                <a:solidFill>
                  <a:srgbClr val="000000"/>
                </a:solidFill>
                <a:latin typeface="Arial" panose="020B0604020202020204" pitchFamily="34" charset="0"/>
                <a:cs typeface="Arial" panose="020B0604020202020204" pitchFamily="34" charset="0"/>
              </a:rPr>
              <a:t>le formulaire</a:t>
            </a:r>
            <a:r>
              <a:rPr lang="fr-CA" dirty="0">
                <a:solidFill>
                  <a:srgbClr val="000000"/>
                </a:solidFill>
                <a:latin typeface="Arial" panose="020B0604020202020204" pitchFamily="34" charset="0"/>
                <a:cs typeface="Arial" panose="020B0604020202020204" pitchFamily="34" charset="0"/>
              </a:rPr>
              <a:t> </a:t>
            </a:r>
            <a:r>
              <a:rPr lang="x-none" dirty="0">
                <a:solidFill>
                  <a:srgbClr val="000000"/>
                </a:solidFill>
                <a:latin typeface="Arial" panose="020B0604020202020204" pitchFamily="34" charset="0"/>
                <a:cs typeface="Arial" panose="020B0604020202020204" pitchFamily="34" charset="0"/>
              </a:rPr>
              <a:t>d’inscription au CELI pour pouvoir cotiser au compte d’épargne libre d’impôt.</a:t>
            </a:r>
          </a:p>
        </p:txBody>
      </p:sp>
      <p:grpSp>
        <p:nvGrpSpPr>
          <p:cNvPr id="10" name="Group 6"/>
          <p:cNvGrpSpPr>
            <a:grpSpLocks/>
          </p:cNvGrpSpPr>
          <p:nvPr>
            <p:custDataLst>
              <p:tags r:id="rId7"/>
            </p:custDataLst>
          </p:nvPr>
        </p:nvGrpSpPr>
        <p:grpSpPr bwMode="auto">
          <a:xfrm>
            <a:off x="6477000" y="5943600"/>
            <a:ext cx="2438400" cy="812800"/>
            <a:chOff x="288" y="3696"/>
            <a:chExt cx="1392" cy="480"/>
          </a:xfrm>
        </p:grpSpPr>
        <p:sp>
          <p:nvSpPr>
            <p:cNvPr id="11"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12" name="Picture 8" descr="my_savings™_FR"/>
            <p:cNvPicPr>
              <a:picLocks noChangeAspect="1" noChangeArrowheads="1"/>
            </p:cNvPicPr>
            <p:nvPr>
              <p:custDataLst>
                <p:tags r:id="rId9"/>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3EBA8134-0AAC-02A6-3E71-FC8C3B9B755E}"/>
              </a:ext>
            </a:extLst>
          </p:cNvPr>
          <p:cNvPicPr>
            <a:picLocks noChangeAspect="1"/>
          </p:cNvPicPr>
          <p:nvPr/>
        </p:nvPicPr>
        <p:blipFill>
          <a:blip r:embed="rId13"/>
          <a:stretch>
            <a:fillRect/>
          </a:stretch>
        </p:blipFill>
        <p:spPr>
          <a:xfrm>
            <a:off x="1304920" y="1901483"/>
            <a:ext cx="4676779" cy="4760565"/>
          </a:xfrm>
          <a:prstGeom prst="rect">
            <a:avLst/>
          </a:prstGeom>
        </p:spPr>
      </p:pic>
      <p:sp>
        <p:nvSpPr>
          <p:cNvPr id="4" name="Rectangle 11">
            <a:extLst>
              <a:ext uri="{FF2B5EF4-FFF2-40B4-BE49-F238E27FC236}">
                <a16:creationId xmlns:a16="http://schemas.microsoft.com/office/drawing/2014/main" id="{65FFEA45-752B-2B0E-79EF-8EBE2DA8C152}"/>
              </a:ext>
            </a:extLst>
          </p:cNvPr>
          <p:cNvSpPr>
            <a:spLocks noChangeArrowheads="1"/>
          </p:cNvSpPr>
          <p:nvPr>
            <p:custDataLst>
              <p:tags r:id="rId8"/>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Tree>
    <p:custDataLst>
      <p:tags r:id="rId1"/>
    </p:custDataLst>
    <p:extLst>
      <p:ext uri="{BB962C8B-B14F-4D97-AF65-F5344CB8AC3E}">
        <p14:creationId xmlns:p14="http://schemas.microsoft.com/office/powerpoint/2010/main" val="1957966683"/>
      </p:ext>
    </p:extLst>
  </p:cSld>
  <p:clrMapOvr>
    <a:masterClrMapping/>
  </p:clrMapOvr>
  <p:transition advTm="57692"/>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custDataLst>
              <p:tags r:id="rId2"/>
            </p:custDataLst>
          </p:nvPr>
        </p:nvSpPr>
        <p:spPr>
          <a:xfrm>
            <a:off x="107504" y="5715000"/>
            <a:ext cx="2590800" cy="990600"/>
          </a:xfrm>
          <a:prstGeom prst="rect">
            <a:avLst/>
          </a:prstGeom>
          <a:solidFill>
            <a:schemeClr val="bg1"/>
          </a:solidFill>
          <a:ln w="9525" algn="ctr">
            <a:solidFill>
              <a:schemeClr val="bg1"/>
            </a:solidFill>
            <a:round/>
          </a:ln>
        </p:spPr>
        <p:txBody>
          <a:bodyPr/>
          <a:lstStyle/>
          <a:p>
            <a:pPr>
              <a:defRPr b="0" i="0"/>
            </a:pPr>
            <a:endParaRPr lang="en-US" dirty="0">
              <a:latin typeface="Arial" charset="0"/>
            </a:endParaRPr>
          </a:p>
        </p:txBody>
      </p:sp>
      <p:sp>
        <p:nvSpPr>
          <p:cNvPr id="35842" name="Rectangle 35"/>
          <p:cNvSpPr>
            <a:spLocks noChangeArrowheads="1"/>
          </p:cNvSpPr>
          <p:nvPr>
            <p:custDataLst>
              <p:tags r:id="rId3"/>
            </p:custDataLst>
          </p:nvPr>
        </p:nvSpPr>
        <p:spPr>
          <a:xfrm>
            <a:off x="0" y="4267200"/>
            <a:ext cx="9144000" cy="1295400"/>
          </a:xfrm>
          <a:prstGeom prst="rect">
            <a:avLst/>
          </a:prstGeom>
          <a:solidFill>
            <a:srgbClr val="EAAB00"/>
          </a:solidFill>
          <a:ln>
            <a:noFill/>
          </a:ln>
        </p:spPr>
        <p:txBody>
          <a:bodyPr wrap="none" anchor="ctr"/>
          <a:lstStyle/>
          <a:p>
            <a:pPr>
              <a:defRPr b="0" i="0"/>
            </a:pPr>
            <a:endParaRPr lang="en-US" dirty="0">
              <a:latin typeface="Arial" charset="0"/>
            </a:endParaRPr>
          </a:p>
        </p:txBody>
      </p:sp>
      <p:sp>
        <p:nvSpPr>
          <p:cNvPr id="35843" name="Rectangle 28"/>
          <p:cNvSpPr>
            <a:spLocks noChangeArrowheads="1"/>
          </p:cNvSpPr>
          <p:nvPr>
            <p:custDataLst>
              <p:tags r:id="rId4"/>
            </p:custDataLst>
          </p:nvPr>
        </p:nvSpPr>
        <p:spPr>
          <a:xfrm>
            <a:off x="0" y="5562600"/>
            <a:ext cx="9144000" cy="76200"/>
          </a:xfrm>
          <a:prstGeom prst="rect">
            <a:avLst/>
          </a:prstGeom>
          <a:solidFill>
            <a:srgbClr val="658237"/>
          </a:solidFill>
          <a:ln>
            <a:noFill/>
          </a:ln>
        </p:spPr>
        <p:txBody>
          <a:bodyPr wrap="none" anchor="ctr"/>
          <a:lstStyle/>
          <a:p>
            <a:pPr>
              <a:defRPr b="0" i="0"/>
            </a:pPr>
            <a:endParaRPr lang="en-US" dirty="0">
              <a:latin typeface="Arial" charset="0"/>
            </a:endParaRPr>
          </a:p>
        </p:txBody>
      </p:sp>
      <p:sp>
        <p:nvSpPr>
          <p:cNvPr id="5134" name="Rectangle 14"/>
          <p:cNvSpPr>
            <a:spLocks noGrp="1" noChangeArrowheads="1"/>
          </p:cNvSpPr>
          <p:nvPr>
            <p:ph type="ctrTitle"/>
            <p:custDataLst>
              <p:tags r:id="rId5"/>
            </p:custDataLst>
          </p:nvPr>
        </p:nvSpPr>
        <p:spPr>
          <a:xfrm>
            <a:off x="381000" y="4343400"/>
            <a:ext cx="8458200" cy="1143000"/>
          </a:xfrm>
        </p:spPr>
        <p:txBody>
          <a:bodyPr>
            <a:noAutofit/>
          </a:bodyPr>
          <a:lstStyle/>
          <a:p>
            <a:pPr eaLnBrk="1" hangingPunct="1">
              <a:defRPr b="0" i="0"/>
            </a:pPr>
            <a:r>
              <a:rPr lang="x-none" sz="3600" dirty="0">
                <a:solidFill>
                  <a:schemeClr val="bg1"/>
                </a:solidFill>
                <a:latin typeface="Arial" panose="020B0604020202020204" pitchFamily="34" charset="0"/>
                <a:cs typeface="Arial" panose="020B0604020202020204" pitchFamily="34" charset="0"/>
              </a:rPr>
              <a:t>Votre avenir vous attend</a:t>
            </a:r>
            <a:r>
              <a:rPr lang="fr-CA" sz="3600" dirty="0">
                <a:solidFill>
                  <a:schemeClr val="bg1"/>
                </a:solidFill>
                <a:latin typeface="Arial" panose="020B0604020202020204" pitchFamily="34" charset="0"/>
                <a:cs typeface="Arial" panose="020B0604020202020204" pitchFamily="34" charset="0"/>
              </a:rPr>
              <a:t>.</a:t>
            </a:r>
            <a:br>
              <a:rPr lang="fr-CA" sz="3600" dirty="0">
                <a:solidFill>
                  <a:schemeClr val="bg1"/>
                </a:solidFill>
                <a:latin typeface="Arial" panose="020B0604020202020204" pitchFamily="34" charset="0"/>
                <a:cs typeface="Arial" panose="020B0604020202020204" pitchFamily="34" charset="0"/>
              </a:rPr>
            </a:br>
            <a:r>
              <a:rPr lang="fr-CA" sz="3600" dirty="0">
                <a:solidFill>
                  <a:schemeClr val="bg1"/>
                </a:solidFill>
                <a:latin typeface="Arial" panose="020B0604020202020204" pitchFamily="34" charset="0"/>
                <a:cs typeface="Arial" panose="020B0604020202020204" pitchFamily="34" charset="0"/>
              </a:rPr>
              <a:t>I</a:t>
            </a:r>
            <a:r>
              <a:rPr lang="x-none" sz="3600" dirty="0">
                <a:solidFill>
                  <a:schemeClr val="bg1"/>
                </a:solidFill>
                <a:latin typeface="Arial" panose="020B0604020202020204" pitchFamily="34" charset="0"/>
                <a:cs typeface="Arial" panose="020B0604020202020204" pitchFamily="34" charset="0"/>
              </a:rPr>
              <a:t>nscrivez-vous dès aujourd’hui</a:t>
            </a:r>
            <a:r>
              <a:rPr lang="fr-CA" sz="3600" dirty="0">
                <a:solidFill>
                  <a:schemeClr val="bg1"/>
                </a:solidFill>
                <a:latin typeface="Arial" panose="020B0604020202020204" pitchFamily="34" charset="0"/>
                <a:cs typeface="Arial" panose="020B0604020202020204" pitchFamily="34" charset="0"/>
              </a:rPr>
              <a:t>.</a:t>
            </a:r>
            <a:endParaRPr lang="x-none" sz="3600" dirty="0">
              <a:solidFill>
                <a:schemeClr val="bg1"/>
              </a:solidFill>
              <a:latin typeface="Arial" panose="020B0604020202020204" pitchFamily="34" charset="0"/>
              <a:cs typeface="Arial" panose="020B0604020202020204" pitchFamily="34" charset="0"/>
            </a:endParaRPr>
          </a:p>
        </p:txBody>
      </p:sp>
      <p:sp>
        <p:nvSpPr>
          <p:cNvPr id="5" name="Rectangle 4"/>
          <p:cNvSpPr/>
          <p:nvPr>
            <p:custDataLst>
              <p:tags r:id="rId6"/>
            </p:custDataLst>
          </p:nvPr>
        </p:nvSpPr>
        <p:spPr>
          <a:xfrm>
            <a:off x="38100" y="6187370"/>
            <a:ext cx="5974060" cy="553998"/>
          </a:xfrm>
          <a:prstGeom prst="rect">
            <a:avLst/>
          </a:prstGeom>
        </p:spPr>
        <p:txBody>
          <a:bodyPr wrap="square">
            <a:spAutoFit/>
          </a:bodyPr>
          <a:lstStyle/>
          <a:p>
            <a:r>
              <a:rPr lang="fr-CA" sz="1000" b="1" dirty="0">
                <a:solidFill>
                  <a:srgbClr val="000000"/>
                </a:solidFill>
                <a:latin typeface="Sun Life Sans" panose="020B0504030304030303" pitchFamily="34" charset="0"/>
              </a:rPr>
              <a:t>Les produits et services des Régimes collectifs de retraite sont offerts par la Sun Life du Canada, compagnie d’assurance-vie, membre du groupe Sun Life. </a:t>
            </a:r>
            <a:br>
              <a:rPr lang="fr-CA" sz="1000" b="1" dirty="0">
                <a:solidFill>
                  <a:srgbClr val="000000"/>
                </a:solidFill>
                <a:latin typeface="Sun Life Sans" panose="020B0504030304030303" pitchFamily="34" charset="0"/>
              </a:rPr>
            </a:br>
            <a:r>
              <a:rPr lang="en-CA" sz="1000" b="1" dirty="0">
                <a:solidFill>
                  <a:srgbClr val="000000"/>
                </a:solidFill>
                <a:latin typeface="Sun Life Sans" panose="020B0504030304030303" pitchFamily="34" charset="0"/>
              </a:rPr>
              <a:t>© Sun Life du Canada, compagnie </a:t>
            </a:r>
            <a:r>
              <a:rPr lang="en-CA" sz="1000" b="1" dirty="0" err="1">
                <a:solidFill>
                  <a:srgbClr val="000000"/>
                </a:solidFill>
                <a:latin typeface="Sun Life Sans" panose="020B0504030304030303" pitchFamily="34" charset="0"/>
              </a:rPr>
              <a:t>d’assurance</a:t>
            </a:r>
            <a:r>
              <a:rPr lang="en-CA" sz="1000" b="1" dirty="0">
                <a:solidFill>
                  <a:srgbClr val="000000"/>
                </a:solidFill>
                <a:latin typeface="Sun Life Sans" panose="020B0504030304030303" pitchFamily="34" charset="0"/>
              </a:rPr>
              <a:t>-vie, 2023.</a:t>
            </a:r>
            <a:r>
              <a:rPr lang="en-US" sz="1000" b="1" dirty="0">
                <a:latin typeface="Sun Life Sans" panose="020B0504030304030303" pitchFamily="34" charset="0"/>
              </a:rPr>
              <a:t> </a:t>
            </a:r>
            <a:endParaRPr lang="en-US" sz="1000" b="1" i="0" dirty="0">
              <a:effectLst/>
              <a:latin typeface="Sun Life Sans" panose="020B0504030304030303" pitchFamily="34" charset="0"/>
            </a:endParaRPr>
          </a:p>
        </p:txBody>
      </p:sp>
    </p:spTree>
    <p:custDataLst>
      <p:tags r:id="rId1"/>
    </p:custDataLst>
    <p:extLst>
      <p:ext uri="{BB962C8B-B14F-4D97-AF65-F5344CB8AC3E}">
        <p14:creationId xmlns:p14="http://schemas.microsoft.com/office/powerpoint/2010/main" val="3683453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134"/>
                                        </p:tgtEl>
                                        <p:attrNameLst>
                                          <p:attrName>style.visibility</p:attrName>
                                        </p:attrNameLst>
                                      </p:cBhvr>
                                      <p:to>
                                        <p:strVal val="visible"/>
                                      </p:to>
                                    </p:set>
                                    <p:anim calcmode="lin" valueType="num">
                                      <p:cBhvr additive="base">
                                        <p:cTn id="7" dur="2000" fill="hold"/>
                                        <p:tgtEl>
                                          <p:spTgt spid="5134"/>
                                        </p:tgtEl>
                                        <p:attrNameLst>
                                          <p:attrName>ppt_x</p:attrName>
                                        </p:attrNameLst>
                                      </p:cBhvr>
                                      <p:tavLst>
                                        <p:tav tm="0">
                                          <p:val>
                                            <p:strVal val="1+#ppt_w/2"/>
                                          </p:val>
                                        </p:tav>
                                        <p:tav tm="100000">
                                          <p:val>
                                            <p:strVal val="#ppt_x"/>
                                          </p:val>
                                        </p:tav>
                                      </p:tavLst>
                                    </p:anim>
                                    <p:anim calcmode="lin" valueType="num">
                                      <p:cBhvr additive="base">
                                        <p:cTn id="8" dur="2000" fill="hold"/>
                                        <p:tgtEl>
                                          <p:spTgt spid="5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36"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37"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7170" name="Rectangle 6"/>
          <p:cNvSpPr>
            <a:spLocks noChangeArrowheads="1"/>
          </p:cNvSpPr>
          <p:nvPr>
            <p:custDataLst>
              <p:tags r:id="rId5"/>
            </p:custDataLst>
          </p:nvPr>
        </p:nvSpPr>
        <p:spPr>
          <a:xfrm>
            <a:off x="990600" y="1752599"/>
            <a:ext cx="8153400" cy="5046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80000"/>
              </a:lnSpc>
              <a:spcBef>
                <a:spcPct val="0"/>
              </a:spcBef>
              <a:buSzTx/>
              <a:buFontTx/>
              <a:buNone/>
              <a:defRPr b="0" i="0"/>
            </a:pPr>
            <a:endParaRPr lang="x-none" altLang="en-US">
              <a:solidFill>
                <a:srgbClr val="FFC000"/>
              </a:solidFill>
              <a:latin typeface="Arial" charset="0"/>
            </a:endParaRPr>
          </a:p>
        </p:txBody>
      </p:sp>
      <p:sp>
        <p:nvSpPr>
          <p:cNvPr id="7177" name="Rectangle 2"/>
          <p:cNvSpPr>
            <a:spLocks noGrp="1" noChangeArrowheads="1"/>
          </p:cNvSpPr>
          <p:nvPr>
            <p:ph type="title"/>
            <p:custDataLst>
              <p:tags r:id="rId6"/>
            </p:custDataLst>
          </p:nvPr>
        </p:nvSpPr>
        <p:spPr>
          <a:xfrm>
            <a:off x="685800" y="228600"/>
            <a:ext cx="7772400" cy="1243013"/>
          </a:xfrm>
        </p:spPr>
        <p:txBody>
          <a:bodyPr lIns="90486" tIns="44449" rIns="90486" bIns="44449" anchor="ctr">
            <a:normAutofit/>
          </a:bodyPr>
          <a:lstStyle/>
          <a:p>
            <a:pPr eaLnBrk="1" hangingPunct="1">
              <a:defRPr b="0" i="0"/>
            </a:pPr>
            <a:r>
              <a:rPr lang="x-none" sz="4000" dirty="0">
                <a:latin typeface="Arial" panose="020B0604020202020204" pitchFamily="34" charset="0"/>
                <a:cs typeface="Arial" panose="020B0604020202020204" pitchFamily="34" charset="0"/>
              </a:rPr>
              <a:t>Sources de </a:t>
            </a:r>
            <a:r>
              <a:rPr lang="x-none" sz="4000" b="1" dirty="0">
                <a:solidFill>
                  <a:srgbClr val="658237"/>
                </a:solidFill>
                <a:latin typeface="Arial" panose="020B0604020202020204" pitchFamily="34" charset="0"/>
                <a:cs typeface="Arial" panose="020B0604020202020204" pitchFamily="34" charset="0"/>
              </a:rPr>
              <a:t>revenu de retraite </a:t>
            </a:r>
          </a:p>
        </p:txBody>
      </p:sp>
      <p:sp>
        <p:nvSpPr>
          <p:cNvPr id="6159" name="Rectangle 11"/>
          <p:cNvSpPr>
            <a:spLocks noChangeArrowheads="1"/>
          </p:cNvSpPr>
          <p:nvPr>
            <p:custDataLst>
              <p:tags r:id="rId7"/>
            </p:custDataLst>
          </p:nvPr>
        </p:nvSpPr>
        <p:spPr>
          <a:xfrm>
            <a:off x="1141413" y="4365625"/>
            <a:ext cx="19050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buFont typeface="Arial" charset="0"/>
              <a:buNone/>
              <a:defRPr b="0" i="0"/>
            </a:pPr>
            <a:endParaRPr lang="x-none" sz="2000" dirty="0">
              <a:latin typeface="Arial" charset="0"/>
              <a:cs typeface="Arial" charset="0"/>
            </a:endParaRPr>
          </a:p>
        </p:txBody>
      </p:sp>
      <p:sp>
        <p:nvSpPr>
          <p:cNvPr id="6162" name="Rectangle 11"/>
          <p:cNvSpPr>
            <a:spLocks noChangeArrowheads="1"/>
          </p:cNvSpPr>
          <p:nvPr>
            <p:custDataLst>
              <p:tags r:id="rId8"/>
            </p:custDataLst>
          </p:nvPr>
        </p:nvSpPr>
        <p:spPr>
          <a:xfrm>
            <a:off x="1141413" y="3378200"/>
            <a:ext cx="13731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buFont typeface="Arial" charset="0"/>
              <a:buNone/>
              <a:defRPr b="0" i="0"/>
            </a:pPr>
            <a:endParaRPr lang="x-none" sz="2000" dirty="0">
              <a:latin typeface="Arial" charset="0"/>
              <a:cs typeface="Arial" charset="0"/>
            </a:endParaRPr>
          </a:p>
        </p:txBody>
      </p:sp>
      <p:sp>
        <p:nvSpPr>
          <p:cNvPr id="6165" name="Rectangle 11"/>
          <p:cNvSpPr>
            <a:spLocks noChangeArrowheads="1"/>
          </p:cNvSpPr>
          <p:nvPr>
            <p:custDataLst>
              <p:tags r:id="rId9"/>
            </p:custDataLst>
          </p:nvPr>
        </p:nvSpPr>
        <p:spPr>
          <a:xfrm>
            <a:off x="1141413" y="2381250"/>
            <a:ext cx="19050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buFont typeface="Arial" charset="0"/>
              <a:buNone/>
              <a:defRPr b="0" i="0"/>
            </a:pPr>
            <a:endParaRPr lang="x-none" sz="2000" dirty="0">
              <a:latin typeface="Arial" charset="0"/>
              <a:cs typeface="Arial" charset="0"/>
            </a:endParaRPr>
          </a:p>
        </p:txBody>
      </p:sp>
      <p:sp>
        <p:nvSpPr>
          <p:cNvPr id="20" name="Line 3075"/>
          <p:cNvSpPr>
            <a:spLocks noChangeShapeType="1"/>
          </p:cNvSpPr>
          <p:nvPr>
            <p:custDataLst>
              <p:tags r:id="rId10"/>
            </p:custDataLst>
          </p:nvPr>
        </p:nvSpPr>
        <p:spPr>
          <a:xfrm flipH="1">
            <a:off x="2071688" y="1790700"/>
            <a:ext cx="2651125" cy="4181475"/>
          </a:xfrm>
          <a:prstGeom prst="line">
            <a:avLst/>
          </a:prstGeom>
          <a:noFill/>
          <a:ln w="50800">
            <a:solidFill>
              <a:srgbClr val="FFC000"/>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pPr>
              <a:defRPr b="0" i="0"/>
            </a:pPr>
            <a:endParaRPr lang="en-CA" dirty="0">
              <a:latin typeface="Arial" charset="0"/>
            </a:endParaRPr>
          </a:p>
        </p:txBody>
      </p:sp>
      <p:sp>
        <p:nvSpPr>
          <p:cNvPr id="21" name="Line 3076"/>
          <p:cNvSpPr>
            <a:spLocks noChangeShapeType="1"/>
          </p:cNvSpPr>
          <p:nvPr>
            <p:custDataLst>
              <p:tags r:id="rId11"/>
            </p:custDataLst>
          </p:nvPr>
        </p:nvSpPr>
        <p:spPr>
          <a:xfrm>
            <a:off x="4722813" y="1790700"/>
            <a:ext cx="2476500" cy="4191000"/>
          </a:xfrm>
          <a:prstGeom prst="line">
            <a:avLst/>
          </a:prstGeom>
          <a:noFill/>
          <a:ln w="50800">
            <a:solidFill>
              <a:srgbClr val="FFC000"/>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pPr>
              <a:defRPr b="0" i="0"/>
            </a:pPr>
            <a:endParaRPr lang="en-CA" dirty="0">
              <a:latin typeface="Arial" charset="0"/>
            </a:endParaRPr>
          </a:p>
        </p:txBody>
      </p:sp>
      <p:sp>
        <p:nvSpPr>
          <p:cNvPr id="23" name="Line 3078"/>
          <p:cNvSpPr>
            <a:spLocks noChangeShapeType="1"/>
          </p:cNvSpPr>
          <p:nvPr>
            <p:custDataLst>
              <p:tags r:id="rId12"/>
            </p:custDataLst>
          </p:nvPr>
        </p:nvSpPr>
        <p:spPr>
          <a:xfrm flipV="1">
            <a:off x="2849563" y="4731836"/>
            <a:ext cx="3606800" cy="0"/>
          </a:xfrm>
          <a:prstGeom prst="line">
            <a:avLst/>
          </a:prstGeom>
          <a:noFill/>
          <a:ln w="25400">
            <a:solidFill>
              <a:srgbClr val="FFC000"/>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pPr>
              <a:defRPr b="0" i="0"/>
            </a:pPr>
            <a:endParaRPr lang="en-CA" dirty="0">
              <a:latin typeface="Arial" charset="0"/>
            </a:endParaRPr>
          </a:p>
        </p:txBody>
      </p:sp>
      <p:sp>
        <p:nvSpPr>
          <p:cNvPr id="24" name="Line 3079"/>
          <p:cNvSpPr>
            <a:spLocks noChangeShapeType="1"/>
          </p:cNvSpPr>
          <p:nvPr>
            <p:custDataLst>
              <p:tags r:id="rId13"/>
            </p:custDataLst>
          </p:nvPr>
        </p:nvSpPr>
        <p:spPr>
          <a:xfrm>
            <a:off x="3733800" y="3365500"/>
            <a:ext cx="1905000" cy="0"/>
          </a:xfrm>
          <a:prstGeom prst="line">
            <a:avLst/>
          </a:prstGeom>
          <a:noFill/>
          <a:ln w="25400">
            <a:solidFill>
              <a:srgbClr val="FFC000"/>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pPr>
              <a:defRPr b="0" i="0"/>
            </a:pPr>
            <a:endParaRPr lang="en-CA" dirty="0">
              <a:latin typeface="Arial" charset="0"/>
            </a:endParaRPr>
          </a:p>
        </p:txBody>
      </p:sp>
      <p:sp>
        <p:nvSpPr>
          <p:cNvPr id="25" name="Rectangle 3080"/>
          <p:cNvSpPr>
            <a:spLocks noChangeArrowheads="1"/>
          </p:cNvSpPr>
          <p:nvPr>
            <p:custDataLst>
              <p:tags r:id="rId14"/>
            </p:custDataLst>
          </p:nvPr>
        </p:nvSpPr>
        <p:spPr>
          <a:xfrm>
            <a:off x="2847760" y="5486400"/>
            <a:ext cx="3610407" cy="45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spcBef>
                <a:spcPct val="0"/>
              </a:spcBef>
              <a:buSzTx/>
              <a:buFontTx/>
              <a:buNone/>
              <a:defRPr b="0" i="0"/>
            </a:pPr>
            <a:r>
              <a:rPr lang="x-none" altLang="en-US" sz="2400">
                <a:latin typeface="Arial" charset="0"/>
              </a:rPr>
              <a:t>Sécurité de la vieillesse</a:t>
            </a:r>
          </a:p>
        </p:txBody>
      </p:sp>
      <p:sp>
        <p:nvSpPr>
          <p:cNvPr id="26" name="Rectangle 3081"/>
          <p:cNvSpPr>
            <a:spLocks noChangeArrowheads="1"/>
          </p:cNvSpPr>
          <p:nvPr>
            <p:custDataLst>
              <p:tags r:id="rId15"/>
            </p:custDataLst>
          </p:nvPr>
        </p:nvSpPr>
        <p:spPr>
          <a:xfrm>
            <a:off x="2730121" y="4805931"/>
            <a:ext cx="3960748" cy="184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spcBef>
                <a:spcPct val="0"/>
              </a:spcBef>
              <a:buSzTx/>
              <a:buFontTx/>
              <a:buNone/>
              <a:defRPr b="0" i="0"/>
            </a:pPr>
            <a:r>
              <a:rPr lang="x-none" altLang="en-US" sz="1800" b="1" dirty="0">
                <a:solidFill>
                  <a:schemeClr val="tx1"/>
                </a:solidFill>
                <a:latin typeface="Arial" panose="020B0604020202020204" pitchFamily="34" charset="0"/>
                <a:cs typeface="Arial" panose="020B0604020202020204" pitchFamily="34" charset="0"/>
              </a:rPr>
              <a:t>Prestations de retraite de l’État</a:t>
            </a:r>
          </a:p>
          <a:p>
            <a:pPr algn="ctr">
              <a:spcBef>
                <a:spcPct val="0"/>
              </a:spcBef>
              <a:buSzTx/>
              <a:buFontTx/>
              <a:buNone/>
              <a:defRPr b="0" i="0"/>
            </a:pPr>
            <a:r>
              <a:rPr lang="x-none" altLang="en-US" sz="1600" b="1" dirty="0">
                <a:solidFill>
                  <a:schemeClr val="tx1"/>
                </a:solidFill>
                <a:latin typeface="Arial" panose="020B0604020202020204" pitchFamily="34" charset="0"/>
                <a:cs typeface="Arial" panose="020B0604020202020204" pitchFamily="34" charset="0"/>
              </a:rPr>
              <a:t>Régime de pensions du Canada</a:t>
            </a:r>
            <a:r>
              <a:rPr lang="fr-CA" altLang="en-US" sz="1600" b="1" dirty="0">
                <a:solidFill>
                  <a:schemeClr val="tx1"/>
                </a:solidFill>
                <a:latin typeface="Arial" panose="020B0604020202020204" pitchFamily="34" charset="0"/>
                <a:cs typeface="Arial" panose="020B0604020202020204" pitchFamily="34" charset="0"/>
              </a:rPr>
              <a:t> </a:t>
            </a:r>
            <a:r>
              <a:rPr lang="x-none" altLang="en-US" sz="1600" b="1" dirty="0">
                <a:solidFill>
                  <a:schemeClr val="tx1"/>
                </a:solidFill>
                <a:latin typeface="Arial" panose="020B0604020202020204" pitchFamily="34" charset="0"/>
                <a:cs typeface="Arial" panose="020B0604020202020204" pitchFamily="34" charset="0"/>
              </a:rPr>
              <a:t>/</a:t>
            </a:r>
          </a:p>
          <a:p>
            <a:pPr algn="ctr">
              <a:spcBef>
                <a:spcPct val="0"/>
              </a:spcBef>
              <a:buSzTx/>
              <a:buFontTx/>
              <a:buNone/>
              <a:defRPr b="0" i="0"/>
            </a:pPr>
            <a:r>
              <a:rPr lang="x-none" altLang="en-US" sz="1600" b="1" dirty="0">
                <a:solidFill>
                  <a:schemeClr val="tx1"/>
                </a:solidFill>
                <a:latin typeface="Arial" panose="020B0604020202020204" pitchFamily="34" charset="0"/>
                <a:cs typeface="Arial" panose="020B0604020202020204" pitchFamily="34" charset="0"/>
              </a:rPr>
              <a:t>Régime de rentes du Québec </a:t>
            </a:r>
          </a:p>
          <a:p>
            <a:pPr algn="ctr">
              <a:spcBef>
                <a:spcPct val="0"/>
              </a:spcBef>
              <a:buSzTx/>
              <a:buFontTx/>
              <a:buNone/>
              <a:defRPr b="0" i="0"/>
            </a:pPr>
            <a:r>
              <a:rPr lang="x-none" altLang="en-US" sz="1600" b="1" dirty="0">
                <a:solidFill>
                  <a:schemeClr val="tx1"/>
                </a:solidFill>
                <a:latin typeface="Arial" panose="020B0604020202020204" pitchFamily="34" charset="0"/>
                <a:cs typeface="Arial" panose="020B0604020202020204" pitchFamily="34" charset="0"/>
              </a:rPr>
              <a:t> Sécurité de la vieillesse </a:t>
            </a:r>
            <a:endParaRPr lang="x-none" altLang="en-US" sz="1600" b="1" dirty="0">
              <a:latin typeface="Arial" panose="020B0604020202020204" pitchFamily="34" charset="0"/>
              <a:cs typeface="Arial" panose="020B0604020202020204" pitchFamily="34" charset="0"/>
            </a:endParaRPr>
          </a:p>
          <a:p>
            <a:pPr algn="ctr">
              <a:spcBef>
                <a:spcPct val="0"/>
              </a:spcBef>
              <a:buSzTx/>
              <a:buFontTx/>
              <a:buNone/>
              <a:defRPr b="0" i="0"/>
            </a:pPr>
            <a:r>
              <a:rPr lang="x-none" altLang="en-US" sz="2400" dirty="0">
                <a:latin typeface="Arial" charset="0"/>
              </a:rPr>
              <a:t>/ Régime de rentes du Québec</a:t>
            </a:r>
          </a:p>
        </p:txBody>
      </p:sp>
      <p:sp>
        <p:nvSpPr>
          <p:cNvPr id="27" name="Rectangle 3082"/>
          <p:cNvSpPr>
            <a:spLocks noChangeArrowheads="1"/>
          </p:cNvSpPr>
          <p:nvPr>
            <p:custDataLst>
              <p:tags r:id="rId16"/>
            </p:custDataLst>
          </p:nvPr>
        </p:nvSpPr>
        <p:spPr>
          <a:xfrm>
            <a:off x="2204804" y="3810381"/>
            <a:ext cx="5003474" cy="64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spcBef>
                <a:spcPct val="0"/>
              </a:spcBef>
              <a:buSzTx/>
              <a:buFontTx/>
              <a:buNone/>
              <a:defRPr b="0" i="0"/>
            </a:pPr>
            <a:r>
              <a:rPr lang="fr-CA" altLang="en-US" sz="1800" b="1" dirty="0">
                <a:solidFill>
                  <a:schemeClr val="tx1"/>
                </a:solidFill>
                <a:latin typeface="Arial" panose="020B0604020202020204" pitchFamily="34" charset="0"/>
                <a:cs typeface="Arial" panose="020B0604020202020204" pitchFamily="34" charset="0"/>
              </a:rPr>
              <a:t>Régime </a:t>
            </a:r>
            <a:r>
              <a:rPr lang="x-none" altLang="en-US" sz="1800" b="1">
                <a:solidFill>
                  <a:schemeClr val="tx1"/>
                </a:solidFill>
                <a:latin typeface="Arial" panose="020B0604020202020204" pitchFamily="34" charset="0"/>
                <a:cs typeface="Arial" panose="020B0604020202020204" pitchFamily="34" charset="0"/>
              </a:rPr>
              <a:t>de retraite</a:t>
            </a:r>
            <a:br>
              <a:rPr lang="fr-CA" altLang="en-US" sz="1800" b="1" dirty="0">
                <a:solidFill>
                  <a:schemeClr val="tx1"/>
                </a:solidFill>
                <a:latin typeface="Arial" panose="020B0604020202020204" pitchFamily="34" charset="0"/>
                <a:cs typeface="Arial" panose="020B0604020202020204" pitchFamily="34" charset="0"/>
              </a:rPr>
            </a:br>
            <a:r>
              <a:rPr lang="x-none" altLang="en-US" sz="1800" b="1">
                <a:solidFill>
                  <a:schemeClr val="tx1"/>
                </a:solidFill>
                <a:latin typeface="Arial" panose="020B0604020202020204" pitchFamily="34" charset="0"/>
                <a:cs typeface="Arial" panose="020B0604020202020204" pitchFamily="34" charset="0"/>
              </a:rPr>
              <a:t>de votre employeur </a:t>
            </a:r>
          </a:p>
        </p:txBody>
      </p:sp>
      <p:sp>
        <p:nvSpPr>
          <p:cNvPr id="28" name="Rectangle 3083"/>
          <p:cNvSpPr>
            <a:spLocks noChangeArrowheads="1"/>
          </p:cNvSpPr>
          <p:nvPr>
            <p:custDataLst>
              <p:tags r:id="rId17"/>
            </p:custDataLst>
          </p:nvPr>
        </p:nvSpPr>
        <p:spPr>
          <a:xfrm>
            <a:off x="3999106" y="2574925"/>
            <a:ext cx="1487293" cy="101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spcBef>
                <a:spcPct val="0"/>
              </a:spcBef>
              <a:buSzTx/>
              <a:buFontTx/>
              <a:buNone/>
              <a:defRPr b="0" i="0"/>
            </a:pPr>
            <a:r>
              <a:rPr lang="x-none" altLang="en-US" sz="1800" b="1">
                <a:solidFill>
                  <a:schemeClr val="tx1"/>
                </a:solidFill>
                <a:latin typeface="Arial" panose="020B0604020202020204" pitchFamily="34" charset="0"/>
                <a:cs typeface="Arial" panose="020B0604020202020204" pitchFamily="34" charset="0"/>
              </a:rPr>
              <a:t>Épargne personnelle</a:t>
            </a:r>
          </a:p>
          <a:p>
            <a:pPr algn="ctr">
              <a:spcBef>
                <a:spcPct val="0"/>
              </a:spcBef>
              <a:buSzTx/>
              <a:buFontTx/>
              <a:buNone/>
              <a:defRPr b="0" i="0"/>
            </a:pPr>
            <a:endParaRPr lang="en-US" altLang="en-US" sz="2400" dirty="0">
              <a:latin typeface="Arial" charset="0"/>
            </a:endParaRPr>
          </a:p>
        </p:txBody>
      </p:sp>
      <p:sp>
        <p:nvSpPr>
          <p:cNvPr id="29" name="Rectangle 3084"/>
          <p:cNvSpPr>
            <a:spLocks noChangeArrowheads="1"/>
          </p:cNvSpPr>
          <p:nvPr>
            <p:custDataLst>
              <p:tags r:id="rId18"/>
            </p:custDataLst>
          </p:nvPr>
        </p:nvSpPr>
        <p:spPr>
          <a:xfrm rot="60000">
            <a:off x="3390860" y="2444216"/>
            <a:ext cx="562534" cy="7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6" tIns="44449" rIns="90486" bIns="44449" anchor="ctr">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lnSpc>
                <a:spcPct val="80000"/>
              </a:lnSpc>
              <a:spcBef>
                <a:spcPct val="0"/>
              </a:spcBef>
              <a:buSzTx/>
              <a:buFontTx/>
              <a:buNone/>
              <a:defRPr b="0" i="0"/>
            </a:pPr>
            <a:r>
              <a:rPr lang="x-none" altLang="en-US" sz="5400" dirty="0">
                <a:solidFill>
                  <a:srgbClr val="FFC000"/>
                </a:solidFill>
                <a:latin typeface="Arial" charset="0"/>
              </a:rPr>
              <a:t>3</a:t>
            </a:r>
          </a:p>
        </p:txBody>
      </p:sp>
      <p:sp>
        <p:nvSpPr>
          <p:cNvPr id="30" name="Rectangle 3085"/>
          <p:cNvSpPr>
            <a:spLocks noChangeArrowheads="1"/>
          </p:cNvSpPr>
          <p:nvPr>
            <p:custDataLst>
              <p:tags r:id="rId19"/>
            </p:custDataLst>
          </p:nvPr>
        </p:nvSpPr>
        <p:spPr>
          <a:xfrm>
            <a:off x="2679025" y="3515911"/>
            <a:ext cx="562534" cy="7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6" tIns="44449" rIns="90486" bIns="44449" anchor="ctr">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lnSpc>
                <a:spcPct val="80000"/>
              </a:lnSpc>
              <a:spcBef>
                <a:spcPct val="0"/>
              </a:spcBef>
              <a:buSzTx/>
              <a:buFontTx/>
              <a:buNone/>
              <a:defRPr b="0" i="0"/>
            </a:pPr>
            <a:r>
              <a:rPr lang="x-none" altLang="en-US" sz="5400">
                <a:solidFill>
                  <a:srgbClr val="FFC000"/>
                </a:solidFill>
                <a:latin typeface="Arial" charset="0"/>
              </a:rPr>
              <a:t>2</a:t>
            </a:r>
          </a:p>
        </p:txBody>
      </p:sp>
      <p:sp>
        <p:nvSpPr>
          <p:cNvPr id="31" name="Line 3089"/>
          <p:cNvSpPr>
            <a:spLocks noChangeShapeType="1"/>
          </p:cNvSpPr>
          <p:nvPr>
            <p:custDataLst>
              <p:tags r:id="rId20"/>
            </p:custDataLst>
          </p:nvPr>
        </p:nvSpPr>
        <p:spPr>
          <a:xfrm>
            <a:off x="2093913" y="5981700"/>
            <a:ext cx="5105400" cy="0"/>
          </a:xfrm>
          <a:prstGeom prst="line">
            <a:avLst/>
          </a:prstGeom>
          <a:noFill/>
          <a:ln w="25400">
            <a:solidFill>
              <a:srgbClr val="FFC000"/>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pPr>
              <a:defRPr b="0" i="0"/>
            </a:pPr>
            <a:endParaRPr lang="en-CA" dirty="0">
              <a:latin typeface="Arial" charset="0"/>
            </a:endParaRPr>
          </a:p>
        </p:txBody>
      </p:sp>
      <p:sp>
        <p:nvSpPr>
          <p:cNvPr id="51" name="Rectangle 3085"/>
          <p:cNvSpPr>
            <a:spLocks noChangeArrowheads="1"/>
          </p:cNvSpPr>
          <p:nvPr>
            <p:custDataLst>
              <p:tags r:id="rId21"/>
            </p:custDataLst>
          </p:nvPr>
        </p:nvSpPr>
        <p:spPr>
          <a:xfrm>
            <a:off x="1983663" y="4735111"/>
            <a:ext cx="562534" cy="7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6" tIns="44449" rIns="90486" bIns="44449" anchor="ctr">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lnSpc>
                <a:spcPct val="80000"/>
              </a:lnSpc>
              <a:spcBef>
                <a:spcPct val="0"/>
              </a:spcBef>
              <a:buSzTx/>
              <a:buFontTx/>
              <a:buNone/>
              <a:defRPr b="0" i="0"/>
            </a:pPr>
            <a:r>
              <a:rPr lang="x-none" altLang="en-US" sz="5400">
                <a:solidFill>
                  <a:srgbClr val="FFC000"/>
                </a:solidFill>
                <a:latin typeface="Arial" charset="0"/>
              </a:rPr>
              <a:t>1</a:t>
            </a:r>
          </a:p>
        </p:txBody>
      </p:sp>
      <p:grpSp>
        <p:nvGrpSpPr>
          <p:cNvPr id="32" name="Group 6"/>
          <p:cNvGrpSpPr>
            <a:grpSpLocks/>
          </p:cNvGrpSpPr>
          <p:nvPr>
            <p:custDataLst>
              <p:tags r:id="rId22"/>
            </p:custDataLst>
          </p:nvPr>
        </p:nvGrpSpPr>
        <p:grpSpPr bwMode="auto">
          <a:xfrm>
            <a:off x="6477000" y="6019800"/>
            <a:ext cx="2438400" cy="812800"/>
            <a:chOff x="288" y="3696"/>
            <a:chExt cx="1392" cy="480"/>
          </a:xfrm>
        </p:grpSpPr>
        <p:sp>
          <p:nvSpPr>
            <p:cNvPr id="33"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34" name="Picture 8" descr="my_savings™_FR"/>
            <p:cNvPicPr>
              <a:picLocks noChangeAspect="1" noChangeArrowheads="1"/>
            </p:cNvPicPr>
            <p:nvPr>
              <p:custDataLst>
                <p:tags r:id="rId23"/>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4043022346"/>
      </p:ext>
    </p:extLst>
  </p:cSld>
  <p:clrMapOvr>
    <a:masterClrMapping/>
  </p:clrMapOvr>
  <p:transition advTm="56363"/>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1"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2" name="Rectangle 11"/>
          <p:cNvSpPr>
            <a:spLocks noChangeArrowheads="1"/>
          </p:cNvSpPr>
          <p:nvPr>
            <p:custDataLst>
              <p:tags r:id="rId4"/>
            </p:custDataLst>
          </p:nvPr>
        </p:nvSpPr>
        <p:spPr>
          <a:xfrm>
            <a:off x="-27432" y="1371600"/>
            <a:ext cx="9171432" cy="4572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8194" name="Rectangle 6"/>
          <p:cNvSpPr>
            <a:spLocks noChangeArrowheads="1"/>
          </p:cNvSpPr>
          <p:nvPr>
            <p:custDataLst>
              <p:tags r:id="rId5"/>
            </p:custDataLst>
          </p:nvPr>
        </p:nvSpPr>
        <p:spPr>
          <a:xfrm>
            <a:off x="990600" y="1828800"/>
            <a:ext cx="8153400" cy="502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b="0" i="0"/>
            </a:pPr>
            <a:endParaRPr lang="en-US" dirty="0">
              <a:latin typeface="Arial" charset="0"/>
            </a:endParaRPr>
          </a:p>
        </p:txBody>
      </p:sp>
      <p:sp>
        <p:nvSpPr>
          <p:cNvPr id="8201" name="Rectangle 26"/>
          <p:cNvSpPr>
            <a:spLocks noGrp="1" noChangeArrowheads="1"/>
          </p:cNvSpPr>
          <p:nvPr>
            <p:ph type="title"/>
            <p:custDataLst>
              <p:tags r:id="rId6"/>
            </p:custDataLst>
          </p:nvPr>
        </p:nvSpPr>
        <p:spPr>
          <a:xfrm>
            <a:off x="914400" y="1371600"/>
            <a:ext cx="7772400" cy="457200"/>
          </a:xfrm>
        </p:spPr>
        <p:txBody>
          <a:bodyPr/>
          <a:lstStyle/>
          <a:p>
            <a:pPr eaLnBrk="1" hangingPunct="1">
              <a:defRPr b="0" i="0"/>
            </a:pPr>
            <a:r>
              <a:rPr lang="x-none" sz="2400" dirty="0">
                <a:solidFill>
                  <a:schemeClr val="bg1"/>
                </a:solidFill>
                <a:latin typeface="Arial" panose="020B0604020202020204" pitchFamily="34" charset="0"/>
                <a:cs typeface="Arial" panose="020B0604020202020204" pitchFamily="34" charset="0"/>
              </a:rPr>
              <a:t>Versements mensuels maximums pour 20</a:t>
            </a:r>
            <a:r>
              <a:rPr lang="en-US" sz="2400" dirty="0">
                <a:solidFill>
                  <a:schemeClr val="bg1"/>
                </a:solidFill>
                <a:latin typeface="Arial" panose="020B0604020202020204" pitchFamily="34" charset="0"/>
                <a:cs typeface="Arial" panose="020B0604020202020204" pitchFamily="34" charset="0"/>
              </a:rPr>
              <a:t>23</a:t>
            </a:r>
            <a:endParaRPr lang="x-none" sz="2400" dirty="0">
              <a:solidFill>
                <a:schemeClr val="bg1"/>
              </a:solidFill>
              <a:latin typeface="Arial" panose="020B0604020202020204" pitchFamily="34" charset="0"/>
              <a:cs typeface="Arial" panose="020B0604020202020204" pitchFamily="34" charset="0"/>
            </a:endParaRPr>
          </a:p>
        </p:txBody>
      </p:sp>
      <p:sp>
        <p:nvSpPr>
          <p:cNvPr id="8208" name="Rectangle 34"/>
          <p:cNvSpPr>
            <a:spLocks noChangeArrowheads="1"/>
          </p:cNvSpPr>
          <p:nvPr>
            <p:custDataLst>
              <p:tags r:id="rId7"/>
            </p:custDataLst>
          </p:nvPr>
        </p:nvSpPr>
        <p:spPr>
          <a:xfrm>
            <a:off x="1143000" y="5334000"/>
            <a:ext cx="7772400" cy="11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b="0" i="0"/>
            </a:pPr>
            <a:r>
              <a:rPr lang="x-none" sz="1600" b="1" dirty="0">
                <a:latin typeface="Arial" panose="020B0604020202020204" pitchFamily="34" charset="0"/>
                <a:cs typeface="Arial" panose="020B0604020202020204" pitchFamily="34" charset="0"/>
              </a:rPr>
              <a:t>*</a:t>
            </a:r>
            <a:r>
              <a:rPr lang="x-none" sz="1600" b="0" dirty="0">
                <a:latin typeface="Arial" panose="020B0604020202020204" pitchFamily="34" charset="0"/>
                <a:cs typeface="Arial" panose="020B0604020202020204" pitchFamily="34" charset="0"/>
              </a:rPr>
              <a:t>Sommes basées sur votre salaire, le nombre d’années durant lesquelles vous avez travaillé et le montant de vos cotisations. </a:t>
            </a:r>
            <a:endParaRPr lang="x-none" sz="1600" strike="sngStrike" dirty="0">
              <a:solidFill>
                <a:srgbClr val="FF0000"/>
              </a:solidFill>
              <a:latin typeface="Arial" panose="020B0604020202020204" pitchFamily="34" charset="0"/>
              <a:cs typeface="Arial" panose="020B0604020202020204" pitchFamily="34" charset="0"/>
            </a:endParaRPr>
          </a:p>
          <a:p>
            <a:pPr>
              <a:spcAft>
                <a:spcPct val="0"/>
              </a:spcAft>
              <a:buClrTx/>
              <a:buSzTx/>
              <a:buFontTx/>
              <a:buNone/>
              <a:defRPr b="0" i="0"/>
            </a:pPr>
            <a:r>
              <a:rPr lang="x-none" sz="1600" b="1" dirty="0">
                <a:latin typeface="Arial" panose="020B0604020202020204" pitchFamily="34" charset="0"/>
                <a:cs typeface="Arial" panose="020B0604020202020204" pitchFamily="34" charset="0"/>
              </a:rPr>
              <a:t>**</a:t>
            </a:r>
            <a:r>
              <a:rPr lang="x-none" sz="1600" b="0" dirty="0">
                <a:latin typeface="Arial" panose="020B0604020202020204" pitchFamily="34" charset="0"/>
                <a:cs typeface="Arial" panose="020B0604020202020204" pitchFamily="34" charset="0"/>
              </a:rPr>
              <a:t>Si votre </a:t>
            </a:r>
            <a:r>
              <a:rPr lang="x-none" sz="1600" dirty="0">
                <a:latin typeface="Arial" panose="020B0604020202020204" pitchFamily="34" charset="0"/>
                <a:cs typeface="Arial" panose="020B0604020202020204" pitchFamily="34" charset="0"/>
              </a:rPr>
              <a:t>revenu atteint un certain seuil, vous pourriez devoir rembourser une partie de vos prestations de la </a:t>
            </a:r>
            <a:r>
              <a:rPr lang="fr-CA" sz="1600" dirty="0">
                <a:latin typeface="Arial" panose="020B0604020202020204" pitchFamily="34" charset="0"/>
                <a:cs typeface="Arial" panose="020B0604020202020204" pitchFamily="34" charset="0"/>
              </a:rPr>
              <a:t>Sécurité de la vieillesse</a:t>
            </a:r>
            <a:r>
              <a:rPr lang="x-none" sz="1600" dirty="0">
                <a:latin typeface="Arial" panose="020B0604020202020204" pitchFamily="34" charset="0"/>
                <a:cs typeface="Arial" panose="020B0604020202020204" pitchFamily="34" charset="0"/>
              </a:rPr>
              <a:t>.</a:t>
            </a:r>
          </a:p>
        </p:txBody>
      </p:sp>
      <p:sp>
        <p:nvSpPr>
          <p:cNvPr id="8209" name="Rectangle 35"/>
          <p:cNvSpPr>
            <a:spLocks noChangeArrowheads="1"/>
          </p:cNvSpPr>
          <p:nvPr>
            <p:custDataLst>
              <p:tags r:id="rId8"/>
            </p:custDataLst>
          </p:nvPr>
        </p:nvSpPr>
        <p:spPr>
          <a:xfrm>
            <a:off x="304800" y="533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b="0" i="0"/>
            </a:pPr>
            <a:r>
              <a:rPr lang="x-none" sz="4000" b="0" dirty="0">
                <a:solidFill>
                  <a:srgbClr val="658237"/>
                </a:solidFill>
                <a:latin typeface="Arial" panose="020B0604020202020204" pitchFamily="34" charset="0"/>
                <a:cs typeface="Arial" panose="020B0604020202020204" pitchFamily="34" charset="0"/>
              </a:rPr>
              <a:t>Prestations de </a:t>
            </a:r>
            <a:r>
              <a:rPr lang="x-none" sz="4000" b="1" dirty="0">
                <a:solidFill>
                  <a:srgbClr val="658237"/>
                </a:solidFill>
                <a:latin typeface="Arial" panose="020B0604020202020204" pitchFamily="34" charset="0"/>
                <a:cs typeface="Arial" panose="020B0604020202020204" pitchFamily="34" charset="0"/>
              </a:rPr>
              <a:t>l’État</a:t>
            </a:r>
            <a:endParaRPr lang="x-none" sz="4000" dirty="0">
              <a:solidFill>
                <a:srgbClr val="658237"/>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custDataLst>
              <p:tags r:id="rId9"/>
            </p:custDataLst>
            <p:extLst>
              <p:ext uri="{D42A27DB-BD31-4B8C-83A1-F6EECF244321}">
                <p14:modId xmlns:p14="http://schemas.microsoft.com/office/powerpoint/2010/main" val="331309480"/>
              </p:ext>
            </p:extLst>
          </p:nvPr>
        </p:nvGraphicFramePr>
        <p:xfrm>
          <a:off x="1295400" y="2133600"/>
          <a:ext cx="7543799" cy="2987144"/>
        </p:xfrm>
        <a:graphic>
          <a:graphicData uri="http://schemas.openxmlformats.org/drawingml/2006/table">
            <a:tbl>
              <a:tblPr firstRow="1" bandRow="1">
                <a:tableStyleId>{5C22544A-7EE6-4342-B048-85BDC9FD1C3A}</a:tableStyleId>
              </a:tblPr>
              <a:tblGrid>
                <a:gridCol w="1629461">
                  <a:extLst>
                    <a:ext uri="{9D8B030D-6E8A-4147-A177-3AD203B41FA5}">
                      <a16:colId xmlns:a16="http://schemas.microsoft.com/office/drawing/2014/main" val="20000"/>
                    </a:ext>
                  </a:extLst>
                </a:gridCol>
                <a:gridCol w="1388059">
                  <a:extLst>
                    <a:ext uri="{9D8B030D-6E8A-4147-A177-3AD203B41FA5}">
                      <a16:colId xmlns:a16="http://schemas.microsoft.com/office/drawing/2014/main" val="20001"/>
                    </a:ext>
                  </a:extLst>
                </a:gridCol>
                <a:gridCol w="1388059">
                  <a:extLst>
                    <a:ext uri="{9D8B030D-6E8A-4147-A177-3AD203B41FA5}">
                      <a16:colId xmlns:a16="http://schemas.microsoft.com/office/drawing/2014/main" val="20002"/>
                    </a:ext>
                  </a:extLst>
                </a:gridCol>
                <a:gridCol w="1569110">
                  <a:extLst>
                    <a:ext uri="{9D8B030D-6E8A-4147-A177-3AD203B41FA5}">
                      <a16:colId xmlns:a16="http://schemas.microsoft.com/office/drawing/2014/main" val="3303972176"/>
                    </a:ext>
                  </a:extLst>
                </a:gridCol>
                <a:gridCol w="1569110">
                  <a:extLst>
                    <a:ext uri="{9D8B030D-6E8A-4147-A177-3AD203B41FA5}">
                      <a16:colId xmlns:a16="http://schemas.microsoft.com/office/drawing/2014/main" val="20003"/>
                    </a:ext>
                  </a:extLst>
                </a:gridCol>
              </a:tblGrid>
              <a:tr h="1188907">
                <a:tc>
                  <a:txBody>
                    <a:bodyPr/>
                    <a:lstStyle/>
                    <a:p>
                      <a:pPr>
                        <a:defRPr b="0" i="0"/>
                      </a:pPr>
                      <a:endParaRPr lang="x-none" sz="2000" b="0" i="0" dirty="0">
                        <a:latin typeface="Arial" charset="0"/>
                      </a:endParaRPr>
                    </a:p>
                  </a:txBody>
                  <a:tcPr marT="45706" marB="45706">
                    <a:solidFill>
                      <a:srgbClr val="658237"/>
                    </a:solidFill>
                  </a:tcPr>
                </a:tc>
                <a:tc>
                  <a:txBody>
                    <a:bodyPr/>
                    <a:lstStyle/>
                    <a:p>
                      <a:pPr algn="l">
                        <a:defRPr b="0" i="0"/>
                      </a:pPr>
                      <a:r>
                        <a:rPr lang="x-none" sz="2000" b="1" dirty="0">
                          <a:solidFill>
                            <a:schemeClr val="bg1"/>
                          </a:solidFill>
                          <a:latin typeface="Arial" panose="020B0604020202020204" pitchFamily="34" charset="0"/>
                          <a:cs typeface="Arial" panose="020B0604020202020204" pitchFamily="34" charset="0"/>
                        </a:rPr>
                        <a:t>Régime de pensions du Canada*</a:t>
                      </a:r>
                    </a:p>
                  </a:txBody>
                  <a:tcPr marT="45706" marB="45706">
                    <a:solidFill>
                      <a:srgbClr val="658237"/>
                    </a:solidFill>
                  </a:tcPr>
                </a:tc>
                <a:tc>
                  <a:txBody>
                    <a:bodyPr/>
                    <a:lstStyle/>
                    <a:p>
                      <a:pPr algn="l">
                        <a:defRPr b="0" i="0"/>
                      </a:pPr>
                      <a:r>
                        <a:rPr lang="x-none" sz="2000" b="1" dirty="0">
                          <a:solidFill>
                            <a:schemeClr val="bg1"/>
                          </a:solidFill>
                          <a:latin typeface="Arial" panose="020B0604020202020204" pitchFamily="34" charset="0"/>
                          <a:cs typeface="Arial" panose="020B0604020202020204" pitchFamily="34" charset="0"/>
                        </a:rPr>
                        <a:t>Régime de rentes du Québec*</a:t>
                      </a:r>
                    </a:p>
                  </a:txBody>
                  <a:tcPr marT="45706" marB="45706">
                    <a:solidFill>
                      <a:srgbClr val="658237"/>
                    </a:solidFill>
                  </a:tcPr>
                </a:tc>
                <a:tc>
                  <a:txBody>
                    <a:bodyPr/>
                    <a:lstStyle/>
                    <a:p>
                      <a:pPr algn="l">
                        <a:defRPr b="0" i="0"/>
                      </a:pPr>
                      <a:endParaRPr lang="x-none" sz="2000" b="1" dirty="0">
                        <a:solidFill>
                          <a:schemeClr val="bg1"/>
                        </a:solidFill>
                        <a:latin typeface="Arial" panose="020B0604020202020204" pitchFamily="34" charset="0"/>
                        <a:cs typeface="Arial" panose="020B0604020202020204" pitchFamily="34" charset="0"/>
                      </a:endParaRPr>
                    </a:p>
                  </a:txBody>
                  <a:tcPr marT="45706" marB="45706">
                    <a:solidFill>
                      <a:srgbClr val="658237"/>
                    </a:solidFill>
                  </a:tcPr>
                </a:tc>
                <a:tc>
                  <a:txBody>
                    <a:bodyPr/>
                    <a:lstStyle/>
                    <a:p>
                      <a:pPr algn="l">
                        <a:defRPr b="0" i="0"/>
                      </a:pPr>
                      <a:r>
                        <a:rPr lang="x-none" sz="2000" b="1" dirty="0">
                          <a:solidFill>
                            <a:schemeClr val="bg1"/>
                          </a:solidFill>
                          <a:latin typeface="Arial" panose="020B0604020202020204" pitchFamily="34" charset="0"/>
                          <a:cs typeface="Arial" panose="020B0604020202020204" pitchFamily="34" charset="0"/>
                        </a:rPr>
                        <a:t>Sécurité de la vieillesse**</a:t>
                      </a:r>
                    </a:p>
                  </a:txBody>
                  <a:tcPr marT="45706" marB="45706">
                    <a:solidFill>
                      <a:srgbClr val="658237"/>
                    </a:solidFill>
                  </a:tcPr>
                </a:tc>
                <a:extLst>
                  <a:ext uri="{0D108BD9-81ED-4DB2-BD59-A6C34878D82A}">
                    <a16:rowId xmlns:a16="http://schemas.microsoft.com/office/drawing/2014/main" val="10000"/>
                  </a:ext>
                </a:extLst>
              </a:tr>
              <a:tr h="457244">
                <a:tc>
                  <a:txBody>
                    <a:bodyPr/>
                    <a:lstStyle/>
                    <a:p>
                      <a:pPr>
                        <a:defRPr b="0" i="0"/>
                      </a:pPr>
                      <a:r>
                        <a:rPr lang="x-none" sz="2000" dirty="0">
                          <a:solidFill>
                            <a:schemeClr val="tx1"/>
                          </a:solidFill>
                          <a:latin typeface="Arial" panose="020B0604020202020204" pitchFamily="34" charset="0"/>
                          <a:cs typeface="Arial" panose="020B0604020202020204" pitchFamily="34" charset="0"/>
                        </a:rPr>
                        <a:t>60 ans</a:t>
                      </a:r>
                    </a:p>
                  </a:txBody>
                  <a:tcPr marT="45706" marB="45706">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836,32</a:t>
                      </a: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 $</a:t>
                      </a:r>
                    </a:p>
                  </a:txBody>
                  <a:tcPr marT="45706" marB="45706">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836,32 $</a:t>
                      </a:r>
                    </a:p>
                  </a:txBody>
                  <a:tcPr marT="45706" marB="45706">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60 </a:t>
                      </a:r>
                      <a:r>
                        <a:rPr kumimoji="0" lang="en-US" sz="2000" b="0" i="0" u="none" strike="noStrike" cap="none" normalizeH="0" baseline="0" dirty="0" err="1">
                          <a:ln>
                            <a:noFill/>
                          </a:ln>
                          <a:solidFill>
                            <a:schemeClr val="tx1"/>
                          </a:solidFill>
                          <a:latin typeface="Arial" panose="020B0604020202020204" pitchFamily="34" charset="0"/>
                          <a:cs typeface="Arial" panose="020B0604020202020204" pitchFamily="34" charset="0"/>
                        </a:rPr>
                        <a:t>ans</a:t>
                      </a:r>
                      <a:endPar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endParaRPr>
                    </a:p>
                  </a:txBody>
                  <a:tcPr marT="45706" marB="45706">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0 $</a:t>
                      </a:r>
                    </a:p>
                  </a:txBody>
                  <a:tcPr marT="45706" marB="45706">
                    <a:solidFill>
                      <a:srgbClr val="658237">
                        <a:alpha val="50000"/>
                      </a:srgbClr>
                    </a:solidFill>
                  </a:tcPr>
                </a:tc>
                <a:extLst>
                  <a:ext uri="{0D108BD9-81ED-4DB2-BD59-A6C34878D82A}">
                    <a16:rowId xmlns:a16="http://schemas.microsoft.com/office/drawing/2014/main" val="10001"/>
                  </a:ext>
                </a:extLst>
              </a:tr>
              <a:tr h="457244">
                <a:tc>
                  <a:txBody>
                    <a:bodyPr/>
                    <a:lstStyle/>
                    <a:p>
                      <a:pPr>
                        <a:defRPr b="0" i="0"/>
                      </a:pPr>
                      <a:r>
                        <a:rPr lang="x-none" sz="2000" dirty="0">
                          <a:latin typeface="Arial" panose="020B0604020202020204" pitchFamily="34" charset="0"/>
                          <a:cs typeface="Arial" panose="020B0604020202020204" pitchFamily="34" charset="0"/>
                        </a:rPr>
                        <a:t>65 ans</a:t>
                      </a: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1 </a:t>
                      </a: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306,75</a:t>
                      </a: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 $</a:t>
                      </a: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1 306,75 $</a:t>
                      </a: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65-74 </a:t>
                      </a:r>
                      <a:r>
                        <a:rPr kumimoji="0" lang="en-US" sz="2000" b="0" i="0" u="none" strike="noStrike" cap="none" normalizeH="0" baseline="0" dirty="0" err="1">
                          <a:ln>
                            <a:noFill/>
                          </a:ln>
                          <a:solidFill>
                            <a:schemeClr val="tx1"/>
                          </a:solidFill>
                          <a:latin typeface="Arial" panose="020B0604020202020204" pitchFamily="34" charset="0"/>
                          <a:cs typeface="Arial" panose="020B0604020202020204" pitchFamily="34" charset="0"/>
                        </a:rPr>
                        <a:t>ans</a:t>
                      </a:r>
                      <a:endPar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endParaRP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687,56</a:t>
                      </a: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 $</a:t>
                      </a:r>
                    </a:p>
                  </a:txBody>
                  <a:tcPr marT="45706" marB="45706">
                    <a:solidFill>
                      <a:srgbClr val="F7DF9F">
                        <a:alpha val="50000"/>
                      </a:srgbClr>
                    </a:solidFill>
                  </a:tcPr>
                </a:tc>
                <a:extLst>
                  <a:ext uri="{0D108BD9-81ED-4DB2-BD59-A6C34878D82A}">
                    <a16:rowId xmlns:a16="http://schemas.microsoft.com/office/drawing/2014/main" val="10002"/>
                  </a:ext>
                </a:extLst>
              </a:tr>
              <a:tr h="457244">
                <a:tc>
                  <a:txBody>
                    <a:bodyPr/>
                    <a:lstStyle/>
                    <a:p>
                      <a:pPr>
                        <a:defRPr b="0" i="0"/>
                      </a:pPr>
                      <a:r>
                        <a:rPr lang="x-none" sz="2000" dirty="0">
                          <a:latin typeface="Arial" panose="020B0604020202020204" pitchFamily="34" charset="0"/>
                          <a:cs typeface="Arial" panose="020B0604020202020204" pitchFamily="34" charset="0"/>
                        </a:rPr>
                        <a:t>70 ans</a:t>
                      </a:r>
                    </a:p>
                  </a:txBody>
                  <a:tcPr marT="45706" marB="45706">
                    <a:solidFill>
                      <a:srgbClr val="658237">
                        <a:alpha val="50000"/>
                      </a:srgbClr>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defRPr b="0" i="0"/>
                      </a:pP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1 </a:t>
                      </a: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855,58</a:t>
                      </a: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 $</a:t>
                      </a:r>
                    </a:p>
                  </a:txBody>
                  <a:tcPr marT="45706" marB="45706">
                    <a:solidFill>
                      <a:srgbClr val="658237">
                        <a:alpha val="50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1 855,58 $</a:t>
                      </a:r>
                    </a:p>
                  </a:txBody>
                  <a:tcPr marT="45706" marB="45706">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75 </a:t>
                      </a:r>
                      <a:r>
                        <a:rPr kumimoji="0" lang="en-US" sz="2000" b="0" i="0" u="none" strike="noStrike" cap="none" normalizeH="0" baseline="0" dirty="0" err="1">
                          <a:ln>
                            <a:noFill/>
                          </a:ln>
                          <a:solidFill>
                            <a:schemeClr val="tx1"/>
                          </a:solidFill>
                          <a:latin typeface="Arial" panose="020B0604020202020204" pitchFamily="34" charset="0"/>
                          <a:cs typeface="Arial" panose="020B0604020202020204" pitchFamily="34" charset="0"/>
                        </a:rPr>
                        <a:t>ans</a:t>
                      </a:r>
                      <a:endPar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endParaRPr>
                    </a:p>
                  </a:txBody>
                  <a:tcPr marT="45706" marB="45706">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en-US" sz="2000" b="0" i="0" u="none" strike="noStrike" cap="none" normalizeH="0" baseline="0" dirty="0">
                          <a:ln>
                            <a:noFill/>
                          </a:ln>
                          <a:solidFill>
                            <a:schemeClr val="tx1"/>
                          </a:solidFill>
                          <a:latin typeface="Arial" panose="020B0604020202020204" pitchFamily="34" charset="0"/>
                          <a:cs typeface="Arial" panose="020B0604020202020204" pitchFamily="34" charset="0"/>
                        </a:rPr>
                        <a:t>756,32</a:t>
                      </a:r>
                      <a:r>
                        <a:rPr kumimoji="0" lang="x-none" sz="2000" b="0" i="0" u="none" strike="noStrike" cap="none" normalizeH="0" baseline="0" dirty="0">
                          <a:ln>
                            <a:noFill/>
                          </a:ln>
                          <a:solidFill>
                            <a:schemeClr val="tx1"/>
                          </a:solidFill>
                          <a:latin typeface="Arial" panose="020B0604020202020204" pitchFamily="34" charset="0"/>
                          <a:cs typeface="Arial" panose="020B0604020202020204" pitchFamily="34" charset="0"/>
                        </a:rPr>
                        <a:t> $</a:t>
                      </a:r>
                    </a:p>
                  </a:txBody>
                  <a:tcPr marT="45706" marB="45706">
                    <a:solidFill>
                      <a:srgbClr val="658237">
                        <a:alpha val="50000"/>
                      </a:srgb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0901521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5"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7" name="Rectangle 11"/>
          <p:cNvSpPr>
            <a:spLocks noChangeArrowheads="1"/>
          </p:cNvSpPr>
          <p:nvPr>
            <p:custDataLst>
              <p:tags r:id="rId4"/>
            </p:custDataLst>
          </p:nvPr>
        </p:nvSpPr>
        <p:spPr>
          <a:xfrm>
            <a:off x="-27432" y="1363059"/>
            <a:ext cx="9171432" cy="459512"/>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pic>
        <p:nvPicPr>
          <p:cNvPr id="8200" name="Picture 6" descr="my_savings™"/>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tretch/>
        </p:blipFill>
        <p:spPr>
          <a:xfrm>
            <a:off x="6629400" y="5868988"/>
            <a:ext cx="2333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10"/>
          <p:cNvSpPr>
            <a:spLocks noGrp="1" noChangeArrowheads="1"/>
          </p:cNvSpPr>
          <p:nvPr>
            <p:ph type="title"/>
            <p:custDataLst>
              <p:tags r:id="rId6"/>
            </p:custDataLst>
          </p:nvPr>
        </p:nvSpPr>
        <p:spPr>
          <a:xfrm>
            <a:off x="0" y="64293"/>
            <a:ext cx="9144000" cy="1243013"/>
          </a:xfrm>
        </p:spPr>
        <p:txBody>
          <a:bodyPr>
            <a:normAutofit fontScale="90000"/>
          </a:bodyPr>
          <a:lstStyle/>
          <a:p>
            <a:pPr eaLnBrk="1" hangingPunct="1">
              <a:defRPr b="0" i="0"/>
            </a:pPr>
            <a:r>
              <a:rPr lang="x-none" sz="4000" dirty="0">
                <a:solidFill>
                  <a:srgbClr val="658237"/>
                </a:solidFill>
                <a:latin typeface="Arial" panose="020B0604020202020204" pitchFamily="34" charset="0"/>
                <a:cs typeface="Arial" panose="020B0604020202020204" pitchFamily="34" charset="0"/>
              </a:rPr>
              <a:t>L’</a:t>
            </a:r>
            <a:r>
              <a:rPr lang="x-none" sz="4400" b="1" dirty="0">
                <a:solidFill>
                  <a:srgbClr val="658237"/>
                </a:solidFill>
                <a:latin typeface="Arial" panose="020B0604020202020204" pitchFamily="34" charset="0"/>
                <a:cs typeface="Arial" panose="020B0604020202020204" pitchFamily="34" charset="0"/>
              </a:rPr>
              <a:t>avantage fiscal</a:t>
            </a:r>
            <a:r>
              <a:rPr lang="x-none" sz="4000" dirty="0">
                <a:solidFill>
                  <a:srgbClr val="658237"/>
                </a:solidFill>
                <a:latin typeface="Arial" panose="020B0604020202020204" pitchFamily="34" charset="0"/>
                <a:cs typeface="Arial" panose="020B0604020202020204" pitchFamily="34" charset="0"/>
              </a:rPr>
              <a:t> </a:t>
            </a:r>
            <a:r>
              <a:rPr lang="x-none" sz="4000" dirty="0">
                <a:latin typeface="Arial" panose="020B0604020202020204" pitchFamily="34" charset="0"/>
                <a:cs typeface="Arial" panose="020B0604020202020204" pitchFamily="34" charset="0"/>
              </a:rPr>
              <a:t>des cotisations prélevées automatiquement sur la paie</a:t>
            </a:r>
          </a:p>
        </p:txBody>
      </p:sp>
      <p:sp>
        <p:nvSpPr>
          <p:cNvPr id="9227" name="Rectangle 12"/>
          <p:cNvSpPr>
            <a:spLocks noChangeArrowheads="1"/>
          </p:cNvSpPr>
          <p:nvPr>
            <p:custDataLst>
              <p:tags r:id="rId7"/>
            </p:custDataLst>
          </p:nvPr>
        </p:nvSpPr>
        <p:spPr>
          <a:xfrm>
            <a:off x="874136" y="1364215"/>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b="0" i="0"/>
            </a:pPr>
            <a:r>
              <a:rPr lang="x-none" sz="2400" dirty="0">
                <a:solidFill>
                  <a:schemeClr val="bg1"/>
                </a:solidFill>
                <a:latin typeface="Arial" charset="0"/>
              </a:rPr>
              <a:t>	</a:t>
            </a:r>
            <a:r>
              <a:rPr lang="x-none" sz="2400" b="0" dirty="0">
                <a:solidFill>
                  <a:schemeClr val="bg1"/>
                </a:solidFill>
                <a:latin typeface="Arial" panose="020B0604020202020204" pitchFamily="34" charset="0"/>
                <a:cs typeface="Arial" panose="020B0604020202020204" pitchFamily="34" charset="0"/>
              </a:rPr>
              <a:t>Une cotisation de </a:t>
            </a:r>
            <a:r>
              <a:rPr lang="x-none" sz="2400" b="1" dirty="0">
                <a:solidFill>
                  <a:schemeClr val="bg1"/>
                </a:solidFill>
                <a:latin typeface="Arial" panose="020B0604020202020204" pitchFamily="34" charset="0"/>
                <a:cs typeface="Arial" panose="020B0604020202020204" pitchFamily="34" charset="0"/>
              </a:rPr>
              <a:t>100 $</a:t>
            </a:r>
            <a:r>
              <a:rPr lang="x-none" sz="2400" b="1" dirty="0">
                <a:solidFill>
                  <a:srgbClr val="FF0000"/>
                </a:solidFill>
                <a:latin typeface="Arial" panose="020B0604020202020204" pitchFamily="34" charset="0"/>
                <a:cs typeface="Arial" panose="020B0604020202020204" pitchFamily="34" charset="0"/>
              </a:rPr>
              <a:t> </a:t>
            </a:r>
            <a:r>
              <a:rPr lang="x-none" sz="2400" b="1" dirty="0">
                <a:solidFill>
                  <a:schemeClr val="bg1"/>
                </a:solidFill>
                <a:latin typeface="Arial" panose="020B0604020202020204" pitchFamily="34" charset="0"/>
                <a:cs typeface="Arial" panose="020B0604020202020204" pitchFamily="34" charset="0"/>
              </a:rPr>
              <a:t>pour </a:t>
            </a:r>
            <a:r>
              <a:rPr lang="fr-CA" sz="2400" b="1" dirty="0">
                <a:solidFill>
                  <a:schemeClr val="bg1"/>
                </a:solidFill>
                <a:latin typeface="Arial" panose="020B0604020202020204" pitchFamily="34" charset="0"/>
                <a:cs typeface="Arial" panose="020B0604020202020204" pitchFamily="34" charset="0"/>
              </a:rPr>
              <a:t>seulement </a:t>
            </a:r>
            <a:r>
              <a:rPr lang="x-none" sz="2400" b="1" dirty="0">
                <a:solidFill>
                  <a:schemeClr val="bg1"/>
                </a:solidFill>
                <a:latin typeface="Arial" panose="020B0604020202020204" pitchFamily="34" charset="0"/>
                <a:cs typeface="Arial" panose="020B0604020202020204" pitchFamily="34" charset="0"/>
              </a:rPr>
              <a:t>75 $</a:t>
            </a:r>
          </a:p>
        </p:txBody>
      </p:sp>
      <p:pic>
        <p:nvPicPr>
          <p:cNvPr id="8203" name="Picture 34" descr="advisorguy"/>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tretch/>
        </p:blipFill>
        <p:spPr>
          <a:xfrm>
            <a:off x="6462577" y="2205361"/>
            <a:ext cx="2600325" cy="455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p:cNvGraphicFramePr>
            <a:graphicFrameLocks noGrp="1"/>
          </p:cNvGraphicFramePr>
          <p:nvPr>
            <p:custDataLst>
              <p:tags r:id="rId9"/>
            </p:custDataLst>
            <p:extLst>
              <p:ext uri="{D42A27DB-BD31-4B8C-83A1-F6EECF244321}">
                <p14:modId xmlns:p14="http://schemas.microsoft.com/office/powerpoint/2010/main" val="2118159366"/>
              </p:ext>
            </p:extLst>
          </p:nvPr>
        </p:nvGraphicFramePr>
        <p:xfrm>
          <a:off x="1043608" y="2362201"/>
          <a:ext cx="5486401" cy="325755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25961">
                  <a:extLst>
                    <a:ext uri="{9D8B030D-6E8A-4147-A177-3AD203B41FA5}">
                      <a16:colId xmlns:a16="http://schemas.microsoft.com/office/drawing/2014/main" val="20002"/>
                    </a:ext>
                  </a:extLst>
                </a:gridCol>
              </a:tblGrid>
              <a:tr h="605790">
                <a:tc>
                  <a:txBody>
                    <a:bodyPr/>
                    <a:lstStyle/>
                    <a:p>
                      <a:pPr>
                        <a:defRPr b="0" i="0"/>
                      </a:pPr>
                      <a:endParaRPr lang="x-none" sz="2400" b="1">
                        <a:latin typeface="Arial" panose="020B0604020202020204" pitchFamily="34" charset="0"/>
                        <a:cs typeface="Arial" panose="020B0604020202020204" pitchFamily="34" charset="0"/>
                      </a:endParaRPr>
                    </a:p>
                  </a:txBody>
                  <a:tcPr>
                    <a:solidFill>
                      <a:srgbClr val="658237"/>
                    </a:solidFill>
                  </a:tcPr>
                </a:tc>
                <a:tc>
                  <a:txBody>
                    <a:bodyPr/>
                    <a:lstStyle/>
                    <a:p>
                      <a:pPr algn="r">
                        <a:defRPr b="0" i="0"/>
                      </a:pPr>
                      <a:r>
                        <a:rPr lang="x-none" sz="2400" b="1">
                          <a:solidFill>
                            <a:schemeClr val="bg1"/>
                          </a:solidFill>
                          <a:latin typeface="Arial" panose="020B0604020202020204" pitchFamily="34" charset="0"/>
                          <a:cs typeface="Arial" panose="020B0604020202020204" pitchFamily="34" charset="0"/>
                        </a:rPr>
                        <a:t>Avant</a:t>
                      </a:r>
                    </a:p>
                  </a:txBody>
                  <a:tcPr>
                    <a:solidFill>
                      <a:srgbClr val="658237"/>
                    </a:solidFill>
                  </a:tcPr>
                </a:tc>
                <a:tc>
                  <a:txBody>
                    <a:bodyPr/>
                    <a:lstStyle/>
                    <a:p>
                      <a:pPr marL="0" marR="0" indent="0" algn="r" defTabSz="914400" rtl="0" eaLnBrk="1" fontAlgn="auto" latinLnBrk="0" hangingPunct="1">
                        <a:lnSpc>
                          <a:spcPct val="100000"/>
                        </a:lnSpc>
                        <a:spcBef>
                          <a:spcPct val="0"/>
                        </a:spcBef>
                        <a:spcAft>
                          <a:spcPct val="0"/>
                        </a:spcAft>
                        <a:buClrTx/>
                        <a:buSzTx/>
                        <a:buFontTx/>
                        <a:buNone/>
                        <a:defRPr b="0" i="0"/>
                      </a:pPr>
                      <a:r>
                        <a:rPr lang="x-none" sz="2400" b="1" baseline="0" dirty="0">
                          <a:solidFill>
                            <a:schemeClr val="bg1"/>
                          </a:solidFill>
                          <a:latin typeface="Arial" panose="020B0604020202020204" pitchFamily="34" charset="0"/>
                          <a:cs typeface="Arial" panose="020B0604020202020204" pitchFamily="34" charset="0"/>
                        </a:rPr>
                        <a:t>Après</a:t>
                      </a:r>
                    </a:p>
                  </a:txBody>
                  <a:tcPr>
                    <a:solidFill>
                      <a:srgbClr val="658237"/>
                    </a:solidFill>
                  </a:tcPr>
                </a:tc>
                <a:extLst>
                  <a:ext uri="{0D108BD9-81ED-4DB2-BD59-A6C34878D82A}">
                    <a16:rowId xmlns:a16="http://schemas.microsoft.com/office/drawing/2014/main" val="10000"/>
                  </a:ext>
                </a:extLst>
              </a:tr>
              <a:tr h="452195">
                <a:tc>
                  <a:txBody>
                    <a:bodyPr/>
                    <a:lstStyle/>
                    <a:p>
                      <a:pPr>
                        <a:defRPr b="0" i="0"/>
                      </a:pPr>
                      <a:r>
                        <a:rPr lang="x-none" sz="2400" dirty="0">
                          <a:solidFill>
                            <a:schemeClr val="tx1"/>
                          </a:solidFill>
                          <a:latin typeface="Arial" panose="020B0604020202020204" pitchFamily="34" charset="0"/>
                          <a:cs typeface="Arial" panose="020B0604020202020204" pitchFamily="34" charset="0"/>
                        </a:rPr>
                        <a:t>Paie brute</a:t>
                      </a:r>
                    </a:p>
                  </a:txBody>
                  <a:tcPr>
                    <a:solidFill>
                      <a:srgbClr val="97B07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a:ln>
                            <a:noFill/>
                          </a:ln>
                          <a:solidFill>
                            <a:schemeClr val="tx1"/>
                          </a:solidFill>
                          <a:latin typeface="Arial" panose="020B0604020202020204" pitchFamily="34" charset="0"/>
                          <a:ea typeface="Arial" charset="0"/>
                          <a:cs typeface="Arial" panose="020B0604020202020204" pitchFamily="34" charset="0"/>
                        </a:rPr>
                        <a:t>1 500 $</a:t>
                      </a:r>
                    </a:p>
                  </a:txBody>
                  <a:tcPr>
                    <a:solidFill>
                      <a:srgbClr val="97B07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dirty="0">
                          <a:ln>
                            <a:noFill/>
                          </a:ln>
                          <a:solidFill>
                            <a:schemeClr val="tx1"/>
                          </a:solidFill>
                          <a:latin typeface="Arial" charset="0"/>
                          <a:ea typeface="Arial" charset="0"/>
                        </a:rPr>
                        <a:t>1 500 $</a:t>
                      </a:r>
                    </a:p>
                  </a:txBody>
                  <a:tcPr>
                    <a:solidFill>
                      <a:srgbClr val="97B071">
                        <a:alpha val="50000"/>
                      </a:srgbClr>
                    </a:solidFill>
                  </a:tcPr>
                </a:tc>
                <a:extLst>
                  <a:ext uri="{0D108BD9-81ED-4DB2-BD59-A6C34878D82A}">
                    <a16:rowId xmlns:a16="http://schemas.microsoft.com/office/drawing/2014/main" val="10001"/>
                  </a:ext>
                </a:extLst>
              </a:tr>
              <a:tr h="452195">
                <a:tc>
                  <a:txBody>
                    <a:bodyPr/>
                    <a:lstStyle/>
                    <a:p>
                      <a:pPr>
                        <a:tabLst>
                          <a:tab pos="903288" algn="l"/>
                        </a:tabLst>
                        <a:defRPr b="0" i="0"/>
                      </a:pPr>
                      <a:r>
                        <a:rPr lang="x-none" sz="2400" dirty="0">
                          <a:solidFill>
                            <a:schemeClr val="tx1"/>
                          </a:solidFill>
                          <a:latin typeface="Arial" panose="020B0604020202020204" pitchFamily="34" charset="0"/>
                          <a:cs typeface="Arial" panose="020B0604020202020204" pitchFamily="34" charset="0"/>
                        </a:rPr>
                        <a:t>Moins</a:t>
                      </a:r>
                      <a:r>
                        <a:rPr lang="fr-CA" sz="2400" baseline="0" dirty="0">
                          <a:solidFill>
                            <a:schemeClr val="tx1"/>
                          </a:solidFill>
                          <a:latin typeface="Arial" panose="020B0604020202020204" pitchFamily="34" charset="0"/>
                          <a:cs typeface="Arial" panose="020B0604020202020204" pitchFamily="34" charset="0"/>
                        </a:rPr>
                        <a:t> </a:t>
                      </a:r>
                      <a:r>
                        <a:rPr lang="x-none" sz="2400" dirty="0">
                          <a:solidFill>
                            <a:schemeClr val="tx1"/>
                          </a:solidFill>
                          <a:latin typeface="Arial" panose="020B0604020202020204" pitchFamily="34" charset="0"/>
                          <a:cs typeface="Arial" panose="020B0604020202020204" pitchFamily="34" charset="0"/>
                        </a:rPr>
                        <a:t>la</a:t>
                      </a:r>
                      <a:br>
                        <a:rPr lang="fr-CA" sz="2400" dirty="0">
                          <a:solidFill>
                            <a:schemeClr val="tx1"/>
                          </a:solidFill>
                          <a:latin typeface="Arial" panose="020B0604020202020204" pitchFamily="34" charset="0"/>
                          <a:cs typeface="Arial" panose="020B0604020202020204" pitchFamily="34" charset="0"/>
                        </a:rPr>
                      </a:br>
                      <a:r>
                        <a:rPr lang="x-none" sz="2400" dirty="0">
                          <a:solidFill>
                            <a:schemeClr val="tx1"/>
                          </a:solidFill>
                          <a:latin typeface="Arial" panose="020B0604020202020204" pitchFamily="34" charset="0"/>
                          <a:cs typeface="Arial" panose="020B0604020202020204" pitchFamily="34" charset="0"/>
                        </a:rPr>
                        <a:t>cot</a:t>
                      </a:r>
                      <a:r>
                        <a:rPr lang="fr-CA" sz="2400" dirty="0" err="1">
                          <a:solidFill>
                            <a:schemeClr val="tx1"/>
                          </a:solidFill>
                          <a:latin typeface="Arial" panose="020B0604020202020204" pitchFamily="34" charset="0"/>
                          <a:cs typeface="Arial" panose="020B0604020202020204" pitchFamily="34" charset="0"/>
                        </a:rPr>
                        <a:t>isation</a:t>
                      </a:r>
                      <a:r>
                        <a:rPr lang="fr-CA" sz="2400" baseline="0" dirty="0">
                          <a:solidFill>
                            <a:schemeClr val="tx1"/>
                          </a:solidFill>
                          <a:latin typeface="Arial" panose="020B0604020202020204" pitchFamily="34" charset="0"/>
                          <a:cs typeface="Arial" panose="020B0604020202020204" pitchFamily="34" charset="0"/>
                        </a:rPr>
                        <a:t> </a:t>
                      </a:r>
                      <a:r>
                        <a:rPr lang="x-none" sz="2400" dirty="0">
                          <a:solidFill>
                            <a:schemeClr val="tx1"/>
                          </a:solidFill>
                          <a:latin typeface="Arial" panose="020B0604020202020204" pitchFamily="34" charset="0"/>
                          <a:cs typeface="Arial" panose="020B0604020202020204" pitchFamily="34" charset="0"/>
                        </a:rPr>
                        <a:t>REER</a:t>
                      </a:r>
                    </a:p>
                  </a:txBody>
                  <a:tcP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dirty="0">
                          <a:ln>
                            <a:noFill/>
                          </a:ln>
                          <a:solidFill>
                            <a:schemeClr val="tx1"/>
                          </a:solidFill>
                          <a:latin typeface="Arial" panose="020B0604020202020204" pitchFamily="34" charset="0"/>
                          <a:ea typeface="Arial" charset="0"/>
                          <a:cs typeface="Arial" panose="020B0604020202020204" pitchFamily="34" charset="0"/>
                        </a:rPr>
                        <a:t>       0 $</a:t>
                      </a:r>
                    </a:p>
                  </a:txBody>
                  <a:tcP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dirty="0">
                          <a:ln>
                            <a:noFill/>
                          </a:ln>
                          <a:solidFill>
                            <a:schemeClr val="tx1"/>
                          </a:solidFill>
                          <a:latin typeface="Arial" charset="0"/>
                          <a:ea typeface="Arial" charset="0"/>
                        </a:rPr>
                        <a:t>   100 $</a:t>
                      </a:r>
                    </a:p>
                  </a:txBody>
                  <a:tcPr>
                    <a:solidFill>
                      <a:srgbClr val="F7DF9F">
                        <a:alpha val="50000"/>
                      </a:srgbClr>
                    </a:solidFill>
                  </a:tcPr>
                </a:tc>
                <a:extLst>
                  <a:ext uri="{0D108BD9-81ED-4DB2-BD59-A6C34878D82A}">
                    <a16:rowId xmlns:a16="http://schemas.microsoft.com/office/drawing/2014/main" val="10002"/>
                  </a:ext>
                </a:extLst>
              </a:tr>
              <a:tr h="452195">
                <a:tc>
                  <a:txBody>
                    <a:bodyPr/>
                    <a:lstStyle/>
                    <a:p>
                      <a:pPr>
                        <a:defRPr b="0" i="0"/>
                      </a:pPr>
                      <a:r>
                        <a:rPr lang="x-none" sz="2400">
                          <a:solidFill>
                            <a:schemeClr val="tx1"/>
                          </a:solidFill>
                          <a:latin typeface="Arial" panose="020B0604020202020204" pitchFamily="34" charset="0"/>
                          <a:cs typeface="Arial" panose="020B0604020202020204" pitchFamily="34" charset="0"/>
                        </a:rPr>
                        <a:t>Paye imposable</a:t>
                      </a:r>
                    </a:p>
                  </a:txBody>
                  <a:tcPr>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a:ln>
                            <a:noFill/>
                          </a:ln>
                          <a:solidFill>
                            <a:schemeClr val="tx1"/>
                          </a:solidFill>
                          <a:latin typeface="Arial" panose="020B0604020202020204" pitchFamily="34" charset="0"/>
                          <a:ea typeface="Arial" charset="0"/>
                          <a:cs typeface="Arial" panose="020B0604020202020204" pitchFamily="34" charset="0"/>
                        </a:rPr>
                        <a:t> 1 500 $</a:t>
                      </a:r>
                    </a:p>
                  </a:txBody>
                  <a:tcPr>
                    <a:solidFill>
                      <a:srgbClr val="658237">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dirty="0">
                          <a:ln>
                            <a:noFill/>
                          </a:ln>
                          <a:solidFill>
                            <a:schemeClr val="tx1"/>
                          </a:solidFill>
                          <a:latin typeface="Arial" charset="0"/>
                          <a:ea typeface="Arial" charset="0"/>
                        </a:rPr>
                        <a:t> 1 400 $</a:t>
                      </a:r>
                    </a:p>
                  </a:txBody>
                  <a:tcPr>
                    <a:solidFill>
                      <a:srgbClr val="658237">
                        <a:alpha val="50000"/>
                      </a:srgbClr>
                    </a:solidFill>
                  </a:tcPr>
                </a:tc>
                <a:extLst>
                  <a:ext uri="{0D108BD9-81ED-4DB2-BD59-A6C34878D82A}">
                    <a16:rowId xmlns:a16="http://schemas.microsoft.com/office/drawing/2014/main" val="10003"/>
                  </a:ext>
                </a:extLst>
              </a:tr>
              <a:tr h="452195">
                <a:tc>
                  <a:txBody>
                    <a:bodyPr/>
                    <a:lstStyle/>
                    <a:p>
                      <a:pPr>
                        <a:defRPr b="0" i="0"/>
                      </a:pPr>
                      <a:r>
                        <a:rPr lang="x-none" sz="2400">
                          <a:solidFill>
                            <a:schemeClr val="tx1"/>
                          </a:solidFill>
                          <a:latin typeface="Arial" panose="020B0604020202020204" pitchFamily="34" charset="0"/>
                          <a:cs typeface="Arial" panose="020B0604020202020204" pitchFamily="34" charset="0"/>
                        </a:rPr>
                        <a:t>Impôt</a:t>
                      </a:r>
                      <a:r>
                        <a:rPr lang="fr-CA" sz="2400" dirty="0">
                          <a:solidFill>
                            <a:schemeClr val="tx1"/>
                          </a:solidFill>
                          <a:latin typeface="Arial" panose="020B0604020202020204" pitchFamily="34" charset="0"/>
                          <a:cs typeface="Arial" panose="020B0604020202020204" pitchFamily="34" charset="0"/>
                        </a:rPr>
                        <a:t> </a:t>
                      </a:r>
                      <a:r>
                        <a:rPr lang="x-none" sz="2400">
                          <a:solidFill>
                            <a:schemeClr val="tx1"/>
                          </a:solidFill>
                          <a:latin typeface="Arial" panose="020B0604020202020204" pitchFamily="34" charset="0"/>
                          <a:cs typeface="Arial" panose="020B0604020202020204" pitchFamily="34" charset="0"/>
                        </a:rPr>
                        <a:t>de 25 %*</a:t>
                      </a:r>
                    </a:p>
                  </a:txBody>
                  <a:tcP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a:ln>
                            <a:noFill/>
                          </a:ln>
                          <a:solidFill>
                            <a:schemeClr val="tx1"/>
                          </a:solidFill>
                          <a:latin typeface="Arial" panose="020B0604020202020204" pitchFamily="34" charset="0"/>
                          <a:ea typeface="Arial" charset="0"/>
                          <a:cs typeface="Arial" panose="020B0604020202020204" pitchFamily="34" charset="0"/>
                        </a:rPr>
                        <a:t> (375 $)</a:t>
                      </a:r>
                    </a:p>
                  </a:txBody>
                  <a:tcP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defRPr b="0" i="0"/>
                      </a:pPr>
                      <a:r>
                        <a:rPr kumimoji="0" lang="x-none" sz="2400" b="0" i="0" u="none" strike="noStrike" cap="none" normalizeH="0" baseline="0" dirty="0">
                          <a:ln>
                            <a:noFill/>
                          </a:ln>
                          <a:solidFill>
                            <a:schemeClr val="tx1"/>
                          </a:solidFill>
                          <a:latin typeface="Arial" charset="0"/>
                          <a:ea typeface="Arial" charset="0"/>
                        </a:rPr>
                        <a:t>   (350 $)</a:t>
                      </a:r>
                    </a:p>
                  </a:txBody>
                  <a:tcPr>
                    <a:solidFill>
                      <a:srgbClr val="F7DF9F">
                        <a:alpha val="50000"/>
                      </a:srgbClr>
                    </a:solidFill>
                  </a:tcPr>
                </a:tc>
                <a:extLst>
                  <a:ext uri="{0D108BD9-81ED-4DB2-BD59-A6C34878D82A}">
                    <a16:rowId xmlns:a16="http://schemas.microsoft.com/office/drawing/2014/main" val="10004"/>
                  </a:ext>
                </a:extLst>
              </a:tr>
              <a:tr h="452195">
                <a:tc>
                  <a:txBody>
                    <a:bodyPr/>
                    <a:lstStyle/>
                    <a:p>
                      <a:pPr>
                        <a:defRPr b="0" i="0"/>
                      </a:pPr>
                      <a:r>
                        <a:rPr lang="x-none" sz="2400">
                          <a:solidFill>
                            <a:schemeClr val="tx1"/>
                          </a:solidFill>
                          <a:latin typeface="Arial" panose="020B0604020202020204" pitchFamily="34" charset="0"/>
                          <a:cs typeface="Arial" panose="020B0604020202020204" pitchFamily="34" charset="0"/>
                        </a:rPr>
                        <a:t>Paye nette</a:t>
                      </a:r>
                    </a:p>
                  </a:txBody>
                  <a:tcPr>
                    <a:solidFill>
                      <a:srgbClr val="658237">
                        <a:alpha val="50000"/>
                      </a:srgbClr>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defRPr b="0" i="0"/>
                      </a:pPr>
                      <a:r>
                        <a:rPr kumimoji="0" lang="x-none" sz="2400" b="0" i="0" u="none" strike="noStrike" cap="none" normalizeH="0" baseline="0">
                          <a:ln>
                            <a:noFill/>
                          </a:ln>
                          <a:solidFill>
                            <a:schemeClr val="tx1"/>
                          </a:solidFill>
                          <a:latin typeface="Arial" panose="020B0604020202020204" pitchFamily="34" charset="0"/>
                          <a:ea typeface="Arial" charset="0"/>
                          <a:cs typeface="Arial" panose="020B0604020202020204" pitchFamily="34" charset="0"/>
                        </a:rPr>
                        <a:t> 1 125 $</a:t>
                      </a:r>
                    </a:p>
                  </a:txBody>
                  <a:tcPr>
                    <a:solidFill>
                      <a:srgbClr val="658237">
                        <a:alpha val="50000"/>
                      </a:srgbClr>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defRPr b="0" i="0"/>
                      </a:pPr>
                      <a:r>
                        <a:rPr kumimoji="0" lang="x-none" sz="2400" b="0" i="0" u="none" strike="noStrike" cap="none" normalizeH="0" baseline="0" dirty="0">
                          <a:ln>
                            <a:noFill/>
                          </a:ln>
                          <a:solidFill>
                            <a:schemeClr val="tx1"/>
                          </a:solidFill>
                          <a:latin typeface="Arial" charset="0"/>
                          <a:ea typeface="Arial" charset="0"/>
                        </a:rPr>
                        <a:t> 1 050 $</a:t>
                      </a:r>
                    </a:p>
                  </a:txBody>
                  <a:tcPr>
                    <a:solidFill>
                      <a:srgbClr val="658237">
                        <a:alpha val="50000"/>
                      </a:srgbClr>
                    </a:solidFill>
                  </a:tcPr>
                </a:tc>
                <a:extLst>
                  <a:ext uri="{0D108BD9-81ED-4DB2-BD59-A6C34878D82A}">
                    <a16:rowId xmlns:a16="http://schemas.microsoft.com/office/drawing/2014/main" val="10005"/>
                  </a:ext>
                </a:extLst>
              </a:tr>
            </a:tbl>
          </a:graphicData>
        </a:graphic>
      </p:graphicFrame>
      <p:sp>
        <p:nvSpPr>
          <p:cNvPr id="27" name="Rectangle 34">
            <a:extLst>
              <a:ext uri="{FF2B5EF4-FFF2-40B4-BE49-F238E27FC236}">
                <a16:creationId xmlns:a16="http://schemas.microsoft.com/office/drawing/2014/main" id="{0E4B9B02-320E-1A96-E918-DC3DB624CB25}"/>
              </a:ext>
            </a:extLst>
          </p:cNvPr>
          <p:cNvSpPr>
            <a:spLocks noChangeArrowheads="1"/>
          </p:cNvSpPr>
          <p:nvPr>
            <p:custDataLst>
              <p:tags r:id="rId10"/>
            </p:custDataLst>
          </p:nvPr>
        </p:nvSpPr>
        <p:spPr>
          <a:xfrm>
            <a:off x="1043608" y="5877272"/>
            <a:ext cx="5029200" cy="39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b="0" i="0"/>
            </a:pPr>
            <a:r>
              <a:rPr lang="x-none" dirty="0">
                <a:latin typeface="Arial" panose="020B0604020202020204" pitchFamily="34" charset="0"/>
                <a:cs typeface="Arial" panose="020B0604020202020204" pitchFamily="34" charset="0"/>
              </a:rPr>
              <a:t>*</a:t>
            </a:r>
            <a:r>
              <a:rPr lang="fr-CA" dirty="0">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Le taux d’imposition peut varier.</a:t>
            </a:r>
          </a:p>
        </p:txBody>
      </p:sp>
    </p:spTree>
    <p:custDataLst>
      <p:tags r:id="rId1"/>
    </p:custDataLst>
    <p:extLst>
      <p:ext uri="{BB962C8B-B14F-4D97-AF65-F5344CB8AC3E}">
        <p14:creationId xmlns:p14="http://schemas.microsoft.com/office/powerpoint/2010/main" val="27156708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22"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23"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0249" name="Rectangle 10"/>
          <p:cNvSpPr>
            <a:spLocks noGrp="1" noChangeArrowheads="1"/>
          </p:cNvSpPr>
          <p:nvPr>
            <p:ph type="title" idx="4294967295"/>
            <p:custDataLst>
              <p:tags r:id="rId5"/>
            </p:custDataLst>
          </p:nvPr>
        </p:nvSpPr>
        <p:spPr/>
        <p:txBody>
          <a:bodyPr>
            <a:normAutofit/>
          </a:bodyPr>
          <a:lstStyle/>
          <a:p>
            <a:pPr eaLnBrk="1" hangingPunct="1">
              <a:defRPr b="0" i="0"/>
            </a:pPr>
            <a:r>
              <a:rPr lang="x-none" sz="4000" b="1" dirty="0">
                <a:solidFill>
                  <a:srgbClr val="658237"/>
                </a:solidFill>
                <a:latin typeface="Arial" panose="020B0604020202020204" pitchFamily="34" charset="0"/>
                <a:cs typeface="Arial" panose="020B0604020202020204" pitchFamily="34" charset="0"/>
              </a:rPr>
              <a:t>Plafond de cotisation au R</a:t>
            </a:r>
            <a:r>
              <a:rPr lang="en-US" sz="4000" b="1" dirty="0">
                <a:solidFill>
                  <a:srgbClr val="658237"/>
                </a:solidFill>
                <a:latin typeface="Arial" panose="020B0604020202020204" pitchFamily="34" charset="0"/>
                <a:cs typeface="Arial" panose="020B0604020202020204" pitchFamily="34" charset="0"/>
              </a:rPr>
              <a:t>E</a:t>
            </a:r>
            <a:r>
              <a:rPr lang="x-none" sz="4000" b="1" dirty="0">
                <a:solidFill>
                  <a:srgbClr val="658237"/>
                </a:solidFill>
                <a:latin typeface="Arial" panose="020B0604020202020204" pitchFamily="34" charset="0"/>
                <a:cs typeface="Arial" panose="020B0604020202020204" pitchFamily="34" charset="0"/>
              </a:rPr>
              <a:t>ER</a:t>
            </a:r>
            <a:endParaRPr lang="x-none" sz="4000" dirty="0">
              <a:solidFill>
                <a:srgbClr val="658237"/>
              </a:solidFill>
              <a:latin typeface="Arial" panose="020B0604020202020204" pitchFamily="34" charset="0"/>
              <a:cs typeface="Arial" panose="020B0604020202020204" pitchFamily="34" charset="0"/>
            </a:endParaRPr>
          </a:p>
        </p:txBody>
      </p:sp>
      <p:sp>
        <p:nvSpPr>
          <p:cNvPr id="9225" name="AutoShape 5"/>
          <p:cNvSpPr>
            <a:spLocks noChangeArrowheads="1"/>
          </p:cNvSpPr>
          <p:nvPr>
            <p:custDataLst>
              <p:tags r:id="rId6"/>
            </p:custDataLst>
          </p:nvPr>
        </p:nvSpPr>
        <p:spPr>
          <a:xfrm>
            <a:off x="1219200" y="1889125"/>
            <a:ext cx="2209800" cy="1768475"/>
          </a:xfrm>
          <a:prstGeom prst="roundRect">
            <a:avLst>
              <a:gd name="adj" fmla="val 11458"/>
            </a:avLst>
          </a:prstGeom>
          <a:solidFill>
            <a:srgbClr val="EAAB00"/>
          </a:solidFill>
          <a:ln>
            <a:noFill/>
          </a:ln>
        </p:spPr>
        <p:txBody>
          <a:bodyPr wrap="none" lIns="0" tIns="0" rIns="0" bIns="0" anchor="ctr" anchorCtr="1"/>
          <a:lstStyle/>
          <a:p>
            <a:pPr algn="ctr" eaLnBrk="0" hangingPunct="0">
              <a:spcAft>
                <a:spcPct val="0"/>
              </a:spcAft>
              <a:buFont typeface="Arial" charset="0"/>
              <a:buNone/>
              <a:defRPr b="0" i="0"/>
            </a:pPr>
            <a:r>
              <a:rPr lang="x-none" sz="1600" b="1" dirty="0">
                <a:solidFill>
                  <a:srgbClr val="FFFFFF"/>
                </a:solidFill>
                <a:latin typeface="Arial" panose="020B0604020202020204" pitchFamily="34" charset="0"/>
                <a:cs typeface="Arial" panose="020B0604020202020204" pitchFamily="34" charset="0"/>
              </a:rPr>
              <a:t>18 % du revenu gagné</a:t>
            </a:r>
            <a:br>
              <a:rPr lang="fr-CA" sz="1600" b="1" dirty="0">
                <a:solidFill>
                  <a:srgbClr val="FFFFFF"/>
                </a:solidFill>
                <a:latin typeface="Arial" panose="020B0604020202020204" pitchFamily="34" charset="0"/>
                <a:cs typeface="Arial" panose="020B0604020202020204" pitchFamily="34" charset="0"/>
              </a:rPr>
            </a:br>
            <a:r>
              <a:rPr lang="x-none" sz="1600" b="1" dirty="0">
                <a:solidFill>
                  <a:srgbClr val="FFFFFF"/>
                </a:solidFill>
                <a:latin typeface="Arial" panose="020B0604020202020204" pitchFamily="34" charset="0"/>
                <a:cs typeface="Arial" panose="020B0604020202020204" pitchFamily="34" charset="0"/>
              </a:rPr>
              <a:t>de l’année précédente</a:t>
            </a:r>
            <a:br>
              <a:rPr lang="fr-CA" sz="1600" b="1" dirty="0">
                <a:solidFill>
                  <a:srgbClr val="FFFFFF"/>
                </a:solidFill>
                <a:latin typeface="Arial" panose="020B0604020202020204" pitchFamily="34" charset="0"/>
                <a:cs typeface="Arial" panose="020B0604020202020204" pitchFamily="34" charset="0"/>
              </a:rPr>
            </a:br>
            <a:r>
              <a:rPr lang="x-none" sz="1600" b="1" dirty="0">
                <a:solidFill>
                  <a:srgbClr val="FFFFFF"/>
                </a:solidFill>
                <a:latin typeface="Arial" panose="020B0604020202020204" pitchFamily="34" charset="0"/>
                <a:cs typeface="Arial" panose="020B0604020202020204" pitchFamily="34" charset="0"/>
              </a:rPr>
              <a:t>ou </a:t>
            </a:r>
            <a:r>
              <a:rPr lang="en-US" sz="1600" b="1" dirty="0">
                <a:solidFill>
                  <a:srgbClr val="FFFFFF"/>
                </a:solidFill>
                <a:latin typeface="Arial" panose="020B0604020202020204" pitchFamily="34" charset="0"/>
                <a:cs typeface="Arial" panose="020B0604020202020204" pitchFamily="34" charset="0"/>
              </a:rPr>
              <a:t>30 780</a:t>
            </a:r>
            <a:r>
              <a:rPr lang="x-none" sz="1600" b="1" dirty="0">
                <a:solidFill>
                  <a:srgbClr val="FFFFFF"/>
                </a:solidFill>
                <a:latin typeface="Arial" panose="020B0604020202020204" pitchFamily="34" charset="0"/>
                <a:cs typeface="Arial" panose="020B0604020202020204" pitchFamily="34" charset="0"/>
              </a:rPr>
              <a:t> $,</a:t>
            </a:r>
            <a:br>
              <a:rPr lang="fr-CA" sz="1600" b="1" dirty="0">
                <a:solidFill>
                  <a:srgbClr val="FFFFFF"/>
                </a:solidFill>
                <a:latin typeface="Arial" panose="020B0604020202020204" pitchFamily="34" charset="0"/>
                <a:cs typeface="Arial" panose="020B0604020202020204" pitchFamily="34" charset="0"/>
              </a:rPr>
            </a:br>
            <a:r>
              <a:rPr lang="x-none" sz="1600" b="1" dirty="0">
                <a:solidFill>
                  <a:srgbClr val="FFFFFF"/>
                </a:solidFill>
                <a:latin typeface="Arial" panose="020B0604020202020204" pitchFamily="34" charset="0"/>
                <a:cs typeface="Arial" panose="020B0604020202020204" pitchFamily="34" charset="0"/>
              </a:rPr>
              <a:t>selon le montant</a:t>
            </a:r>
            <a:br>
              <a:rPr lang="fr-CA" sz="1600" b="1" dirty="0">
                <a:solidFill>
                  <a:srgbClr val="FFFFFF"/>
                </a:solidFill>
                <a:latin typeface="Arial" panose="020B0604020202020204" pitchFamily="34" charset="0"/>
                <a:cs typeface="Arial" panose="020B0604020202020204" pitchFamily="34" charset="0"/>
              </a:rPr>
            </a:br>
            <a:r>
              <a:rPr lang="x-none" sz="1600" b="1" dirty="0">
                <a:solidFill>
                  <a:srgbClr val="FFFFFF"/>
                </a:solidFill>
                <a:latin typeface="Arial" panose="020B0604020202020204" pitchFamily="34" charset="0"/>
                <a:cs typeface="Arial" panose="020B0604020202020204" pitchFamily="34" charset="0"/>
              </a:rPr>
              <a:t>le moins élevé</a:t>
            </a:r>
            <a:endParaRPr lang="x-none" sz="1600" b="0" baseline="50000" dirty="0">
              <a:solidFill>
                <a:srgbClr val="FFFFFF"/>
              </a:solidFill>
              <a:latin typeface="Arial" panose="020B0604020202020204" pitchFamily="34" charset="0"/>
              <a:cs typeface="Arial" panose="020B0604020202020204" pitchFamily="34" charset="0"/>
            </a:endParaRPr>
          </a:p>
        </p:txBody>
      </p:sp>
      <p:sp>
        <p:nvSpPr>
          <p:cNvPr id="9226" name="AutoShape 7"/>
          <p:cNvSpPr>
            <a:spLocks noChangeArrowheads="1"/>
          </p:cNvSpPr>
          <p:nvPr>
            <p:custDataLst>
              <p:tags r:id="rId7"/>
            </p:custDataLst>
          </p:nvPr>
        </p:nvSpPr>
        <p:spPr>
          <a:xfrm>
            <a:off x="3962400" y="1889125"/>
            <a:ext cx="2209800" cy="1768475"/>
          </a:xfrm>
          <a:prstGeom prst="roundRect">
            <a:avLst>
              <a:gd name="adj" fmla="val 11458"/>
            </a:avLst>
          </a:prstGeom>
          <a:solidFill>
            <a:srgbClr val="658237"/>
          </a:solidFill>
          <a:ln>
            <a:noFill/>
          </a:ln>
        </p:spPr>
        <p:txBody>
          <a:bodyPr wrap="none" lIns="0" tIns="0" rIns="0" bIns="0" anchor="ctr" anchorCtr="1"/>
          <a:lstStyle/>
          <a:p>
            <a:pPr algn="ctr" eaLnBrk="0" hangingPunct="0">
              <a:spcAft>
                <a:spcPct val="0"/>
              </a:spcAft>
              <a:buFont typeface="Arial" charset="0"/>
              <a:buNone/>
              <a:defRPr b="0" i="0"/>
            </a:pPr>
            <a:r>
              <a:rPr lang="x-none" b="1" dirty="0">
                <a:solidFill>
                  <a:srgbClr val="FFFFFF"/>
                </a:solidFill>
                <a:latin typeface="Arial" panose="020B0604020202020204" pitchFamily="34" charset="0"/>
                <a:cs typeface="Arial" panose="020B0604020202020204" pitchFamily="34" charset="0"/>
              </a:rPr>
              <a:t>Droits de</a:t>
            </a:r>
            <a:br>
              <a:rPr lang="fr-CA" b="1" dirty="0">
                <a:solidFill>
                  <a:srgbClr val="FFFFFF"/>
                </a:solidFill>
                <a:latin typeface="Arial" panose="020B0604020202020204" pitchFamily="34" charset="0"/>
                <a:cs typeface="Arial" panose="020B0604020202020204" pitchFamily="34" charset="0"/>
              </a:rPr>
            </a:br>
            <a:r>
              <a:rPr lang="x-none" b="1" dirty="0">
                <a:solidFill>
                  <a:srgbClr val="FFFFFF"/>
                </a:solidFill>
                <a:latin typeface="Arial" panose="020B0604020202020204" pitchFamily="34" charset="0"/>
                <a:cs typeface="Arial" panose="020B0604020202020204" pitchFamily="34" charset="0"/>
              </a:rPr>
              <a:t>cotisation</a:t>
            </a:r>
            <a:br>
              <a:rPr lang="fr-CA" b="1" dirty="0">
                <a:solidFill>
                  <a:srgbClr val="FFFFFF"/>
                </a:solidFill>
                <a:latin typeface="Arial" panose="020B0604020202020204" pitchFamily="34" charset="0"/>
                <a:cs typeface="Arial" panose="020B0604020202020204" pitchFamily="34" charset="0"/>
              </a:rPr>
            </a:br>
            <a:r>
              <a:rPr lang="x-none" b="1" dirty="0">
                <a:solidFill>
                  <a:srgbClr val="FFFFFF"/>
                </a:solidFill>
                <a:latin typeface="Arial" panose="020B0604020202020204" pitchFamily="34" charset="0"/>
                <a:cs typeface="Arial" panose="020B0604020202020204" pitchFamily="34" charset="0"/>
              </a:rPr>
              <a:t>au REER</a:t>
            </a:r>
            <a:br>
              <a:rPr lang="fr-CA" b="1" dirty="0">
                <a:solidFill>
                  <a:srgbClr val="FFFFFF"/>
                </a:solidFill>
                <a:latin typeface="Arial" panose="020B0604020202020204" pitchFamily="34" charset="0"/>
                <a:cs typeface="Arial" panose="020B0604020202020204" pitchFamily="34" charset="0"/>
              </a:rPr>
            </a:br>
            <a:r>
              <a:rPr lang="x-none" b="1" dirty="0">
                <a:solidFill>
                  <a:srgbClr val="FFFFFF"/>
                </a:solidFill>
                <a:latin typeface="Arial" panose="020B0604020202020204" pitchFamily="34" charset="0"/>
                <a:cs typeface="Arial" panose="020B0604020202020204" pitchFamily="34" charset="0"/>
              </a:rPr>
              <a:t>inutilisés</a:t>
            </a:r>
            <a:br>
              <a:rPr lang="fr-CA" b="1" dirty="0">
                <a:solidFill>
                  <a:srgbClr val="FFFFFF"/>
                </a:solidFill>
                <a:latin typeface="Arial" panose="020B0604020202020204" pitchFamily="34" charset="0"/>
                <a:cs typeface="Arial" panose="020B0604020202020204" pitchFamily="34" charset="0"/>
              </a:rPr>
            </a:br>
            <a:r>
              <a:rPr lang="x-none" b="1" dirty="0">
                <a:solidFill>
                  <a:srgbClr val="FFFFFF"/>
                </a:solidFill>
                <a:latin typeface="Arial" panose="020B0604020202020204" pitchFamily="34" charset="0"/>
                <a:cs typeface="Arial" panose="020B0604020202020204" pitchFamily="34" charset="0"/>
              </a:rPr>
              <a:t>(s’il y a lieu)</a:t>
            </a:r>
            <a:endParaRPr lang="x-none" b="0" baseline="50000" dirty="0">
              <a:solidFill>
                <a:srgbClr val="FFFFFF"/>
              </a:solidFill>
              <a:latin typeface="Arial" panose="020B0604020202020204" pitchFamily="34" charset="0"/>
              <a:cs typeface="Arial" panose="020B0604020202020204" pitchFamily="34" charset="0"/>
            </a:endParaRPr>
          </a:p>
        </p:txBody>
      </p:sp>
      <p:sp>
        <p:nvSpPr>
          <p:cNvPr id="9227" name="Text Box 8"/>
          <p:cNvSpPr txBox="1">
            <a:spLocks noChangeArrowheads="1"/>
          </p:cNvSpPr>
          <p:nvPr>
            <p:custDataLst>
              <p:tags r:id="rId8"/>
            </p:custDataLst>
          </p:nvPr>
        </p:nvSpPr>
        <p:spPr>
          <a:xfrm>
            <a:off x="3352800" y="2270125"/>
            <a:ext cx="687172" cy="99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6200">
                <a:solidFill>
                  <a:srgbClr val="000000"/>
                </a:solidFill>
                <a:ea typeface="Arial" charset="0"/>
              </a:rPr>
              <a:t>+</a:t>
            </a:r>
          </a:p>
        </p:txBody>
      </p:sp>
      <p:sp>
        <p:nvSpPr>
          <p:cNvPr id="9228" name="Text Box 18"/>
          <p:cNvSpPr txBox="1">
            <a:spLocks noChangeArrowheads="1"/>
          </p:cNvSpPr>
          <p:nvPr>
            <p:custDataLst>
              <p:tags r:id="rId9"/>
            </p:custDataLst>
          </p:nvPr>
        </p:nvSpPr>
        <p:spPr>
          <a:xfrm>
            <a:off x="4648200" y="4038600"/>
            <a:ext cx="4428443" cy="1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ts val="600"/>
              </a:spcAft>
              <a:buClr>
                <a:srgbClr val="C60C30"/>
              </a:buClr>
              <a:buFont typeface="Arial" charset="0"/>
              <a:buNone/>
              <a:defRPr b="0" i="0"/>
            </a:pPr>
            <a:r>
              <a:rPr lang="x-none" sz="1600" dirty="0">
                <a:solidFill>
                  <a:srgbClr val="000000"/>
                </a:solidFill>
                <a:latin typeface="Arial" panose="020B0604020202020204" pitchFamily="34" charset="0"/>
                <a:ea typeface="Arial" charset="0"/>
                <a:cs typeface="Arial" panose="020B0604020202020204" pitchFamily="34" charset="0"/>
              </a:rPr>
              <a:t>Vous avez la responsabilité de surveiller</a:t>
            </a:r>
            <a:br>
              <a:rPr lang="fr-CA" sz="1600" dirty="0">
                <a:solidFill>
                  <a:srgbClr val="000000"/>
                </a:solidFill>
                <a:latin typeface="Arial" panose="020B0604020202020204" pitchFamily="34" charset="0"/>
                <a:ea typeface="Arial" charset="0"/>
                <a:cs typeface="Arial" panose="020B0604020202020204" pitchFamily="34" charset="0"/>
              </a:rPr>
            </a:br>
            <a:r>
              <a:rPr lang="x-none" sz="1600" dirty="0">
                <a:latin typeface="Arial" panose="020B0604020202020204" pitchFamily="34" charset="0"/>
                <a:ea typeface="Arial" charset="0"/>
                <a:cs typeface="Arial" panose="020B0604020202020204" pitchFamily="34" charset="0"/>
              </a:rPr>
              <a:t>votre </a:t>
            </a:r>
            <a:r>
              <a:rPr lang="x-none" sz="1600" dirty="0">
                <a:solidFill>
                  <a:srgbClr val="000000"/>
                </a:solidFill>
                <a:latin typeface="Arial" panose="020B0604020202020204" pitchFamily="34" charset="0"/>
                <a:ea typeface="Arial" charset="0"/>
                <a:cs typeface="Arial" panose="020B0604020202020204" pitchFamily="34" charset="0"/>
              </a:rPr>
              <a:t>niveau de cotisation au REER pour</a:t>
            </a:r>
            <a:br>
              <a:rPr lang="fr-CA" sz="1600" dirty="0">
                <a:solidFill>
                  <a:srgbClr val="000000"/>
                </a:solidFill>
                <a:latin typeface="Arial" panose="020B0604020202020204" pitchFamily="34" charset="0"/>
                <a:ea typeface="Arial" charset="0"/>
                <a:cs typeface="Arial" panose="020B0604020202020204" pitchFamily="34" charset="0"/>
              </a:rPr>
            </a:br>
            <a:r>
              <a:rPr lang="x-none" sz="1600" dirty="0">
                <a:solidFill>
                  <a:srgbClr val="000000"/>
                </a:solidFill>
                <a:latin typeface="Arial" panose="020B0604020202020204" pitchFamily="34" charset="0"/>
                <a:ea typeface="Arial" charset="0"/>
                <a:cs typeface="Arial" panose="020B0604020202020204" pitchFamily="34" charset="0"/>
              </a:rPr>
              <a:t>qu’il n’excède pas le plafond indiqué sur l’avis de cotisation établi par l’ARC.</a:t>
            </a:r>
          </a:p>
          <a:p>
            <a:pPr eaLnBrk="1" hangingPunct="1">
              <a:spcAft>
                <a:spcPts val="600"/>
              </a:spcAft>
              <a:buClr>
                <a:srgbClr val="C60C30"/>
              </a:buClr>
              <a:buFont typeface="Arial" charset="0"/>
              <a:buNone/>
              <a:defRPr b="0" i="0"/>
            </a:pPr>
            <a:r>
              <a:rPr lang="x-none" sz="1600" dirty="0">
                <a:solidFill>
                  <a:srgbClr val="000000"/>
                </a:solidFill>
                <a:latin typeface="Arial" panose="020B0604020202020204" pitchFamily="34" charset="0"/>
                <a:ea typeface="Arial" charset="0"/>
                <a:cs typeface="Arial" panose="020B0604020202020204" pitchFamily="34" charset="0"/>
              </a:rPr>
              <a:t>Pour en savoir plus sur votre plafond de cotisation, visitez </a:t>
            </a:r>
            <a:r>
              <a:rPr lang="fr-CA" sz="1600" b="1" dirty="0">
                <a:solidFill>
                  <a:srgbClr val="000000"/>
                </a:solidFill>
                <a:latin typeface="Arial" panose="020B0604020202020204" pitchFamily="34" charset="0"/>
                <a:ea typeface="Arial" charset="0"/>
                <a:cs typeface="Arial" panose="020B0604020202020204" pitchFamily="34" charset="0"/>
              </a:rPr>
              <a:t>Canada</a:t>
            </a:r>
            <a:r>
              <a:rPr lang="x-none" sz="1600" b="1" dirty="0">
                <a:solidFill>
                  <a:srgbClr val="000000"/>
                </a:solidFill>
                <a:latin typeface="Arial" panose="020B0604020202020204" pitchFamily="34" charset="0"/>
                <a:ea typeface="Arial" charset="0"/>
                <a:cs typeface="Arial" panose="020B0604020202020204" pitchFamily="34" charset="0"/>
              </a:rPr>
              <a:t>.ca</a:t>
            </a:r>
            <a:r>
              <a:rPr lang="x-none" sz="1600" dirty="0">
                <a:solidFill>
                  <a:srgbClr val="000000"/>
                </a:solidFill>
                <a:latin typeface="Arial" panose="020B0604020202020204" pitchFamily="34" charset="0"/>
                <a:ea typeface="Arial" charset="0"/>
                <a:cs typeface="Arial" panose="020B0604020202020204" pitchFamily="34" charset="0"/>
              </a:rPr>
              <a:t>.</a:t>
            </a:r>
          </a:p>
        </p:txBody>
      </p:sp>
      <p:graphicFrame>
        <p:nvGraphicFramePr>
          <p:cNvPr id="15" name="Group 28"/>
          <p:cNvGraphicFramePr>
            <a:graphicFrameLocks noGrp="1"/>
          </p:cNvGraphicFramePr>
          <p:nvPr>
            <p:custDataLst>
              <p:tags r:id="rId10"/>
            </p:custDataLst>
            <p:extLst>
              <p:ext uri="{D42A27DB-BD31-4B8C-83A1-F6EECF244321}">
                <p14:modId xmlns:p14="http://schemas.microsoft.com/office/powerpoint/2010/main" val="933474856"/>
              </p:ext>
            </p:extLst>
          </p:nvPr>
        </p:nvGraphicFramePr>
        <p:xfrm>
          <a:off x="1115616" y="3933056"/>
          <a:ext cx="2743200" cy="2167052"/>
        </p:xfrm>
        <a:graphic>
          <a:graphicData uri="http://schemas.openxmlformats.org/drawingml/2006/table">
            <a:tbl>
              <a:tblPr/>
              <a:tblGrid>
                <a:gridCol w="1143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1176680">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300" b="1" i="0" u="none" strike="noStrike" cap="none" normalizeH="0" baseline="0" dirty="0">
                          <a:ln>
                            <a:noFill/>
                          </a:ln>
                          <a:solidFill>
                            <a:srgbClr val="FFFFFF"/>
                          </a:solidFill>
                          <a:latin typeface="Arial" charset="0"/>
                          <a:cs typeface="Arial" charset="0"/>
                        </a:rPr>
                        <a:t>Année</a:t>
                      </a:r>
                      <a:endParaRPr kumimoji="0" lang="x-none" sz="2300" b="0" i="0" u="none" strike="noStrike" cap="none" normalizeH="0" baseline="0" dirty="0">
                        <a:ln>
                          <a:noFill/>
                        </a:ln>
                        <a:solidFill>
                          <a:srgbClr val="FFFFFF"/>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9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300" b="1" i="0" u="none" strike="noStrike" cap="none" normalizeH="0" baseline="0" dirty="0">
                          <a:ln>
                            <a:noFill/>
                          </a:ln>
                          <a:solidFill>
                            <a:srgbClr val="FFFFFF"/>
                          </a:solidFill>
                          <a:latin typeface="Arial" charset="0"/>
                          <a:cs typeface="Arial" charset="0"/>
                        </a:rPr>
                        <a:t>Plafond REER de l'ARC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9F99"/>
                    </a:solidFill>
                  </a:tcPr>
                </a:tc>
                <a:extLst>
                  <a:ext uri="{0D108BD9-81ED-4DB2-BD59-A6C34878D82A}">
                    <a16:rowId xmlns:a16="http://schemas.microsoft.com/office/drawing/2014/main" val="10000"/>
                  </a:ext>
                </a:extLst>
              </a:tr>
              <a:tr h="495186">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300" b="0" i="0" u="none" strike="noStrike" cap="none" normalizeH="0" baseline="0" dirty="0">
                          <a:ln>
                            <a:noFill/>
                          </a:ln>
                          <a:solidFill>
                            <a:srgbClr val="000000"/>
                          </a:solidFill>
                          <a:latin typeface="Arial" charset="0"/>
                          <a:cs typeface="Arial" charset="0"/>
                        </a:rPr>
                        <a:t>20</a:t>
                      </a:r>
                      <a:r>
                        <a:rPr kumimoji="0" lang="en-US" sz="2300" b="0" i="0" u="none" strike="noStrike" cap="none" normalizeH="0" baseline="0" dirty="0">
                          <a:ln>
                            <a:noFill/>
                          </a:ln>
                          <a:solidFill>
                            <a:srgbClr val="000000"/>
                          </a:solidFill>
                          <a:latin typeface="Arial" charset="0"/>
                          <a:cs typeface="Arial" charset="0"/>
                        </a:rPr>
                        <a:t>22</a:t>
                      </a:r>
                      <a:endParaRPr kumimoji="0" lang="x-none" sz="2300" b="0" i="0" u="none" strike="noStrike" cap="none" normalizeH="0" baseline="0" dirty="0">
                        <a:ln>
                          <a:noFill/>
                        </a:ln>
                        <a:solidFill>
                          <a:srgbClr val="000000"/>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9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300" b="0" i="0" u="none" strike="noStrike" cap="none" normalizeH="0" baseline="0" dirty="0">
                          <a:ln>
                            <a:noFill/>
                          </a:ln>
                          <a:solidFill>
                            <a:srgbClr val="000000"/>
                          </a:solidFill>
                          <a:latin typeface="Arial" charset="0"/>
                          <a:cs typeface="Arial" charset="0"/>
                        </a:rPr>
                        <a:t>2</a:t>
                      </a:r>
                      <a:r>
                        <a:rPr kumimoji="0" lang="en-US" sz="2300" b="0" i="0" u="none" strike="noStrike" cap="none" normalizeH="0" baseline="0" dirty="0">
                          <a:ln>
                            <a:noFill/>
                          </a:ln>
                          <a:solidFill>
                            <a:srgbClr val="000000"/>
                          </a:solidFill>
                          <a:latin typeface="Arial" charset="0"/>
                          <a:cs typeface="Arial" charset="0"/>
                        </a:rPr>
                        <a:t>9 210</a:t>
                      </a:r>
                      <a:r>
                        <a:rPr kumimoji="0" lang="x-none" sz="2300" b="0" i="0" u="none" strike="noStrike" cap="none" normalizeH="0" baseline="0" dirty="0">
                          <a:ln>
                            <a:noFill/>
                          </a:ln>
                          <a:solidFill>
                            <a:srgbClr val="000000"/>
                          </a:solidFill>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9F99"/>
                    </a:solidFill>
                  </a:tcPr>
                </a:tc>
                <a:extLst>
                  <a:ext uri="{0D108BD9-81ED-4DB2-BD59-A6C34878D82A}">
                    <a16:rowId xmlns:a16="http://schemas.microsoft.com/office/drawing/2014/main" val="10002"/>
                  </a:ext>
                </a:extLst>
              </a:tr>
              <a:tr h="495186">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en-US" sz="2300" b="1" i="0" u="none" strike="noStrike" cap="none" normalizeH="0" baseline="0" dirty="0">
                          <a:ln>
                            <a:noFill/>
                          </a:ln>
                          <a:solidFill>
                            <a:srgbClr val="000000"/>
                          </a:solidFill>
                          <a:latin typeface="Arial" charset="0"/>
                          <a:cs typeface="Arial" charset="0"/>
                        </a:rPr>
                        <a:t>2023</a:t>
                      </a:r>
                      <a:endParaRPr kumimoji="0" lang="x-none" sz="2300" b="1" i="0" u="none" strike="noStrike" cap="none" normalizeH="0" baseline="0" dirty="0">
                        <a:ln>
                          <a:noFill/>
                        </a:ln>
                        <a:solidFill>
                          <a:srgbClr val="000000"/>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8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en-US" sz="2300" b="1" i="0" u="none" strike="noStrike" cap="none" normalizeH="0" baseline="0" dirty="0">
                          <a:ln>
                            <a:noFill/>
                          </a:ln>
                          <a:solidFill>
                            <a:srgbClr val="000000"/>
                          </a:solidFill>
                          <a:latin typeface="Arial" charset="0"/>
                          <a:cs typeface="Arial" charset="0"/>
                        </a:rPr>
                        <a:t>30 780 $</a:t>
                      </a:r>
                      <a:endParaRPr kumimoji="0" lang="x-none" sz="2300" b="1" i="0" u="none" strike="noStrike" cap="none" normalizeH="0" baseline="0" dirty="0">
                        <a:ln>
                          <a:noFill/>
                        </a:ln>
                        <a:solidFill>
                          <a:srgbClr val="000000"/>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8C4"/>
                    </a:solidFill>
                  </a:tcPr>
                </a:tc>
                <a:extLst>
                  <a:ext uri="{0D108BD9-81ED-4DB2-BD59-A6C34878D82A}">
                    <a16:rowId xmlns:a16="http://schemas.microsoft.com/office/drawing/2014/main" val="10003"/>
                  </a:ext>
                </a:extLst>
              </a:tr>
            </a:tbl>
          </a:graphicData>
        </a:graphic>
      </p:graphicFrame>
      <p:sp>
        <p:nvSpPr>
          <p:cNvPr id="16" name="Rounded Rectangle 15"/>
          <p:cNvSpPr/>
          <p:nvPr>
            <p:custDataLst>
              <p:tags r:id="rId11"/>
            </p:custDataLst>
          </p:nvPr>
        </p:nvSpPr>
        <p:spPr>
          <a:xfrm>
            <a:off x="1043608" y="3861048"/>
            <a:ext cx="2846784" cy="2820256"/>
          </a:xfrm>
          <a:prstGeom prst="roundRect">
            <a:avLst>
              <a:gd name="adj" fmla="val 10437"/>
            </a:avLst>
          </a:prstGeom>
          <a:noFill/>
          <a:ln w="762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b="0" i="0"/>
            </a:pPr>
            <a:endParaRPr lang="en-CA" dirty="0">
              <a:latin typeface="Arial" charset="0"/>
            </a:endParaRPr>
          </a:p>
        </p:txBody>
      </p:sp>
      <p:sp>
        <p:nvSpPr>
          <p:cNvPr id="14" name="Text Box 8"/>
          <p:cNvSpPr txBox="1">
            <a:spLocks noChangeArrowheads="1"/>
          </p:cNvSpPr>
          <p:nvPr>
            <p:custDataLst>
              <p:tags r:id="rId12"/>
            </p:custDataLst>
          </p:nvPr>
        </p:nvSpPr>
        <p:spPr>
          <a:xfrm>
            <a:off x="6172200" y="2209800"/>
            <a:ext cx="687172" cy="99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6200" dirty="0">
                <a:solidFill>
                  <a:srgbClr val="000000"/>
                </a:solidFill>
                <a:ea typeface="Arial" charset="0"/>
              </a:rPr>
              <a:t>-</a:t>
            </a:r>
          </a:p>
        </p:txBody>
      </p:sp>
      <p:sp>
        <p:nvSpPr>
          <p:cNvPr id="18" name="AutoShape 5"/>
          <p:cNvSpPr>
            <a:spLocks noChangeArrowheads="1"/>
          </p:cNvSpPr>
          <p:nvPr>
            <p:custDataLst>
              <p:tags r:id="rId13"/>
            </p:custDataLst>
          </p:nvPr>
        </p:nvSpPr>
        <p:spPr>
          <a:xfrm>
            <a:off x="6629400" y="1905000"/>
            <a:ext cx="2209800" cy="1768475"/>
          </a:xfrm>
          <a:prstGeom prst="roundRect">
            <a:avLst>
              <a:gd name="adj" fmla="val 11458"/>
            </a:avLst>
          </a:prstGeom>
          <a:solidFill>
            <a:srgbClr val="EAAB00"/>
          </a:solidFill>
          <a:ln>
            <a:noFill/>
          </a:ln>
        </p:spPr>
        <p:txBody>
          <a:bodyPr wrap="none" lIns="0" tIns="0" rIns="0" bIns="0" anchor="ctr" anchorCtr="1"/>
          <a:lstStyle/>
          <a:p>
            <a:pPr algn="ctr" eaLnBrk="0" hangingPunct="0">
              <a:lnSpc>
                <a:spcPts val="3000"/>
              </a:lnSpc>
              <a:spcAft>
                <a:spcPct val="0"/>
              </a:spcAft>
              <a:buFont typeface="Arial" charset="0"/>
              <a:buNone/>
              <a:defRPr b="0" i="0"/>
            </a:pPr>
            <a:r>
              <a:rPr lang="fr-CA" b="1" dirty="0">
                <a:solidFill>
                  <a:srgbClr val="FFFFFF"/>
                </a:solidFill>
                <a:latin typeface="Arial" panose="020B0604020202020204" pitchFamily="34" charset="0"/>
                <a:cs typeface="Arial" panose="020B0604020202020204" pitchFamily="34" charset="0"/>
              </a:rPr>
              <a:t>F</a:t>
            </a:r>
            <a:r>
              <a:rPr lang="x-none" b="1" dirty="0">
                <a:solidFill>
                  <a:srgbClr val="FFFFFF"/>
                </a:solidFill>
                <a:latin typeface="Arial" panose="020B0604020202020204" pitchFamily="34" charset="0"/>
                <a:cs typeface="Arial" panose="020B0604020202020204" pitchFamily="34" charset="0"/>
              </a:rPr>
              <a:t>acteur</a:t>
            </a:r>
            <a:br>
              <a:rPr lang="fr-CA" b="1" dirty="0">
                <a:solidFill>
                  <a:srgbClr val="FFFFFF"/>
                </a:solidFill>
                <a:latin typeface="Arial" panose="020B0604020202020204" pitchFamily="34" charset="0"/>
                <a:cs typeface="Arial" panose="020B0604020202020204" pitchFamily="34" charset="0"/>
              </a:rPr>
            </a:br>
            <a:r>
              <a:rPr lang="x-none" b="1" dirty="0">
                <a:solidFill>
                  <a:srgbClr val="FFFFFF"/>
                </a:solidFill>
                <a:latin typeface="Arial" panose="020B0604020202020204" pitchFamily="34" charset="0"/>
                <a:cs typeface="Arial" panose="020B0604020202020204" pitchFamily="34" charset="0"/>
              </a:rPr>
              <a:t>d’équivalence</a:t>
            </a:r>
            <a:br>
              <a:rPr lang="fr-CA" b="1" dirty="0">
                <a:solidFill>
                  <a:srgbClr val="FFFFFF"/>
                </a:solidFill>
                <a:latin typeface="Arial" panose="020B0604020202020204" pitchFamily="34" charset="0"/>
                <a:cs typeface="Arial" panose="020B0604020202020204" pitchFamily="34" charset="0"/>
              </a:rPr>
            </a:br>
            <a:r>
              <a:rPr lang="x-none" b="1" dirty="0">
                <a:solidFill>
                  <a:srgbClr val="FFFFFF"/>
                </a:solidFill>
                <a:latin typeface="Arial" panose="020B0604020202020204" pitchFamily="34" charset="0"/>
                <a:cs typeface="Arial" panose="020B0604020202020204" pitchFamily="34" charset="0"/>
              </a:rPr>
              <a:t>de l’année</a:t>
            </a:r>
            <a:br>
              <a:rPr lang="fr-CA" b="1" dirty="0">
                <a:solidFill>
                  <a:srgbClr val="FFFFFF"/>
                </a:solidFill>
                <a:latin typeface="Arial" panose="020B0604020202020204" pitchFamily="34" charset="0"/>
                <a:cs typeface="Arial" panose="020B0604020202020204" pitchFamily="34" charset="0"/>
              </a:rPr>
            </a:br>
            <a:r>
              <a:rPr lang="x-none" b="1" dirty="0">
                <a:solidFill>
                  <a:srgbClr val="FFFFFF"/>
                </a:solidFill>
                <a:latin typeface="Arial" panose="020B0604020202020204" pitchFamily="34" charset="0"/>
                <a:cs typeface="Arial" panose="020B0604020202020204" pitchFamily="34" charset="0"/>
              </a:rPr>
              <a:t>précédente</a:t>
            </a:r>
            <a:endParaRPr lang="x-none" b="0" baseline="50000" dirty="0">
              <a:solidFill>
                <a:srgbClr val="FFFFFF"/>
              </a:solidFill>
              <a:latin typeface="Arial" panose="020B0604020202020204" pitchFamily="34" charset="0"/>
              <a:cs typeface="Arial" panose="020B0604020202020204" pitchFamily="34" charset="0"/>
            </a:endParaRPr>
          </a:p>
        </p:txBody>
      </p:sp>
      <p:grpSp>
        <p:nvGrpSpPr>
          <p:cNvPr id="17" name="Group 6"/>
          <p:cNvGrpSpPr>
            <a:grpSpLocks/>
          </p:cNvGrpSpPr>
          <p:nvPr>
            <p:custDataLst>
              <p:tags r:id="rId14"/>
            </p:custDataLst>
          </p:nvPr>
        </p:nvGrpSpPr>
        <p:grpSpPr bwMode="auto">
          <a:xfrm>
            <a:off x="6477000" y="5943600"/>
            <a:ext cx="2438400" cy="812800"/>
            <a:chOff x="288" y="3696"/>
            <a:chExt cx="1392" cy="480"/>
          </a:xfrm>
        </p:grpSpPr>
        <p:sp>
          <p:nvSpPr>
            <p:cNvPr id="19"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20" name="Picture 8" descr="my_savings™_FR"/>
            <p:cNvPicPr>
              <a:picLocks noChangeAspect="1" noChangeArrowheads="1"/>
            </p:cNvPicPr>
            <p:nvPr>
              <p:custDataLst>
                <p:tags r:id="rId15"/>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689414626"/>
      </p:ext>
    </p:extLst>
  </p:cSld>
  <p:clrMapOvr>
    <a:masterClrMapping/>
  </p:clrMapOvr>
  <p:transition advTm="5329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22"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23"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0249" name="Rectangle 10"/>
          <p:cNvSpPr>
            <a:spLocks noGrp="1" noChangeArrowheads="1"/>
          </p:cNvSpPr>
          <p:nvPr>
            <p:ph type="title" idx="4294967295"/>
            <p:custDataLst>
              <p:tags r:id="rId5"/>
            </p:custDataLst>
          </p:nvPr>
        </p:nvSpPr>
        <p:spPr/>
        <p:txBody>
          <a:bodyPr>
            <a:normAutofit/>
          </a:bodyPr>
          <a:lstStyle/>
          <a:p>
            <a:pPr eaLnBrk="1" hangingPunct="1">
              <a:defRPr b="0" i="0"/>
            </a:pPr>
            <a:r>
              <a:rPr lang="x-none" sz="4000" b="1" dirty="0">
                <a:solidFill>
                  <a:srgbClr val="658237"/>
                </a:solidFill>
                <a:latin typeface="Arial" panose="020B0604020202020204" pitchFamily="34" charset="0"/>
                <a:cs typeface="Arial" panose="020B0604020202020204" pitchFamily="34" charset="0"/>
              </a:rPr>
              <a:t>Plafond de cotisation au CELI</a:t>
            </a:r>
          </a:p>
        </p:txBody>
      </p:sp>
      <p:sp>
        <p:nvSpPr>
          <p:cNvPr id="9225" name="AutoShape 5"/>
          <p:cNvSpPr>
            <a:spLocks noChangeArrowheads="1"/>
          </p:cNvSpPr>
          <p:nvPr>
            <p:custDataLst>
              <p:tags r:id="rId6"/>
            </p:custDataLst>
          </p:nvPr>
        </p:nvSpPr>
        <p:spPr>
          <a:xfrm>
            <a:off x="1219200" y="1889125"/>
            <a:ext cx="2209800" cy="1768475"/>
          </a:xfrm>
          <a:prstGeom prst="roundRect">
            <a:avLst>
              <a:gd name="adj" fmla="val 11458"/>
            </a:avLst>
          </a:prstGeom>
          <a:solidFill>
            <a:srgbClr val="EAAB00"/>
          </a:solidFill>
          <a:ln>
            <a:noFill/>
          </a:ln>
        </p:spPr>
        <p:txBody>
          <a:bodyPr wrap="none" lIns="0" tIns="0" rIns="0" bIns="0" anchor="ctr" anchorCtr="1"/>
          <a:lstStyle/>
          <a:p>
            <a:pPr algn="ctr" eaLnBrk="0" hangingPunct="0">
              <a:lnSpc>
                <a:spcPts val="3000"/>
              </a:lnSpc>
              <a:spcAft>
                <a:spcPct val="0"/>
              </a:spcAft>
              <a:buFont typeface="Arial" charset="0"/>
              <a:buNone/>
              <a:defRPr b="0" i="0"/>
            </a:pPr>
            <a:r>
              <a:rPr lang="x-none" sz="2300" b="1" dirty="0">
                <a:solidFill>
                  <a:schemeClr val="bg1"/>
                </a:solidFill>
                <a:latin typeface="Arial" panose="020B0604020202020204" pitchFamily="34" charset="0"/>
                <a:cs typeface="Arial" panose="020B0604020202020204" pitchFamily="34" charset="0"/>
              </a:rPr>
              <a:t>Plafond</a:t>
            </a:r>
            <a:br>
              <a:rPr lang="fr-CA" sz="2300" b="1" dirty="0">
                <a:solidFill>
                  <a:schemeClr val="bg1"/>
                </a:solidFill>
                <a:latin typeface="Arial" panose="020B0604020202020204" pitchFamily="34" charset="0"/>
                <a:cs typeface="Arial" panose="020B0604020202020204" pitchFamily="34" charset="0"/>
              </a:rPr>
            </a:br>
            <a:r>
              <a:rPr lang="x-none" sz="2300" b="1" dirty="0">
                <a:solidFill>
                  <a:schemeClr val="bg1"/>
                </a:solidFill>
                <a:latin typeface="Arial" panose="020B0604020202020204" pitchFamily="34" charset="0"/>
                <a:cs typeface="Arial" panose="020B0604020202020204" pitchFamily="34" charset="0"/>
              </a:rPr>
              <a:t>de cotisation</a:t>
            </a:r>
            <a:br>
              <a:rPr lang="fr-CA" sz="2300" b="1" dirty="0">
                <a:solidFill>
                  <a:schemeClr val="bg1"/>
                </a:solidFill>
                <a:latin typeface="Arial" panose="020B0604020202020204" pitchFamily="34" charset="0"/>
                <a:cs typeface="Arial" panose="020B0604020202020204" pitchFamily="34" charset="0"/>
              </a:rPr>
            </a:br>
            <a:r>
              <a:rPr lang="x-none" sz="2300" b="1" dirty="0">
                <a:solidFill>
                  <a:schemeClr val="bg1"/>
                </a:solidFill>
                <a:latin typeface="Arial" panose="020B0604020202020204" pitchFamily="34" charset="0"/>
                <a:cs typeface="Arial" panose="020B0604020202020204" pitchFamily="34" charset="0"/>
              </a:rPr>
              <a:t>de l’année</a:t>
            </a:r>
          </a:p>
        </p:txBody>
      </p:sp>
      <p:sp>
        <p:nvSpPr>
          <p:cNvPr id="9226" name="AutoShape 7"/>
          <p:cNvSpPr>
            <a:spLocks noChangeArrowheads="1"/>
          </p:cNvSpPr>
          <p:nvPr>
            <p:custDataLst>
              <p:tags r:id="rId7"/>
            </p:custDataLst>
          </p:nvPr>
        </p:nvSpPr>
        <p:spPr>
          <a:xfrm>
            <a:off x="3962400" y="1905001"/>
            <a:ext cx="2209800" cy="1752600"/>
          </a:xfrm>
          <a:prstGeom prst="roundRect">
            <a:avLst>
              <a:gd name="adj" fmla="val 11458"/>
            </a:avLst>
          </a:prstGeom>
          <a:solidFill>
            <a:srgbClr val="658237"/>
          </a:solidFill>
          <a:ln>
            <a:noFill/>
          </a:ln>
        </p:spPr>
        <p:txBody>
          <a:bodyPr wrap="none" lIns="0" tIns="0" rIns="0" bIns="0" anchor="ctr" anchorCtr="1"/>
          <a:lstStyle/>
          <a:p>
            <a:pPr algn="ctr" eaLnBrk="0" hangingPunct="0">
              <a:spcAft>
                <a:spcPct val="0"/>
              </a:spcAft>
              <a:buFont typeface="Arial" charset="0"/>
              <a:buNone/>
              <a:defRPr b="0" i="0"/>
            </a:pPr>
            <a:r>
              <a:rPr lang="x-none" sz="2200" b="1" dirty="0">
                <a:solidFill>
                  <a:schemeClr val="bg1"/>
                </a:solidFill>
                <a:latin typeface="Arial" panose="020B0604020202020204" pitchFamily="34" charset="0"/>
                <a:cs typeface="Arial" panose="020B0604020202020204" pitchFamily="34" charset="0"/>
              </a:rPr>
              <a:t>Droits de</a:t>
            </a:r>
            <a:br>
              <a:rPr lang="fr-CA" sz="2200" b="1" dirty="0">
                <a:solidFill>
                  <a:schemeClr val="bg1"/>
                </a:solidFill>
                <a:latin typeface="Arial" panose="020B0604020202020204" pitchFamily="34" charset="0"/>
                <a:cs typeface="Arial" panose="020B0604020202020204" pitchFamily="34" charset="0"/>
              </a:rPr>
            </a:br>
            <a:r>
              <a:rPr lang="x-none" sz="2200" b="1" dirty="0">
                <a:solidFill>
                  <a:schemeClr val="bg1"/>
                </a:solidFill>
                <a:latin typeface="Arial" panose="020B0604020202020204" pitchFamily="34" charset="0"/>
                <a:cs typeface="Arial" panose="020B0604020202020204" pitchFamily="34" charset="0"/>
              </a:rPr>
              <a:t>cotisation</a:t>
            </a:r>
            <a:br>
              <a:rPr lang="fr-CA" sz="2200" b="1" dirty="0">
                <a:solidFill>
                  <a:schemeClr val="bg1"/>
                </a:solidFill>
                <a:latin typeface="Arial" panose="020B0604020202020204" pitchFamily="34" charset="0"/>
                <a:cs typeface="Arial" panose="020B0604020202020204" pitchFamily="34" charset="0"/>
              </a:rPr>
            </a:br>
            <a:r>
              <a:rPr lang="x-none" sz="2200" b="1" dirty="0">
                <a:solidFill>
                  <a:schemeClr val="bg1"/>
                </a:solidFill>
                <a:latin typeface="Arial" panose="020B0604020202020204" pitchFamily="34" charset="0"/>
                <a:cs typeface="Arial" panose="020B0604020202020204" pitchFamily="34" charset="0"/>
              </a:rPr>
              <a:t>au CELI</a:t>
            </a:r>
            <a:br>
              <a:rPr lang="fr-CA" sz="2200" b="1" dirty="0">
                <a:solidFill>
                  <a:schemeClr val="bg1"/>
                </a:solidFill>
                <a:latin typeface="Arial" panose="020B0604020202020204" pitchFamily="34" charset="0"/>
                <a:cs typeface="Arial" panose="020B0604020202020204" pitchFamily="34" charset="0"/>
              </a:rPr>
            </a:br>
            <a:r>
              <a:rPr lang="x-none" sz="2200" b="1" dirty="0">
                <a:solidFill>
                  <a:schemeClr val="bg1"/>
                </a:solidFill>
                <a:latin typeface="Arial" panose="020B0604020202020204" pitchFamily="34" charset="0"/>
                <a:cs typeface="Arial" panose="020B0604020202020204" pitchFamily="34" charset="0"/>
              </a:rPr>
              <a:t>inutilisés</a:t>
            </a:r>
            <a:br>
              <a:rPr lang="fr-CA" sz="2200" b="1" dirty="0">
                <a:solidFill>
                  <a:schemeClr val="bg1"/>
                </a:solidFill>
                <a:latin typeface="Arial" panose="020B0604020202020204" pitchFamily="34" charset="0"/>
                <a:cs typeface="Arial" panose="020B0604020202020204" pitchFamily="34" charset="0"/>
              </a:rPr>
            </a:br>
            <a:r>
              <a:rPr lang="x-none" sz="2200" b="1" dirty="0">
                <a:solidFill>
                  <a:schemeClr val="bg1"/>
                </a:solidFill>
                <a:latin typeface="Arial" panose="020B0604020202020204" pitchFamily="34" charset="0"/>
                <a:cs typeface="Arial" panose="020B0604020202020204" pitchFamily="34" charset="0"/>
              </a:rPr>
              <a:t>(s’il y a lieu)</a:t>
            </a:r>
          </a:p>
        </p:txBody>
      </p:sp>
      <p:sp>
        <p:nvSpPr>
          <p:cNvPr id="9227" name="Text Box 8"/>
          <p:cNvSpPr txBox="1">
            <a:spLocks noChangeArrowheads="1"/>
          </p:cNvSpPr>
          <p:nvPr>
            <p:custDataLst>
              <p:tags r:id="rId8"/>
            </p:custDataLst>
          </p:nvPr>
        </p:nvSpPr>
        <p:spPr>
          <a:xfrm>
            <a:off x="3352800" y="2270125"/>
            <a:ext cx="687172" cy="99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6200">
                <a:solidFill>
                  <a:srgbClr val="000000"/>
                </a:solidFill>
                <a:ea typeface="Arial" charset="0"/>
              </a:rPr>
              <a:t>+</a:t>
            </a:r>
          </a:p>
        </p:txBody>
      </p:sp>
      <p:graphicFrame>
        <p:nvGraphicFramePr>
          <p:cNvPr id="15" name="Group 28"/>
          <p:cNvGraphicFramePr>
            <a:graphicFrameLocks noGrp="1"/>
          </p:cNvGraphicFramePr>
          <p:nvPr>
            <p:custDataLst>
              <p:tags r:id="rId9"/>
            </p:custDataLst>
            <p:extLst>
              <p:ext uri="{D42A27DB-BD31-4B8C-83A1-F6EECF244321}">
                <p14:modId xmlns:p14="http://schemas.microsoft.com/office/powerpoint/2010/main" val="2757105566"/>
              </p:ext>
            </p:extLst>
          </p:nvPr>
        </p:nvGraphicFramePr>
        <p:xfrm>
          <a:off x="1219200" y="4267200"/>
          <a:ext cx="2743200" cy="2105026"/>
        </p:xfrm>
        <a:graphic>
          <a:graphicData uri="http://schemas.openxmlformats.org/drawingml/2006/table">
            <a:tbl>
              <a:tblPr/>
              <a:tblGrid>
                <a:gridCol w="1143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866775">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300" b="1" i="0" u="none" strike="noStrike" cap="none" normalizeH="0" baseline="0" dirty="0">
                          <a:ln>
                            <a:noFill/>
                          </a:ln>
                          <a:solidFill>
                            <a:schemeClr val="bg1"/>
                          </a:solidFill>
                          <a:latin typeface="Arial" charset="0"/>
                          <a:cs typeface="Arial" charset="0"/>
                        </a:rPr>
                        <a:t>Année</a:t>
                      </a:r>
                      <a:endParaRPr kumimoji="0" lang="x-none" sz="2300" b="0" i="0" u="none" strike="noStrike" cap="none" normalizeH="0" baseline="0" dirty="0">
                        <a:ln>
                          <a:noFill/>
                        </a:ln>
                        <a:solidFill>
                          <a:schemeClr val="bg1"/>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9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300" b="1" i="0" u="none" strike="noStrike" cap="none" normalizeH="0" baseline="0" dirty="0">
                          <a:ln>
                            <a:noFill/>
                          </a:ln>
                          <a:solidFill>
                            <a:schemeClr val="bg1"/>
                          </a:solidFill>
                          <a:latin typeface="Arial" charset="0"/>
                          <a:cs typeface="Arial" charset="0"/>
                        </a:rPr>
                        <a:t>Plafond CELI de l'ARC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9F99"/>
                    </a:solidFill>
                  </a:tcPr>
                </a:tc>
                <a:extLst>
                  <a:ext uri="{0D108BD9-81ED-4DB2-BD59-A6C34878D82A}">
                    <a16:rowId xmlns:a16="http://schemas.microsoft.com/office/drawing/2014/main" val="10000"/>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300" b="0" i="0" u="none" strike="noStrike" cap="none" normalizeH="0" baseline="0" dirty="0">
                          <a:ln>
                            <a:noFill/>
                          </a:ln>
                          <a:solidFill>
                            <a:schemeClr val="tx1"/>
                          </a:solidFill>
                          <a:latin typeface="Arial" charset="0"/>
                          <a:cs typeface="Arial" charset="0"/>
                        </a:rPr>
                        <a:t>20</a:t>
                      </a:r>
                      <a:r>
                        <a:rPr kumimoji="0" lang="en-US" sz="2300" b="0" i="0" u="none" strike="noStrike" cap="none" normalizeH="0" baseline="0" dirty="0">
                          <a:ln>
                            <a:noFill/>
                          </a:ln>
                          <a:solidFill>
                            <a:schemeClr val="tx1"/>
                          </a:solidFill>
                          <a:latin typeface="Arial" charset="0"/>
                          <a:cs typeface="Arial" charset="0"/>
                        </a:rPr>
                        <a:t>22</a:t>
                      </a:r>
                      <a:endParaRPr kumimoji="0" lang="x-none" sz="2300" b="0" i="0" u="none" strike="noStrike" cap="none" normalizeH="0" baseline="0" dirty="0">
                        <a:ln>
                          <a:noFill/>
                        </a:ln>
                        <a:solidFill>
                          <a:schemeClr val="tx1"/>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en-US" sz="2300" b="0" i="0" u="none" strike="noStrike" cap="none" normalizeH="0" baseline="0" dirty="0">
                          <a:ln>
                            <a:noFill/>
                          </a:ln>
                          <a:solidFill>
                            <a:schemeClr val="tx1"/>
                          </a:solidFill>
                          <a:latin typeface="Arial" charset="0"/>
                          <a:cs typeface="Arial" charset="0"/>
                        </a:rPr>
                        <a:t>  6 000</a:t>
                      </a:r>
                      <a:r>
                        <a:rPr kumimoji="0" lang="x-none" sz="2300" b="0" i="0" u="none" strike="noStrike" cap="none" normalizeH="0" baseline="0" dirty="0">
                          <a:ln>
                            <a:noFill/>
                          </a:ln>
                          <a:solidFill>
                            <a:schemeClr val="tx1"/>
                          </a:solidFill>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300" b="1" i="0" u="none" strike="noStrike" cap="none" normalizeH="0" baseline="0" dirty="0">
                          <a:ln>
                            <a:noFill/>
                          </a:ln>
                          <a:solidFill>
                            <a:schemeClr val="tx1"/>
                          </a:solidFill>
                          <a:latin typeface="Arial" charset="0"/>
                          <a:cs typeface="Arial" charset="0"/>
                        </a:rPr>
                        <a:t>20</a:t>
                      </a:r>
                      <a:r>
                        <a:rPr kumimoji="0" lang="en-US" sz="2300" b="1" i="0" u="none" strike="noStrike" cap="none" normalizeH="0" baseline="0" dirty="0">
                          <a:ln>
                            <a:noFill/>
                          </a:ln>
                          <a:solidFill>
                            <a:schemeClr val="tx1"/>
                          </a:solidFill>
                          <a:latin typeface="Arial" charset="0"/>
                          <a:cs typeface="Arial" charset="0"/>
                        </a:rPr>
                        <a:t>23</a:t>
                      </a:r>
                      <a:endParaRPr kumimoji="0" lang="x-none" sz="2300" b="1" i="0" u="none" strike="noStrike" cap="none" normalizeH="0" baseline="0" dirty="0">
                        <a:ln>
                          <a:noFill/>
                        </a:ln>
                        <a:solidFill>
                          <a:schemeClr val="tx1"/>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8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en-US" sz="2300" b="1" i="0" u="none" strike="noStrike" cap="none" normalizeH="0" baseline="0" dirty="0">
                          <a:ln>
                            <a:noFill/>
                          </a:ln>
                          <a:solidFill>
                            <a:schemeClr val="tx1"/>
                          </a:solidFill>
                          <a:latin typeface="Arial" charset="0"/>
                          <a:cs typeface="Arial" charset="0"/>
                        </a:rPr>
                        <a:t>  6</a:t>
                      </a:r>
                      <a:r>
                        <a:rPr kumimoji="0" lang="x-none" sz="2300" b="1" i="0" u="none" strike="noStrike" cap="none" normalizeH="0" baseline="0" dirty="0">
                          <a:ln>
                            <a:noFill/>
                          </a:ln>
                          <a:solidFill>
                            <a:schemeClr val="tx1"/>
                          </a:solidFill>
                          <a:latin typeface="Arial" charset="0"/>
                          <a:cs typeface="Arial" charset="0"/>
                        </a:rPr>
                        <a:t> </a:t>
                      </a:r>
                      <a:r>
                        <a:rPr kumimoji="0" lang="en-US" sz="2300" b="1" i="0" u="none" strike="noStrike" cap="none" normalizeH="0" baseline="0" dirty="0">
                          <a:ln>
                            <a:noFill/>
                          </a:ln>
                          <a:solidFill>
                            <a:schemeClr val="tx1"/>
                          </a:solidFill>
                          <a:latin typeface="Arial" charset="0"/>
                          <a:cs typeface="Arial" charset="0"/>
                        </a:rPr>
                        <a:t>5</a:t>
                      </a:r>
                      <a:r>
                        <a:rPr kumimoji="0" lang="x-none" sz="2300" b="1" i="0" u="none" strike="noStrike" cap="none" normalizeH="0" baseline="0" dirty="0">
                          <a:ln>
                            <a:noFill/>
                          </a:ln>
                          <a:solidFill>
                            <a:schemeClr val="tx1"/>
                          </a:solidFill>
                          <a:latin typeface="Arial" charset="0"/>
                          <a:cs typeface="Arial" charset="0"/>
                        </a:rPr>
                        <a:t>00 $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8C4"/>
                    </a:solidFill>
                  </a:tcPr>
                </a:tc>
                <a:extLst>
                  <a:ext uri="{0D108BD9-81ED-4DB2-BD59-A6C34878D82A}">
                    <a16:rowId xmlns:a16="http://schemas.microsoft.com/office/drawing/2014/main" val="10002"/>
                  </a:ext>
                </a:extLst>
              </a:tr>
            </a:tbl>
          </a:graphicData>
        </a:graphic>
      </p:graphicFrame>
      <p:sp>
        <p:nvSpPr>
          <p:cNvPr id="16" name="Rounded Rectangle 15"/>
          <p:cNvSpPr/>
          <p:nvPr>
            <p:custDataLst>
              <p:tags r:id="rId10"/>
            </p:custDataLst>
          </p:nvPr>
        </p:nvSpPr>
        <p:spPr>
          <a:xfrm>
            <a:off x="1219200" y="4191000"/>
            <a:ext cx="2743200" cy="2286000"/>
          </a:xfrm>
          <a:prstGeom prst="roundRect">
            <a:avLst>
              <a:gd name="adj" fmla="val 10437"/>
            </a:avLst>
          </a:prstGeom>
          <a:noFill/>
          <a:ln w="762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b="0" i="0"/>
            </a:pPr>
            <a:endParaRPr lang="en-CA" dirty="0">
              <a:latin typeface="Arial" charset="0"/>
            </a:endParaRPr>
          </a:p>
        </p:txBody>
      </p:sp>
      <p:sp>
        <p:nvSpPr>
          <p:cNvPr id="14" name="Text Box 8"/>
          <p:cNvSpPr txBox="1">
            <a:spLocks noChangeArrowheads="1"/>
          </p:cNvSpPr>
          <p:nvPr>
            <p:custDataLst>
              <p:tags r:id="rId11"/>
            </p:custDataLst>
          </p:nvPr>
        </p:nvSpPr>
        <p:spPr>
          <a:xfrm>
            <a:off x="6096000" y="2209800"/>
            <a:ext cx="687172" cy="99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defRPr b="0" i="0"/>
            </a:pPr>
            <a:r>
              <a:rPr lang="x-none" sz="6200">
                <a:solidFill>
                  <a:srgbClr val="000000"/>
                </a:solidFill>
                <a:ea typeface="Arial" charset="0"/>
              </a:rPr>
              <a:t>+</a:t>
            </a:r>
          </a:p>
        </p:txBody>
      </p:sp>
      <p:sp>
        <p:nvSpPr>
          <p:cNvPr id="18" name="AutoShape 5"/>
          <p:cNvSpPr>
            <a:spLocks noChangeArrowheads="1"/>
          </p:cNvSpPr>
          <p:nvPr>
            <p:custDataLst>
              <p:tags r:id="rId12"/>
            </p:custDataLst>
          </p:nvPr>
        </p:nvSpPr>
        <p:spPr>
          <a:xfrm>
            <a:off x="6629400" y="1905000"/>
            <a:ext cx="2209800" cy="1768475"/>
          </a:xfrm>
          <a:prstGeom prst="roundRect">
            <a:avLst>
              <a:gd name="adj" fmla="val 11458"/>
            </a:avLst>
          </a:prstGeom>
          <a:solidFill>
            <a:srgbClr val="EAAB00"/>
          </a:solidFill>
          <a:ln>
            <a:noFill/>
          </a:ln>
        </p:spPr>
        <p:txBody>
          <a:bodyPr wrap="none" lIns="0" tIns="0" rIns="0" bIns="0" anchor="ctr" anchorCtr="1"/>
          <a:lstStyle/>
          <a:p>
            <a:pPr algn="ctr" eaLnBrk="0" hangingPunct="0">
              <a:lnSpc>
                <a:spcPts val="3000"/>
              </a:lnSpc>
              <a:spcAft>
                <a:spcPct val="0"/>
              </a:spcAft>
              <a:buFont typeface="Arial" charset="0"/>
              <a:buNone/>
              <a:defRPr b="0" i="0"/>
            </a:pPr>
            <a:r>
              <a:rPr lang="x-none" sz="2300" b="1" dirty="0">
                <a:solidFill>
                  <a:schemeClr val="bg1"/>
                </a:solidFill>
                <a:latin typeface="Arial" panose="020B0604020202020204" pitchFamily="34" charset="0"/>
                <a:cs typeface="Arial" panose="020B0604020202020204" pitchFamily="34" charset="0"/>
              </a:rPr>
              <a:t> Retraits</a:t>
            </a:r>
            <a:br>
              <a:rPr lang="fr-CA" sz="2300" b="1" dirty="0">
                <a:solidFill>
                  <a:schemeClr val="bg1"/>
                </a:solidFill>
                <a:latin typeface="Arial" panose="020B0604020202020204" pitchFamily="34" charset="0"/>
                <a:cs typeface="Arial" panose="020B0604020202020204" pitchFamily="34" charset="0"/>
              </a:rPr>
            </a:br>
            <a:r>
              <a:rPr lang="x-none" sz="2300" b="1" dirty="0">
                <a:solidFill>
                  <a:schemeClr val="bg1"/>
                </a:solidFill>
                <a:latin typeface="Arial" panose="020B0604020202020204" pitchFamily="34" charset="0"/>
                <a:cs typeface="Arial" panose="020B0604020202020204" pitchFamily="34" charset="0"/>
              </a:rPr>
              <a:t>de l’</a:t>
            </a:r>
            <a:r>
              <a:rPr lang="fr-CA" sz="2300" b="1" dirty="0">
                <a:solidFill>
                  <a:schemeClr val="bg1"/>
                </a:solidFill>
                <a:latin typeface="Arial" panose="020B0604020202020204" pitchFamily="34" charset="0"/>
                <a:cs typeface="Arial" panose="020B0604020202020204" pitchFamily="34" charset="0"/>
              </a:rPr>
              <a:t>a</a:t>
            </a:r>
            <a:r>
              <a:rPr lang="x-none" sz="2300" b="1" dirty="0">
                <a:solidFill>
                  <a:schemeClr val="bg1"/>
                </a:solidFill>
                <a:latin typeface="Arial" panose="020B0604020202020204" pitchFamily="34" charset="0"/>
                <a:cs typeface="Arial" panose="020B0604020202020204" pitchFamily="34" charset="0"/>
              </a:rPr>
              <a:t>nnée</a:t>
            </a:r>
            <a:br>
              <a:rPr lang="fr-CA" sz="2300" b="1" dirty="0">
                <a:solidFill>
                  <a:schemeClr val="bg1"/>
                </a:solidFill>
                <a:latin typeface="Arial" panose="020B0604020202020204" pitchFamily="34" charset="0"/>
                <a:cs typeface="Arial" panose="020B0604020202020204" pitchFamily="34" charset="0"/>
              </a:rPr>
            </a:br>
            <a:r>
              <a:rPr lang="x-none" sz="2300" b="1" dirty="0">
                <a:solidFill>
                  <a:schemeClr val="bg1"/>
                </a:solidFill>
                <a:latin typeface="Arial" panose="020B0604020202020204" pitchFamily="34" charset="0"/>
                <a:cs typeface="Arial" panose="020B0604020202020204" pitchFamily="34" charset="0"/>
              </a:rPr>
              <a:t>précédente</a:t>
            </a:r>
          </a:p>
          <a:p>
            <a:pPr algn="ctr" eaLnBrk="0" hangingPunct="0">
              <a:lnSpc>
                <a:spcPts val="3000"/>
              </a:lnSpc>
              <a:spcAft>
                <a:spcPct val="0"/>
              </a:spcAft>
              <a:buFont typeface="Arial" charset="0"/>
              <a:buNone/>
              <a:defRPr b="0" i="0"/>
            </a:pPr>
            <a:endParaRPr lang="x-none" sz="2300" b="1" baseline="50000" dirty="0">
              <a:solidFill>
                <a:srgbClr val="FFFFFF"/>
              </a:solidFill>
              <a:latin typeface="Arial" panose="020B0604020202020204" pitchFamily="34" charset="0"/>
              <a:cs typeface="Arial" panose="020B0604020202020204" pitchFamily="34" charset="0"/>
            </a:endParaRPr>
          </a:p>
        </p:txBody>
      </p:sp>
      <p:grpSp>
        <p:nvGrpSpPr>
          <p:cNvPr id="17" name="Group 6"/>
          <p:cNvGrpSpPr>
            <a:grpSpLocks/>
          </p:cNvGrpSpPr>
          <p:nvPr>
            <p:custDataLst>
              <p:tags r:id="rId13"/>
            </p:custDataLst>
          </p:nvPr>
        </p:nvGrpSpPr>
        <p:grpSpPr bwMode="auto">
          <a:xfrm>
            <a:off x="6477000" y="5943600"/>
            <a:ext cx="2438400" cy="812800"/>
            <a:chOff x="288" y="3696"/>
            <a:chExt cx="1392" cy="480"/>
          </a:xfrm>
        </p:grpSpPr>
        <p:sp>
          <p:nvSpPr>
            <p:cNvPr id="19"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60000"/>
                </a:spcAft>
                <a:buClr>
                  <a:srgbClr val="345629"/>
                </a:buClr>
                <a:buSzPct val="75000"/>
                <a:buFont typeface="Times" pitchFamily="18" charset="0"/>
                <a:buChar char="•"/>
                <a:defRPr sz="3200">
                  <a:solidFill>
                    <a:schemeClr val="tx1"/>
                  </a:solidFill>
                  <a:latin typeface="Arial" pitchFamily="34" charset="0"/>
                  <a:ea typeface="ＭＳ Ｐゴシック" pitchFamily="34" charset="-128"/>
                </a:defRPr>
              </a:lvl1pPr>
              <a:lvl2pPr marL="742950" indent="-285750" eaLnBrk="0" hangingPunct="0">
                <a:spcAft>
                  <a:spcPct val="60000"/>
                </a:spcAft>
                <a:buClr>
                  <a:srgbClr val="82786F"/>
                </a:buClr>
                <a:buSzPct val="75000"/>
                <a:buFont typeface="Times" pitchFamily="18" charset="0"/>
                <a:buChar char="•"/>
                <a:defRPr sz="2800">
                  <a:solidFill>
                    <a:schemeClr val="tx1"/>
                  </a:solidFill>
                  <a:latin typeface="Arial" pitchFamily="34" charset="0"/>
                  <a:ea typeface="ＭＳ Ｐゴシック" pitchFamily="34" charset="-128"/>
                </a:defRPr>
              </a:lvl2pPr>
              <a:lvl3pPr marL="1143000" indent="-228600" eaLnBrk="0" hangingPunct="0">
                <a:spcAft>
                  <a:spcPct val="60000"/>
                </a:spcAft>
                <a:buClr>
                  <a:srgbClr val="82786F"/>
                </a:buClr>
                <a:buSzPct val="75000"/>
                <a:buFont typeface="Times" pitchFamily="18" charset="0"/>
                <a:buChar char="•"/>
                <a:defRPr sz="2400">
                  <a:solidFill>
                    <a:schemeClr val="tx1"/>
                  </a:solidFill>
                  <a:latin typeface="Arial" pitchFamily="34" charset="0"/>
                  <a:ea typeface="ＭＳ Ｐゴシック" pitchFamily="34" charset="-128"/>
                </a:defRPr>
              </a:lvl3pPr>
              <a:lvl4pPr marL="16002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4pPr>
              <a:lvl5pPr marL="2057400" indent="-228600" eaLnBrk="0" hangingPunct="0">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sz="2000">
                  <a:solidFill>
                    <a:schemeClr val="tx1"/>
                  </a:solidFill>
                  <a:latin typeface="Arial" pitchFamily="34" charset="0"/>
                  <a:ea typeface="ＭＳ Ｐゴシック" pitchFamily="34" charset="-128"/>
                </a:defRPr>
              </a:lvl9pPr>
            </a:lstStyle>
            <a:p>
              <a:pPr>
                <a:spcAft>
                  <a:spcPct val="0"/>
                </a:spcAft>
                <a:buClrTx/>
                <a:buSzTx/>
                <a:buFontTx/>
                <a:buNone/>
              </a:pPr>
              <a:endParaRPr lang="fr-FR" altLang="en-US" sz="2400">
                <a:ea typeface="Arial" charset="0"/>
                <a:cs typeface="Arial" pitchFamily="34" charset="0"/>
              </a:endParaRPr>
            </a:p>
          </p:txBody>
        </p:sp>
        <p:pic>
          <p:nvPicPr>
            <p:cNvPr id="20" name="Picture 8" descr="my_savings™_FR"/>
            <p:cNvPicPr>
              <a:picLocks noChangeAspect="1" noChangeArrowheads="1"/>
            </p:cNvPicPr>
            <p:nvPr>
              <p:custDataLst>
                <p:tags r:id="rId14"/>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559161208"/>
      </p:ext>
    </p:extLst>
  </p:cSld>
  <p:clrMapOvr>
    <a:masterClrMapping/>
  </p:clrMapOvr>
  <p:transition advTm="42645"/>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custDataLst>
              <p:tags r:id="rId2"/>
            </p:custDataLst>
          </p:nvPr>
        </p:nvSpPr>
        <p:spPr>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b="0" i="0"/>
            </a:pPr>
            <a:endParaRPr lang="en-US" dirty="0">
              <a:latin typeface="Arial" charset="0"/>
            </a:endParaRPr>
          </a:p>
        </p:txBody>
      </p:sp>
      <p:sp>
        <p:nvSpPr>
          <p:cNvPr id="11" name="Rectangle 10"/>
          <p:cNvSpPr>
            <a:spLocks noChangeArrowheads="1"/>
          </p:cNvSpPr>
          <p:nvPr>
            <p:custDataLst>
              <p:tags r:id="rId3"/>
            </p:custDataLst>
          </p:nvPr>
        </p:nvSpPr>
        <p:spPr>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b="0" i="0"/>
            </a:pPr>
            <a:endParaRPr lang="en-US" dirty="0">
              <a:latin typeface="Arial" charset="0"/>
            </a:endParaRPr>
          </a:p>
        </p:txBody>
      </p:sp>
      <p:sp>
        <p:nvSpPr>
          <p:cNvPr id="12" name="Rectangle 11"/>
          <p:cNvSpPr>
            <a:spLocks noChangeArrowheads="1"/>
          </p:cNvSpPr>
          <p:nvPr>
            <p:custDataLst>
              <p:tags r:id="rId4"/>
            </p:custDataLst>
          </p:nvPr>
        </p:nvSpPr>
        <p:spPr>
          <a:xfrm>
            <a:off x="-27432" y="1371600"/>
            <a:ext cx="9171432" cy="228600"/>
          </a:xfrm>
          <a:prstGeom prst="rect">
            <a:avLst/>
          </a:prstGeom>
          <a:solidFill>
            <a:srgbClr val="658237"/>
          </a:solidFill>
          <a:ln w="9525">
            <a:noFill/>
            <a:miter lim="800000"/>
          </a:ln>
        </p:spPr>
        <p:txBody>
          <a:bodyPr wrap="none" anchor="ctr"/>
          <a:lstStyle/>
          <a:p>
            <a:pPr>
              <a:defRPr b="0" i="0"/>
            </a:pPr>
            <a:endParaRPr lang="en-US" dirty="0">
              <a:latin typeface="Arial" charset="0"/>
              <a:ea typeface="Arial" charset="0"/>
            </a:endParaRPr>
          </a:p>
        </p:txBody>
      </p:sp>
      <p:sp>
        <p:nvSpPr>
          <p:cNvPr id="10242" name="Rectangle 6"/>
          <p:cNvSpPr>
            <a:spLocks noChangeArrowheads="1"/>
          </p:cNvSpPr>
          <p:nvPr>
            <p:custDataLst>
              <p:tags r:id="rId5"/>
            </p:custDataLst>
          </p:nvPr>
        </p:nvSpPr>
        <p:spPr>
          <a:xfrm>
            <a:off x="990600" y="1877786"/>
            <a:ext cx="8153400" cy="46754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charset="0"/>
              <a:buNone/>
              <a:defRPr b="0" i="0"/>
            </a:pPr>
            <a:endParaRPr lang="en-US" dirty="0">
              <a:latin typeface="Arial" charset="0"/>
            </a:endParaRPr>
          </a:p>
        </p:txBody>
      </p:sp>
      <p:sp>
        <p:nvSpPr>
          <p:cNvPr id="10249" name="Rectangle 10"/>
          <p:cNvSpPr>
            <a:spLocks noGrp="1" noChangeArrowheads="1"/>
          </p:cNvSpPr>
          <p:nvPr>
            <p:ph type="title" idx="4294967295"/>
            <p:custDataLst>
              <p:tags r:id="rId6"/>
            </p:custDataLst>
          </p:nvPr>
        </p:nvSpPr>
        <p:spPr/>
        <p:txBody>
          <a:bodyPr>
            <a:normAutofit/>
          </a:bodyPr>
          <a:lstStyle/>
          <a:p>
            <a:pPr eaLnBrk="1" hangingPunct="1">
              <a:defRPr b="0" i="0"/>
            </a:pPr>
            <a:r>
              <a:rPr lang="x-none" sz="4000" b="1" dirty="0">
                <a:solidFill>
                  <a:srgbClr val="658237"/>
                </a:solidFill>
                <a:latin typeface="Arial" panose="020B0604020202020204" pitchFamily="34" charset="0"/>
                <a:cs typeface="Arial" panose="020B0604020202020204" pitchFamily="34" charset="0"/>
              </a:rPr>
              <a:t>Plafond de cotisation au RPDB</a:t>
            </a:r>
            <a:endParaRPr lang="x-none" sz="4000" dirty="0">
              <a:solidFill>
                <a:srgbClr val="658237"/>
              </a:solidFill>
              <a:latin typeface="Arial" panose="020B0604020202020204" pitchFamily="34" charset="0"/>
              <a:cs typeface="Arial" panose="020B0604020202020204" pitchFamily="34" charset="0"/>
            </a:endParaRPr>
          </a:p>
        </p:txBody>
      </p:sp>
      <p:graphicFrame>
        <p:nvGraphicFramePr>
          <p:cNvPr id="15" name="Group 28"/>
          <p:cNvGraphicFramePr>
            <a:graphicFrameLocks noGrp="1"/>
          </p:cNvGraphicFramePr>
          <p:nvPr>
            <p:custDataLst>
              <p:tags r:id="rId7"/>
            </p:custDataLst>
            <p:extLst>
              <p:ext uri="{D42A27DB-BD31-4B8C-83A1-F6EECF244321}">
                <p14:modId xmlns:p14="http://schemas.microsoft.com/office/powerpoint/2010/main" val="3033014192"/>
              </p:ext>
            </p:extLst>
          </p:nvPr>
        </p:nvGraphicFramePr>
        <p:xfrm>
          <a:off x="3186684" y="4692014"/>
          <a:ext cx="2833116" cy="1967866"/>
        </p:xfrm>
        <a:graphic>
          <a:graphicData uri="http://schemas.openxmlformats.org/drawingml/2006/table">
            <a:tbl>
              <a:tblPr/>
              <a:tblGrid>
                <a:gridCol w="968965">
                  <a:extLst>
                    <a:ext uri="{9D8B030D-6E8A-4147-A177-3AD203B41FA5}">
                      <a16:colId xmlns:a16="http://schemas.microsoft.com/office/drawing/2014/main" val="20000"/>
                    </a:ext>
                  </a:extLst>
                </a:gridCol>
                <a:gridCol w="1864151">
                  <a:extLst>
                    <a:ext uri="{9D8B030D-6E8A-4147-A177-3AD203B41FA5}">
                      <a16:colId xmlns:a16="http://schemas.microsoft.com/office/drawing/2014/main" val="20001"/>
                    </a:ext>
                  </a:extLst>
                </a:gridCol>
              </a:tblGrid>
              <a:tr h="152400">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000" b="1" i="0" u="none" strike="noStrike" cap="none" normalizeH="0" baseline="0" dirty="0">
                          <a:ln>
                            <a:noFill/>
                          </a:ln>
                          <a:solidFill>
                            <a:srgbClr val="FFFFFF"/>
                          </a:solidFill>
                          <a:latin typeface="Arial" charset="0"/>
                          <a:cs typeface="Arial" charset="0"/>
                        </a:rPr>
                        <a:t>Année</a:t>
                      </a:r>
                      <a:endParaRPr kumimoji="0" lang="x-none" sz="2000" b="0" i="0" u="none" strike="noStrike" cap="none" normalizeH="0" baseline="0" dirty="0">
                        <a:ln>
                          <a:noFill/>
                        </a:ln>
                        <a:solidFill>
                          <a:srgbClr val="FFFFFF"/>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9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000" b="1" i="0" u="none" strike="noStrike" cap="none" normalizeH="0" baseline="0" dirty="0">
                          <a:ln>
                            <a:noFill/>
                          </a:ln>
                          <a:solidFill>
                            <a:srgbClr val="FFFFFF"/>
                          </a:solidFill>
                          <a:latin typeface="Arial" charset="0"/>
                          <a:cs typeface="Arial" charset="0"/>
                        </a:rPr>
                        <a:t>Plafond RPDB de l'ARC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9F99"/>
                    </a:solidFill>
                  </a:tcPr>
                </a:tc>
                <a:extLst>
                  <a:ext uri="{0D108BD9-81ED-4DB2-BD59-A6C34878D82A}">
                    <a16:rowId xmlns:a16="http://schemas.microsoft.com/office/drawing/2014/main" val="10000"/>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000" b="0" i="0" u="none" strike="noStrike" cap="none" normalizeH="0" baseline="0" dirty="0">
                          <a:ln>
                            <a:noFill/>
                          </a:ln>
                          <a:solidFill>
                            <a:srgbClr val="000000"/>
                          </a:solidFill>
                          <a:latin typeface="Arial" charset="0"/>
                          <a:cs typeface="Arial" charset="0"/>
                        </a:rPr>
                        <a:t>20</a:t>
                      </a:r>
                      <a:r>
                        <a:rPr kumimoji="0" lang="en-US" sz="2000" b="0" i="0" u="none" strike="noStrike" cap="none" normalizeH="0" baseline="0" dirty="0">
                          <a:ln>
                            <a:noFill/>
                          </a:ln>
                          <a:solidFill>
                            <a:srgbClr val="000000"/>
                          </a:solidFill>
                          <a:latin typeface="Arial" charset="0"/>
                          <a:cs typeface="Arial" charset="0"/>
                        </a:rPr>
                        <a:t>22</a:t>
                      </a:r>
                      <a:endParaRPr kumimoji="0" lang="x-none" sz="2000" b="0" i="0" u="none" strike="noStrike" cap="none" normalizeH="0" baseline="0" dirty="0">
                        <a:ln>
                          <a:noFill/>
                        </a:ln>
                        <a:solidFill>
                          <a:srgbClr val="000000"/>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000" b="0" i="0" u="none" strike="noStrike" cap="none" normalizeH="0" baseline="0" dirty="0">
                          <a:ln>
                            <a:noFill/>
                          </a:ln>
                          <a:solidFill>
                            <a:srgbClr val="000000"/>
                          </a:solidFill>
                          <a:latin typeface="Arial" charset="0"/>
                          <a:cs typeface="Arial" charset="0"/>
                        </a:rPr>
                        <a:t>1</a:t>
                      </a:r>
                      <a:r>
                        <a:rPr kumimoji="0" lang="en-US" sz="2000" b="0" i="0" u="none" strike="noStrike" cap="none" normalizeH="0" baseline="0" dirty="0">
                          <a:ln>
                            <a:noFill/>
                          </a:ln>
                          <a:solidFill>
                            <a:srgbClr val="000000"/>
                          </a:solidFill>
                          <a:latin typeface="Arial" charset="0"/>
                          <a:cs typeface="Arial" charset="0"/>
                        </a:rPr>
                        <a:t>5 390</a:t>
                      </a:r>
                      <a:r>
                        <a:rPr kumimoji="0" lang="x-none" sz="2000" b="0" i="0" u="none" strike="noStrike" cap="none" normalizeH="0" baseline="0" dirty="0">
                          <a:ln>
                            <a:noFill/>
                          </a:ln>
                          <a:solidFill>
                            <a:srgbClr val="000000"/>
                          </a:solidFill>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000" b="1" i="0" u="none" strike="noStrike" cap="none" normalizeH="0" baseline="0" dirty="0">
                          <a:ln>
                            <a:noFill/>
                          </a:ln>
                          <a:solidFill>
                            <a:srgbClr val="000000"/>
                          </a:solidFill>
                          <a:latin typeface="Arial" charset="0"/>
                          <a:cs typeface="Arial" charset="0"/>
                        </a:rPr>
                        <a:t>20</a:t>
                      </a:r>
                      <a:r>
                        <a:rPr kumimoji="0" lang="en-US" sz="2000" b="1" i="0" u="none" strike="noStrike" cap="none" normalizeH="0" baseline="0" dirty="0">
                          <a:ln>
                            <a:noFill/>
                          </a:ln>
                          <a:solidFill>
                            <a:srgbClr val="000000"/>
                          </a:solidFill>
                          <a:latin typeface="Arial" charset="0"/>
                          <a:cs typeface="Arial" charset="0"/>
                        </a:rPr>
                        <a:t>23</a:t>
                      </a:r>
                      <a:endParaRPr kumimoji="0" lang="x-none" sz="2000" b="1" i="0" u="none" strike="noStrike" cap="none" normalizeH="0" baseline="0" dirty="0">
                        <a:ln>
                          <a:noFill/>
                        </a:ln>
                        <a:solidFill>
                          <a:srgbClr val="000000"/>
                        </a:solidFill>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8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sz="2000" b="1" i="0" u="none" strike="noStrike" cap="none" normalizeH="0" baseline="0" dirty="0">
                          <a:ln>
                            <a:noFill/>
                          </a:ln>
                          <a:solidFill>
                            <a:srgbClr val="000000"/>
                          </a:solidFill>
                          <a:latin typeface="Arial" charset="0"/>
                          <a:cs typeface="Arial" charset="0"/>
                        </a:rPr>
                        <a:t>1</a:t>
                      </a:r>
                      <a:r>
                        <a:rPr kumimoji="0" lang="en-US" sz="2000" b="1" i="0" u="none" strike="noStrike" cap="none" normalizeH="0" baseline="0" dirty="0">
                          <a:ln>
                            <a:noFill/>
                          </a:ln>
                          <a:solidFill>
                            <a:srgbClr val="000000"/>
                          </a:solidFill>
                          <a:latin typeface="Arial" charset="0"/>
                          <a:cs typeface="Arial" charset="0"/>
                        </a:rPr>
                        <a:t>5 780</a:t>
                      </a:r>
                      <a:r>
                        <a:rPr kumimoji="0" lang="x-none" sz="2000" b="1" i="0" u="none" strike="noStrike" cap="none" normalizeH="0" baseline="0" dirty="0">
                          <a:ln>
                            <a:noFill/>
                          </a:ln>
                          <a:solidFill>
                            <a:srgbClr val="000000"/>
                          </a:solidFill>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8C4"/>
                    </a:solidFill>
                  </a:tcPr>
                </a:tc>
                <a:extLst>
                  <a:ext uri="{0D108BD9-81ED-4DB2-BD59-A6C34878D82A}">
                    <a16:rowId xmlns:a16="http://schemas.microsoft.com/office/drawing/2014/main" val="10002"/>
                  </a:ext>
                </a:extLst>
              </a:tr>
            </a:tbl>
          </a:graphicData>
        </a:graphic>
      </p:graphicFrame>
      <p:sp>
        <p:nvSpPr>
          <p:cNvPr id="16" name="Rounded Rectangle 15"/>
          <p:cNvSpPr/>
          <p:nvPr>
            <p:custDataLst>
              <p:tags r:id="rId8"/>
            </p:custDataLst>
          </p:nvPr>
        </p:nvSpPr>
        <p:spPr>
          <a:xfrm>
            <a:off x="3186684" y="4343400"/>
            <a:ext cx="2833116" cy="2362200"/>
          </a:xfrm>
          <a:prstGeom prst="roundRect">
            <a:avLst>
              <a:gd name="adj" fmla="val 10437"/>
            </a:avLst>
          </a:prstGeom>
          <a:noFill/>
          <a:ln w="762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b="0" i="0"/>
            </a:pPr>
            <a:endParaRPr lang="en-CA" dirty="0">
              <a:latin typeface="Arial" charset="0"/>
            </a:endParaRPr>
          </a:p>
        </p:txBody>
      </p:sp>
      <p:sp>
        <p:nvSpPr>
          <p:cNvPr id="14" name="Text Box 18"/>
          <p:cNvSpPr txBox="1">
            <a:spLocks noChangeArrowheads="1"/>
          </p:cNvSpPr>
          <p:nvPr>
            <p:custDataLst>
              <p:tags r:id="rId9"/>
            </p:custDataLst>
          </p:nvPr>
        </p:nvSpPr>
        <p:spPr>
          <a:xfrm>
            <a:off x="1143000" y="1752600"/>
            <a:ext cx="77724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marL="342900" indent="-342900" eaLnBrk="1" hangingPunct="1">
              <a:spcAft>
                <a:spcPts val="600"/>
              </a:spcAft>
              <a:buClr>
                <a:srgbClr val="C60C30"/>
              </a:buClr>
              <a:buFont typeface="Arial" panose="020B0604020202020204" pitchFamily="34" charset="0"/>
              <a:buChar char="•"/>
              <a:defRPr b="0" i="0"/>
            </a:pPr>
            <a:r>
              <a:rPr lang="x-none" sz="2300" dirty="0">
                <a:latin typeface="Arial" panose="020B0604020202020204" pitchFamily="34" charset="0"/>
                <a:ea typeface="Arial" charset="0"/>
                <a:cs typeface="Arial" panose="020B0604020202020204" pitchFamily="34" charset="0"/>
              </a:rPr>
              <a:t>Aucun minimum ne s’applique aux cotisations patronales.</a:t>
            </a:r>
          </a:p>
          <a:p>
            <a:pPr marL="285750" indent="-285750" eaLnBrk="1" hangingPunct="1">
              <a:spcAft>
                <a:spcPts val="600"/>
              </a:spcAft>
              <a:buClr>
                <a:srgbClr val="C60C30"/>
              </a:buClr>
              <a:buFont typeface="Arial" panose="020B0604020202020204" pitchFamily="34" charset="0"/>
              <a:buChar char="•"/>
              <a:defRPr b="0" i="0"/>
            </a:pPr>
            <a:r>
              <a:rPr lang="x-none" sz="2300" dirty="0">
                <a:latin typeface="Arial" panose="020B0604020202020204" pitchFamily="34" charset="0"/>
                <a:ea typeface="Arial" charset="0"/>
                <a:cs typeface="Arial" panose="020B0604020202020204" pitchFamily="34" charset="0"/>
              </a:rPr>
              <a:t>La cotisation maximale au RPDB correspond à 18 % de votre revenu gagné pour l’année en cours ou au plafond de cotisation au RPDB, selon le montant le moins élevé.</a:t>
            </a:r>
          </a:p>
          <a:p>
            <a:pPr marL="285750" indent="-285750" eaLnBrk="1" hangingPunct="1">
              <a:spcAft>
                <a:spcPts val="600"/>
              </a:spcAft>
              <a:buClr>
                <a:srgbClr val="C60C30"/>
              </a:buClr>
              <a:buFont typeface="Arial" panose="020B0604020202020204" pitchFamily="34" charset="0"/>
              <a:buChar char="•"/>
              <a:defRPr b="0" i="0"/>
            </a:pPr>
            <a:r>
              <a:rPr lang="x-none" sz="2300" dirty="0">
                <a:latin typeface="Arial" panose="020B0604020202020204" pitchFamily="34" charset="0"/>
                <a:ea typeface="Arial" charset="0"/>
                <a:cs typeface="Arial" panose="020B0604020202020204" pitchFamily="34" charset="0"/>
              </a:rPr>
              <a:t>Le plafond de cotisation au REER est diminué des cotisations au RPDB reçues l’année précédente.</a:t>
            </a:r>
          </a:p>
        </p:txBody>
      </p:sp>
    </p:spTree>
    <p:custDataLst>
      <p:tags r:id="rId1"/>
    </p:custDataLst>
    <p:extLst>
      <p:ext uri="{BB962C8B-B14F-4D97-AF65-F5344CB8AC3E}">
        <p14:creationId xmlns:p14="http://schemas.microsoft.com/office/powerpoint/2010/main" val="42340692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1.7601 Service Pack 1"/>
  <p:tag name="AS_RELEASE_DATE" val="2014.10.24"/>
  <p:tag name="AS_TITLE" val="Aspose.Slides for .NET 4.0 Client Profile"/>
  <p:tag name="AS_VERSION" val="14.8.1.0"/>
  <p:tag name="MMPROD_NEXTUNIQUEID" val="10009"/>
  <p:tag name="MMPROD_THEME_BG_IMAGE" val=""/>
  <p:tag name="PPTVERSION" val="14"/>
  <p:tag name="TPFULLVERSION" val="5.0.0.2212"/>
  <p:tag name="TPOS" val="2"/>
  <p:tag name="TPVERSION" val="5"/>
  <p:tag name="SECTOMILLISECCONVERTED" val="1"/>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DQoNCl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NCg0K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NCg0K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NCg0K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g0KDQp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iAg"/>
  <p:tag name="MMPROD_UIDATA" val="&lt;database version=&quot;11.0&quot;&gt;&lt;object type=&quot;1&quot; unique_id=&quot;10001&quot;&gt;&lt;property id=&quot;20141&quot; value=&quot;Your group plan at work SunAdvantage my savings&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3&quot; value=&quot;1&quot;/&gt;&lt;property id=&quot;20184&quot; value=&quot;7&quot;/&gt;&lt;property id=&quot;20193&quot; value=&quot;0&quot;/&gt;&lt;property id=&quot;20224&quot; value=&quot;C:\Users\g897\Desktop\Webcasts\My savings webcast_FR_Dec 2012\English March 2013&quot;/&gt;&lt;property id=&quot;20250&quot; value=&quot;0&quot;/&gt;&lt;property id=&quot;20251&quot; value=&quot;1&quot;/&gt;&lt;property id=&quot;20259&quot; value=&quot;0&quot;/&gt;&lt;property id=&quot;20262&quot; value=&quot;1113459651&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 - &amp;quot;Votre régime collectif au travail&amp;quot;&quot;/&gt;&lt;property id=&quot;20303&quot; value=&quot;-1&quot;/&gt;&lt;property id=&quot;20307&quot; value=&quot;257&quot;/&gt;&lt;property id=&quot;20309&quot; value=&quot;-1&quot;/&gt;&lt;/object&gt;&lt;object type=&quot;3&quot; unique_id=&quot;10005&quot;&gt;&lt;property id=&quot;20148&quot; value=&quot;5&quot;/&gt;&lt;property id=&quot;20300&quot; value=&quot;Slide 2&quot;/&gt;&lt;property id=&quot;20301&quot; value=&quot;Sources of Retirement Income&quot;/&gt;&lt;property id=&quot;20303&quot; value=&quot;-1&quot;/&gt;&lt;property id=&quot;20307&quot; value=&quot;258&quot;/&gt;&lt;property id=&quot;20309&quot; value=&quot;-1&quot;/&gt;&lt;/object&gt;&lt;object type=&quot;3&quot; unique_id=&quot;10009&quot;&gt;&lt;property id=&quot;20148&quot; value=&quot;5&quot;/&gt;&lt;property id=&quot;20300&quot; value=&quot;Slide 6 - &amp;quot;L’avantage fiscal des cotisations prélevées automatiquement sur la paie&amp;quot;&quot;/&gt;&lt;property id=&quot;20303&quot; value=&quot;-1&quot;/&gt;&lt;property id=&quot;20307&quot; value=&quot;262&quot;/&gt;&lt;property id=&quot;20309&quot; value=&quot;-1&quot;/&gt;&lt;/object&gt;&lt;object type=&quot;3&quot; unique_id=&quot;10010&quot;&gt;&lt;property id=&quot;20148&quot; value=&quot;5&quot;/&gt;&lt;property id=&quot;20300&quot; value=&quot;Slide 7 - &amp;quot;Plafond de cotisation au REER&amp;quot;&quot;/&gt;&lt;property id=&quot;20303&quot; value=&quot;-1&quot;/&gt;&lt;property id=&quot;20307&quot; value=&quot;263&quot;/&gt;&lt;property id=&quot;20309&quot; value=&quot;-1&quot;/&gt;&lt;/object&gt;&lt;object type=&quot;3&quot; unique_id=&quot;10011&quot;&gt;&lt;property id=&quot;20148&quot; value=&quot;5&quot;/&gt;&lt;property id=&quot;20300&quot; value=&quot;Slide 10 - &amp;quot;Choix de trois comptes&amp;quot;&quot;/&gt;&lt;property id=&quot;20303&quot; value=&quot;-1&quot;/&gt;&lt;property id=&quot;20307&quot; value=&quot;264&quot;/&gt;&lt;property id=&quot;20309&quot; value=&quot;-1&quot;/&gt;&lt;/object&gt;&lt;object type=&quot;3&quot; unique_id=&quot;10012&quot;&gt;&lt;property id=&quot;20148&quot; value=&quot;5&quot;/&gt;&lt;property id=&quot;20300&quot; value=&quot;Slide 11&quot;/&gt;&lt;property id=&quot;20301&quot; value=&quot;Investing details&quot;/&gt;&lt;property id=&quot;20303&quot; value=&quot;-1&quot;/&gt;&lt;property id=&quot;20307&quot; value=&quot;265&quot;/&gt;&lt;property id=&quot;20309&quot; value=&quot;-1&quot;/&gt;&lt;/object&gt;&lt;object type=&quot;3&quot; unique_id=&quot;10013&quot;&gt;&lt;property id=&quot;20148&quot; value=&quot;5&quot;/&gt;&lt;property id=&quot;20300&quot; value=&quot;Slide 12 - &amp;quot;Relation entre le risque et le rendement &amp;quot;&quot;/&gt;&lt;property id=&quot;20303&quot; value=&quot;-1&quot;/&gt;&lt;property id=&quot;20307&quot; value=&quot;266&quot;/&gt;&lt;property id=&quot;20309&quot; value=&quot;-1&quot;/&gt;&lt;/object&gt;&lt;object type=&quot;3&quot; unique_id=&quot;10014&quot;&gt;&lt;property id=&quot;20148&quot; value=&quot;5&quot;/&gt;&lt;property id=&quot;20300&quot; value=&quot;Slide 13 - &amp;quot;Vaste gamme d’options de placement&amp;quot;&quot;/&gt;&lt;property id=&quot;20303&quot; value=&quot;-1&quot;/&gt;&lt;property id=&quot;20307&quot; value=&quot;267&quot;/&gt;&lt;property id=&quot;20309&quot; value=&quot;-1&quot;/&gt;&lt;/object&gt;&lt;object type=&quot;3&quot; unique_id=&quot;10017&quot;&gt;&lt;property id=&quot;20148&quot; value=&quot;5&quot;/&gt;&lt;property id=&quot;20300&quot; value=&quot;Slide 14 - &amp;quot;Fonds GraniteMD – axés sur une date d’échéance &amp;quot;&quot;/&gt;&lt;property id=&quot;20303&quot; value=&quot;-1&quot;/&gt;&lt;property id=&quot;20307&quot; value=&quot;270&quot;/&gt;&lt;property id=&quot;20309&quot; value=&quot;-1&quot;/&gt;&lt;/object&gt;&lt;object type=&quot;3&quot; unique_id=&quot;10019&quot;&gt;&lt;property id=&quot;20148&quot; value=&quot;5&quot;/&gt;&lt;property id=&quot;20300&quot; value=&quot;Slide 15 - &amp;quot;L’importance de la diversification&amp;quot;&quot;/&gt;&lt;property id=&quot;20303&quot; value=&quot;-1&quot;/&gt;&lt;property id=&quot;20307&quot; value=&quot;272&quot;/&gt;&lt;property id=&quot;20309&quot; value=&quot;-1&quot;/&gt;&lt;/object&gt;&lt;object type=&quot;3&quot; unique_id=&quot;10020&quot;&gt;&lt;property id=&quot;20148&quot; value=&quot;5&quot;/&gt;&lt;property id=&quot;20300&quot; value=&quot;Slide 16&quot;/&gt;&lt;property id=&quot;20301&quot; value=&quot;Communication &amp;amp; Technology&quot;/&gt;&lt;property id=&quot;20303&quot; value=&quot;-1&quot;/&gt;&lt;property id=&quot;20307&quot; value=&quot;273&quot;/&gt;&lt;property id=&quot;20309&quot; value=&quot;-1&quot;/&gt;&lt;/object&gt;&lt;object type=&quot;3&quot; unique_id=&quot;10021&quot;&gt;&lt;property id=&quot;20148&quot; value=&quot;5&quot;/&gt;&lt;property id=&quot;20300&quot; value=&quot;Slide 17 - &amp;quot;Centre de service à la clientèle&amp;quot;&quot;/&gt;&lt;property id=&quot;20303&quot; value=&quot;-1&quot;/&gt;&lt;property id=&quot;20307&quot; value=&quot;274&quot;/&gt;&lt;property id=&quot;20309&quot; value=&quot;-1&quot;/&gt;&lt;/object&gt;&lt;object type=&quot;3&quot; unique_id=&quot;10022&quot;&gt;&lt;property id=&quot;20148&quot; value=&quot;5&quot;/&gt;&lt;property id=&quot;20300&quot; value=&quot;Slide 18 - &amp;quot;Site des services aux participants&amp;quot;&quot;/&gt;&lt;property id=&quot;20303&quot; value=&quot;-1&quot;/&gt;&lt;property id=&quot;20307&quot; value=&quot;275&quot;/&gt;&lt;property id=&quot;20309&quot; value=&quot;-1&quot;/&gt;&lt;/object&gt;&lt;object type=&quot;3&quot; unique_id=&quot;10024&quot;&gt;&lt;property id=&quot;20148&quot; value=&quot;5&quot;/&gt;&lt;property id=&quot;20300&quot; value=&quot;Slide 20 - &amp;quot;Relevés et reçus&amp;quot;&quot;/&gt;&lt;property id=&quot;20303&quot; value=&quot;-1&quot;/&gt;&lt;property id=&quot;20307&quot; value=&quot;277&quot;/&gt;&lt;property id=&quot;20309&quot; value=&quot;-1&quot;/&gt;&lt;/object&gt;&lt;object type=&quot;3&quot; unique_id=&quot;10025&quot;&gt;&lt;property id=&quot;20148&quot; value=&quot;5&quot;/&gt;&lt;property id=&quot;20300&quot; value=&quot;Slide 21&quot;/&gt;&lt;property id=&quot;20301&quot; value=&quot;Withdrawals, Termination and Retirement Options&quot;/&gt;&lt;property id=&quot;20303&quot; value=&quot;-1&quot;/&gt;&lt;property id=&quot;20307&quot; value=&quot;278&quot;/&gt;&lt;property id=&quot;20309&quot; value=&quot;-1&quot;/&gt;&lt;/object&gt;&lt;object type=&quot;3&quot; unique_id=&quot;10027&quot;&gt;&lt;property id=&quot;20148&quot; value=&quot;5&quot;/&gt;&lt;property id=&quot;20300&quot; value=&quot;Slide 22 - &amp;quot;Retraits&amp;quot;&quot;/&gt;&lt;property id=&quot;20303&quot; value=&quot;-1&quot;/&gt;&lt;property id=&quot;20307&quot; value=&quot;280&quot;/&gt;&lt;property id=&quot;20309&quot; value=&quot;-1&quot;/&gt;&lt;/object&gt;&lt;object type=&quot;3&quot; unique_id=&quot;10028&quot;&gt;&lt;property id=&quot;20148&quot; value=&quot;5&quot;/&gt;&lt;property id=&quot;20300&quot; value=&quot;Slide 24&quot;/&gt;&lt;property id=&quot;20301&quot; value=&quot;Getting Started&quot;/&gt;&lt;property id=&quot;20303&quot; value=&quot;-1&quot;/&gt;&lt;property id=&quot;20307&quot; value=&quot;281&quot;/&gt;&lt;property id=&quot;20309&quot; value=&quot;-1&quot;/&gt;&lt;/object&gt;&lt;object type=&quot;3&quot; unique_id=&quot;10033&quot;&gt;&lt;property id=&quot;20148&quot; value=&quot;5&quot;/&gt;&lt;property id=&quot;20300&quot; value=&quot;Slide 29 - &amp;quot;Par où commencer?&amp;quot;&quot;/&gt;&lt;property id=&quot;20303&quot; value=&quot;-1&quot;/&gt;&lt;property id=&quot;20307&quot; value=&quot;286&quot;/&gt;&lt;property id=&quot;20309&quot; value=&quot;-1&quot;/&gt;&lt;/object&gt;&lt;object type=&quot;3&quot; unique_id=&quot;10036&quot;&gt;&lt;property id=&quot;20148&quot; value=&quot;5&quot;/&gt;&lt;property id=&quot;20300&quot; value=&quot;Slide 32 - &amp;quot;Votre avenir vous attend. Inscrivez-vous dès aujourd’hui.&amp;quot;&quot;/&gt;&lt;property id=&quot;20303&quot; value=&quot;-1&quot;/&gt;&lt;property id=&quot;20307&quot; value=&quot;289&quot;/&gt;&lt;property id=&quot;20309&quot; value=&quot;-1&quot;/&gt;&lt;/object&gt;&lt;object type=&quot;3&quot; unique_id=&quot;11298&quot;&gt;&lt;property id=&quot;20148&quot; value=&quot;5&quot;/&gt;&lt;property id=&quot;20300&quot; value=&quot;Slide 3 - &amp;quot;Vos responsabilités à l’égard de ce régime&amp;quot;&quot;/&gt;&lt;property id=&quot;20303&quot; value=&quot;-1&quot;/&gt;&lt;property id=&quot;20307&quot; value=&quot;290&quot;/&gt;&lt;property id=&quot;20309&quot; value=&quot;-1&quot;/&gt;&lt;/object&gt;&lt;object type=&quot;3&quot; unique_id=&quot;11299&quot;&gt;&lt;property id=&quot;20148&quot; value=&quot;5&quot;/&gt;&lt;property id=&quot;20300&quot; value=&quot;Slide 4 - &amp;quot;Sources de revenu de retraite &amp;quot;&quot;/&gt;&lt;property id=&quot;20303&quot; value=&quot;-1&quot;/&gt;&lt;property id=&quot;20307&quot; value=&quot;291&quot;/&gt;&lt;property id=&quot;20309&quot; value=&quot;-1&quot;/&gt;&lt;/object&gt;&lt;object type=&quot;3&quot; unique_id=&quot;11300&quot;&gt;&lt;property id=&quot;20148&quot; value=&quot;5&quot;/&gt;&lt;property id=&quot;20300&quot; value=&quot;Slide 5 - &amp;quot;Versements mensuels maximums pour 2023&amp;quot;&quot;/&gt;&lt;property id=&quot;20303&quot; value=&quot;-1&quot;/&gt;&lt;property id=&quot;20307&quot; value=&quot;292&quot;/&gt;&lt;property id=&quot;20309&quot; value=&quot;-1&quot;/&gt;&lt;/object&gt;&lt;object type=&quot;3&quot; unique_id=&quot;11391&quot;&gt;&lt;property id=&quot;20148&quot; value=&quot;5&quot;/&gt;&lt;property id=&quot;20300&quot; value=&quot;Slide 19 - &amp;quot;Site des services aux participants suite&amp;quot;&quot;/&gt;&lt;property id=&quot;20303&quot; value=&quot;-1&quot;/&gt;&lt;property id=&quot;20307&quot; value=&quot;294&quot;/&gt;&lt;property id=&quot;20309&quot; value=&quot;-1&quot;/&gt;&lt;/object&gt;&lt;object type=&quot;3&quot; unique_id=&quot;11392&quot;&gt;&lt;property id=&quot;20148&quot; value=&quot;5&quot;/&gt;&lt;property id=&quot;20300&quot; value=&quot;Slide 23 - &amp;quot;Options à la cessation d’emploi et au départ à la retraite &amp;quot;&quot;/&gt;&lt;property id=&quot;20303&quot; value=&quot;-1&quot;/&gt;&lt;property id=&quot;20307&quot; value=&quot;295&quot;/&gt;&lt;property id=&quot;20309&quot; value=&quot;-1&quot;/&gt;&lt;/object&gt;&lt;object type=&quot;3&quot; unique_id=&quot;11393&quot;&gt;&lt;property id=&quot;20148&quot; value=&quot;5&quot;/&gt;&lt;property id=&quot;20300&quot; value=&quot;Slide 25 - &amp;quot;Par où commencer?&amp;quot;&quot;/&gt;&lt;property id=&quot;20303&quot; value=&quot;-1&quot;/&gt;&lt;property id=&quot;20307&quot; value=&quot;296&quot;/&gt;&lt;property id=&quot;20309&quot; value=&quot;-1&quot;/&gt;&lt;/object&gt;&lt;object type=&quot;3&quot; unique_id=&quot;11394&quot;&gt;&lt;property id=&quot;20148&quot; value=&quot;5&quot;/&gt;&lt;property id=&quot;20300&quot; value=&quot;Slide 26 - &amp;quot;Par où commencer?&amp;quot;&quot;/&gt;&lt;property id=&quot;20303&quot; value=&quot;-1&quot;/&gt;&lt;property id=&quot;20307&quot; value=&quot;297&quot;/&gt;&lt;property id=&quot;20309&quot; value=&quot;-1&quot;/&gt;&lt;/object&gt;&lt;object type=&quot;3&quot; unique_id=&quot;11395&quot;&gt;&lt;property id=&quot;20148&quot; value=&quot;5&quot;/&gt;&lt;property id=&quot;20300&quot; value=&quot;Slide 28 - &amp;quot;Par où commencer?&amp;quot;&quot;/&gt;&lt;property id=&quot;20303&quot; value=&quot;-1&quot;/&gt;&lt;property id=&quot;20307&quot; value=&quot;298&quot;/&gt;&lt;property id=&quot;20309&quot; value=&quot;-1&quot;/&gt;&lt;/object&gt;&lt;object type=&quot;3&quot; unique_id=&quot;11396&quot;&gt;&lt;property id=&quot;20148&quot; value=&quot;5&quot;/&gt;&lt;property id=&quot;20300&quot; value=&quot;Slide 30 - &amp;quot;Par où commencer?&amp;quot;&quot;/&gt;&lt;property id=&quot;20303&quot; value=&quot;-1&quot;/&gt;&lt;property id=&quot;20307&quot; value=&quot;299&quot;/&gt;&lt;property id=&quot;20309&quot; value=&quot;-1&quot;/&gt;&lt;/object&gt;&lt;object type=&quot;3&quot; unique_id=&quot;11397&quot;&gt;&lt;property id=&quot;20148&quot; value=&quot;5&quot;/&gt;&lt;property id=&quot;20300&quot; value=&quot;Slide 31 - &amp;quot;Par où commencer?&amp;quot;&quot;/&gt;&lt;property id=&quot;20303&quot; value=&quot;-1&quot;/&gt;&lt;property id=&quot;20307&quot; value=&quot;300&quot;/&gt;&lt;property id=&quot;20309&quot; value=&quot;-1&quot;/&gt;&lt;/object&gt;&lt;object type=&quot;3&quot; unique_id=&quot;11402&quot;&gt;&lt;property id=&quot;20148&quot; value=&quot;5&quot;/&gt;&lt;property id=&quot;20300&quot; value=&quot;Slide 8 - &amp;quot;Plafond de cotisation au CELI&amp;quot;&quot;/&gt;&lt;property id=&quot;20307&quot; value=&quot;306&quot;/&gt;&lt;/object&gt;&lt;object type=&quot;3&quot; unique_id=&quot;11403&quot;&gt;&lt;property id=&quot;20148&quot; value=&quot;5&quot;/&gt;&lt;property id=&quot;20300&quot; value=&quot;Slide 9 - &amp;quot;Plafond de cotisation au RPDB&amp;quot;&quot;/&gt;&lt;property id=&quot;20307&quot; value=&quot;302&quot;/&gt;&lt;/object&gt;&lt;object type=&quot;3&quot; unique_id=&quot;11489&quot;&gt;&lt;property id=&quot;20148&quot; value=&quot;5&quot;/&gt;&lt;property id=&quot;20300&quot; value=&quot;Slide 27 - &amp;quot;Par où commencer?&amp;quot;&quot;/&gt;&lt;property id=&quot;20307&quot; value=&quot;307&quot;/&gt;&lt;/object&gt;&lt;/object&gt;&lt;object type=&quot;10&quot; unique_id=&quot;10212&quot;&gt;&lt;object type=&quot;11&quot; unique_id=&quot;10213&quot;&gt;&lt;property id=&quot;20180&quot; value=&quot;0&quot;/&gt;&lt;property id=&quot;20181&quot; value=&quot;0&quot;/&gt;&lt;property id=&quot;20183&quot; value=&quot;1&quot;/&gt;&lt;/object&gt;&lt;object type=&quot;12&quot; unique_id=&quot;10215&quot;&gt;&lt;/object&gt;&lt;/object&gt;&lt;object type=&quot;4&quot; unique_id=&quot;10214&quo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NUM" val="4"/>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 name="NUM" val="5"/>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5&quot;/&gt;&lt;lineCharCount val=&quot;13&quot;/&gt;&lt;/TableIndex&gt;&lt;/ShapeTextInfo&gt;"/>
  <p:tag name="NUM" val="6"/>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NUM" val="7"/>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4E931B-092B-405B-9D5C-C6B32BFE9152}&quot;/&gt;&lt;isInvalidForFieldText val=&quot;0&quot;/&gt;&lt;Image&gt;&lt;filename val=&quot;C:\Users\g897\AppData\Local\Temp\PR\data\asimages\{6B4E931B-092B-405B-9D5C-C6B32BFE9152}_7.png&quot;/&gt;&lt;left val=&quot;82&quot;/&gt;&lt;top val=&quot;332&quot;/&gt;&lt;width val=&quot;238&quot;/&gt;&lt;height val=&quot;157&quot;/&gt;&lt;hasText val=&quot;1&quot;/&gt;&lt;/Image&gt;&lt;/ThreeDShapeInfo&gt;"/>
  <p:tag name="PRESENTER_SHAPETEXTINFO" val="&lt;ShapeTextInfo&gt;&lt;TableIndex row=&quot;1&quot; col=&quot;1&quot;&gt;&lt;linesCount val=&quot;1&quot;/&gt;&lt;lineCharCount val=&quot;4&quot;/&gt;&lt;/TableIndex&gt;&lt;TableIndex row=&quot;1&quot; col=&quot;2&quot;&gt;&lt;linesCount val=&quot;2&quot;/&gt;&lt;lineCharCount val=&quot;9&quot;/&gt;&lt;lineCharCount val=&quot;5&quot;/&gt;&lt;/TableIndex&gt;&lt;TableIndex row=&quot;2&quot; col=&quot;1&quot;&gt;&lt;linesCount val=&quot;1&quot;/&gt;&lt;lineCharCount val=&quot;4&quot;/&gt;&lt;/TableIndex&gt;&lt;TableIndex row=&quot;2&quot; col=&quot;2&quot;&gt;&lt;linesCount val=&quot;1&quot;/&gt;&lt;lineCharCount val=&quot;7&quot;/&gt;&lt;/TableIndex&gt;&lt;TableIndex row=&quot;3&quot; col=&quot;1&quot;&gt;&lt;linesCount val=&quot;1&quot;/&gt;&lt;lineCharCount val=&quot;4&quot;/&gt;&lt;/TableIndex&gt;&lt;TableIndex row=&quot;3&quot; col=&quot;2&quot;&gt;&lt;linesCount val=&quot;1&quot;/&gt;&lt;lineCharCount val=&quot;7&quot;/&gt;&lt;/TableIndex&gt;&lt;/ShapeTextInfo&gt;"/>
  <p:tag name="NUM" val="8"/>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9"/>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NUM" val="10"/>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 name="NUM" val="11"/>
</p:tagLst>
</file>

<file path=ppt/tags/tag109.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PPSNARRATION" val="41,892449226,C:\Users\g897\Desktop\Webcasts\My savings webcast_FR_Dec 2012\English March 2013\mySavings_pptx\Media.ppcx"/>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NUM" val="5"/>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4E931B-092B-405B-9D5C-C6B32BFE9152}&quot;/&gt;&lt;isInvalidForFieldText val=&quot;0&quot;/&gt;&lt;Image&gt;&lt;filename val=&quot;C:\Users\g897\AppData\Local\Temp\PR\data\asimages\{6B4E931B-092B-405B-9D5C-C6B32BFE9152}_7.png&quot;/&gt;&lt;left val=&quot;82&quot;/&gt;&lt;top val=&quot;332&quot;/&gt;&lt;width val=&quot;238&quot;/&gt;&lt;height val=&quot;157&quot;/&gt;&lt;hasText val=&quot;1&quot;/&gt;&lt;/Image&gt;&lt;/ThreeDShapeInfo&gt;"/>
  <p:tag name="PRESENTER_SHAPETEXTINFO" val="&lt;ShapeTextInfo&gt;&lt;TableIndex row=&quot;1&quot; col=&quot;1&quot;&gt;&lt;linesCount val=&quot;1&quot;/&gt;&lt;lineCharCount val=&quot;4&quot;/&gt;&lt;/TableIndex&gt;&lt;TableIndex row=&quot;1&quot; col=&quot;2&quot;&gt;&lt;linesCount val=&quot;2&quot;/&gt;&lt;lineCharCount val=&quot;9&quot;/&gt;&lt;lineCharCount val=&quot;5&quot;/&gt;&lt;/TableIndex&gt;&lt;TableIndex row=&quot;2&quot; col=&quot;1&quot;&gt;&lt;linesCount val=&quot;1&quot;/&gt;&lt;lineCharCount val=&quot;4&quot;/&gt;&lt;/TableIndex&gt;&lt;TableIndex row=&quot;2&quot; col=&quot;2&quot;&gt;&lt;linesCount val=&quot;1&quot;/&gt;&lt;lineCharCount val=&quot;7&quot;/&gt;&lt;/TableIndex&gt;&lt;TableIndex row=&quot;3&quot; col=&quot;1&quot;&gt;&lt;linesCount val=&quot;1&quot;/&gt;&lt;lineCharCount val=&quot;4&quot;/&gt;&lt;/TableIndex&gt;&lt;TableIndex row=&quot;3&quot; col=&quot;2&quot;&gt;&lt;linesCount val=&quot;1&quot;/&gt;&lt;lineCharCount val=&quot;7&quot;/&gt;&lt;/TableIndex&gt;&lt;/ShapeTextInfo&gt;"/>
  <p:tag name="NUM" val="6"/>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7"/>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41&quot;/&gt;&lt;lineCharCount val=&quot;11&quot;/&gt;&lt;lineCharCount val=&quot;41&quot;/&gt;&lt;lineCharCount val=&quot;26&quot;/&gt;&lt;/TableIndex&gt;&lt;/ShapeTextInfo&gt;"/>
  <p:tag name="NUM" val="8"/>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PSNARRATION" val="42,892449226,C:\Users\g897\Desktop\Webcasts\My savings webcast_FR_Dec 2012\English March 2013\mySavings_pptx\Media.ppcx"/>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PPSNARRATION" val="43,892449226,C:\Users\g897\Desktop\Webcasts\My savings webcast_FR_Dec 2012\English March 2013\mySavings_pptx\Media.ppcx"/>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7"/>
</p:tagLst>
</file>

<file path=ppt/tags/tag135.xml><?xml version="1.0" encoding="utf-8"?>
<p:tagLst xmlns:a="http://schemas.openxmlformats.org/drawingml/2006/main" xmlns:r="http://schemas.openxmlformats.org/officeDocument/2006/relationships" xmlns:p="http://schemas.openxmlformats.org/presentationml/2006/main">
  <p:tag name="NUM" val="8"/>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PPSNARRATION" val="44,892449226,C:\Users\g897\Desktop\Webcasts\My savings webcast_FR_Dec 2012\English March 2013\mySavings_pptx\Media.ppcx"/>
  <p:tag name="TIMING" val="|38.1|17|53.6|19.7"/>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NUM" val="5"/>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6"/>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7"/>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8"/>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NUM" val="9"/>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NUM" val="10"/>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NUM" val="11"/>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NUM" val="12"/>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NUM" val="13"/>
</p:tagLst>
</file>

<file path=ppt/tags/tag151.xml><?xml version="1.0" encoding="utf-8"?>
<p:tagLst xmlns:a="http://schemas.openxmlformats.org/drawingml/2006/main" xmlns:r="http://schemas.openxmlformats.org/officeDocument/2006/relationships" xmlns:p="http://schemas.openxmlformats.org/presentationml/2006/main">
  <p:tag name="NUM" val="14"/>
</p:tagLst>
</file>

<file path=ppt/tags/tag152.xml><?xml version="1.0" encoding="utf-8"?>
<p:tagLst xmlns:a="http://schemas.openxmlformats.org/drawingml/2006/main" xmlns:r="http://schemas.openxmlformats.org/officeDocument/2006/relationships" xmlns:p="http://schemas.openxmlformats.org/presentationml/2006/main">
  <p:tag name="NUM" val="15"/>
</p:tagLst>
</file>

<file path=ppt/tags/tag153.xml><?xml version="1.0" encoding="utf-8"?>
<p:tagLst xmlns:a="http://schemas.openxmlformats.org/drawingml/2006/main" xmlns:r="http://schemas.openxmlformats.org/officeDocument/2006/relationships" xmlns:p="http://schemas.openxmlformats.org/presentationml/2006/main">
  <p:tag name="NUM" val="16"/>
</p:tagLst>
</file>

<file path=ppt/tags/tag154.xml><?xml version="1.0" encoding="utf-8"?>
<p:tagLst xmlns:a="http://schemas.openxmlformats.org/drawingml/2006/main" xmlns:r="http://schemas.openxmlformats.org/officeDocument/2006/relationships" xmlns:p="http://schemas.openxmlformats.org/presentationml/2006/main">
  <p:tag name="NUM" val="17"/>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NUM" val="18"/>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34&quot;/&gt;&lt;lineCharCount val=&quot;26&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39&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2&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26&quot;/&gt;&lt;lineCharCount val=&quot;40&quot;/&gt;&lt;lineCharCount val=&quot;35&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1&quot;/&gt;&lt;lineCharCount val=&quot;23&quot;/&gt;&lt;lineCharCount val=&quot;25&quot;/&gt;&lt;lineCharCount val=&quot;25&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PSNARRATION" val="45,892449226,C:\Users\g897\Desktop\Webcasts\My savings webcast_FR_Dec 2012\English March 2013\mySavings_pptx\Media.ppcx"/>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NUM" val="4"/>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5"/>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22&quot;/&gt;&lt;/TableIndex&gt;&lt;/ShapeTextInfo&gt;"/>
  <p:tag name="NUM" val="6"/>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7"/>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4&quot;/&gt;&lt;lineCharCount val=&quot;18&quot;/&gt;&lt;lineCharCount val=&quot;21&quot;/&gt;&lt;lineCharCount val=&quot;14&quot;/&gt;&lt;lineCharCount val=&quot;10&quot;/&gt;&lt;lineCharCount val=&quot;17&quot;/&gt;&lt;lineCharCount val=&quot;13&quot;/&gt;&lt;lineCharCount val=&quot;22&quot;/&gt;&lt;lineCharCount val=&quot;14&quot;/&gt;&lt;/TableIndex&gt;&lt;/ShapeTextInfo&gt;"/>
  <p:tag name="NUM" val="8"/>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0"/>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NUM" val="11"/>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1&quot;/&gt;&lt;lineCharCount val=&quot;19&quot;/&gt;&lt;lineCharCount val=&quot;19&quot;/&gt;&lt;lineCharCount val=&quot;17&quot;/&gt;&lt;/TableIndex&gt;&lt;/ShapeTextInfo&gt;"/>
  <p:tag name="NUM" val="12"/>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3"/>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31&quot;/&gt;&lt;lineCharCount val=&quot;27&quot;/&gt;&lt;lineCharCount val=&quot;31&quot;/&gt;&lt;/TableIndex&gt;&lt;/ShapeTextInfo&gt;"/>
  <p:tag name="NUM" val="14"/>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5"/>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6"/>
</p:tagLst>
</file>

<file path=ppt/tags/tag187.xml><?xml version="1.0" encoding="utf-8"?>
<p:tagLst xmlns:a="http://schemas.openxmlformats.org/drawingml/2006/main" xmlns:r="http://schemas.openxmlformats.org/officeDocument/2006/relationships" xmlns:p="http://schemas.openxmlformats.org/presentationml/2006/main">
  <p:tag name="NUM" val="17"/>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PPSNARRATION" val="70,892449226,C:\Users\g897\Desktop\Webcasts\My savings webcast_FR_Dec 2012\English March 2013\mySavings_pptx\Media.ppcx"/>
  <p:tag name="TIMING" val="|14.2|4.9|3.1|7.8"/>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5"/>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NUM" val="6"/>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9&quot;/&gt;&lt;lineCharCount val=&quot;30&quot;/&gt;&lt;lineCharCount val=&quot;32&quot;/&gt;&lt;lineCharCount val=&quot;17&quot;/&gt;&lt;lineCharCount val=&quot;27&quot;/&gt;&lt;lineCharCount val=&quot;6&quot;/&gt;&lt;lineCharCount val=&quot;31&quot;/&gt;&lt;lineCharCount val=&quot;54&quot;/&gt;&lt;lineCharCount val=&quot;30&quot;/&gt;&lt;lineCharCount val=&quot;10&quot;/&gt;&lt;/TableIndex&gt;&lt;/ShapeTextInfo&gt;"/>
  <p:tag name="NUM" val="7"/>
</p:tagLst>
</file>

<file path=ppt/tags/tag197.xml><?xml version="1.0" encoding="utf-8"?>
<p:tagLst xmlns:a="http://schemas.openxmlformats.org/drawingml/2006/main" xmlns:r="http://schemas.openxmlformats.org/officeDocument/2006/relationships" xmlns:p="http://schemas.openxmlformats.org/presentationml/2006/main">
  <p:tag name="NUM" val="8"/>
</p:tagLst>
</file>

<file path=ppt/tags/tag198.xml><?xml version="1.0" encoding="utf-8"?>
<p:tagLst xmlns:a="http://schemas.openxmlformats.org/drawingml/2006/main" xmlns:r="http://schemas.openxmlformats.org/officeDocument/2006/relationships" xmlns:p="http://schemas.openxmlformats.org/presentationml/2006/main">
  <p:tag name="NUM" val="9"/>
</p:tagLst>
</file>

<file path=ppt/tags/tag19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1,892449226,C:\Users\g897\Desktop\Webcasts\My savings webcast_FR_Dec 2012\English March 2013\mySavings_pptx\Media.ppcx"/>
</p:tagLst>
</file>

<file path=ppt/tags/tag200.xml><?xml version="1.0" encoding="utf-8"?>
<p:tagLst xmlns:a="http://schemas.openxmlformats.org/drawingml/2006/main" xmlns:r="http://schemas.openxmlformats.org/officeDocument/2006/relationships" xmlns:p="http://schemas.openxmlformats.org/presentationml/2006/main">
  <p:tag name="PPSNARRATION" val="72,892449226,C:\Users\g897\Desktop\Webcasts\My savings webcast_FR_Dec 2012\English March 2013\mySavings_pptx\Media.ppcx"/>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NUM" val="5"/>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3&quot;/&gt;&lt;lineCharCount val=&quot;48&quot;/&gt;&lt;lineCharCount val=&quot;22&quot;/&gt;&lt;lineCharCount val=&quot;49&quot;/&gt;&lt;lineCharCount val=&quot;9&quot;/&gt;&lt;lineCharCount val=&quot;39&quot;/&gt;&lt;lineCharCount val=&quot;23&quot;/&gt;&lt;lineCharCount val=&quot;48&quot;/&gt;&lt;/TableIndex&gt;&lt;/ShapeTextInfo&gt;"/>
  <p:tag name="NUM" val="6"/>
</p:tagLst>
</file>

<file path=ppt/tags/tag207.xml><?xml version="1.0" encoding="utf-8"?>
<p:tagLst xmlns:a="http://schemas.openxmlformats.org/drawingml/2006/main" xmlns:r="http://schemas.openxmlformats.org/officeDocument/2006/relationships" xmlns:p="http://schemas.openxmlformats.org/presentationml/2006/main">
  <p:tag name="NUM" val="7"/>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PPSNARRATION" val="73,892449226,C:\Users\g897\Desktop\Webcasts\My savings webcast_FR_Dec 2012\English March 2013\mySavings_pptx\Media.ppcx"/>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quot;/&gt;&lt;lineCharCount val=&quot;12&quot;/&gt;&lt;lineCharCount val=&quot;7&quot;/&gt;&lt;/TableIndex&gt;&lt;/ShapeTextInfo&gt;"/>
  <p:tag name="NUM" val="1"/>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0&quot;/&gt;&lt;/TableIndex&gt;&lt;/ShapeTextInfo&gt;"/>
  <p:tag name="NUM" val="5"/>
</p:tagLst>
</file>

<file path=ppt/tags/tag215.xml><?xml version="1.0" encoding="utf-8"?>
<p:tagLst xmlns:a="http://schemas.openxmlformats.org/drawingml/2006/main" xmlns:r="http://schemas.openxmlformats.org/officeDocument/2006/relationships" xmlns:p="http://schemas.openxmlformats.org/presentationml/2006/main">
  <p:tag name="NUM" val="6"/>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7"/>
</p:tagLst>
</file>

<file path=ppt/tags/tag217.xml><?xml version="1.0" encoding="utf-8"?>
<p:tagLst xmlns:a="http://schemas.openxmlformats.org/drawingml/2006/main" xmlns:r="http://schemas.openxmlformats.org/officeDocument/2006/relationships" xmlns:p="http://schemas.openxmlformats.org/presentationml/2006/main">
  <p:tag name="NUM" val="8"/>
</p:tagLst>
</file>

<file path=ppt/tags/tag218.xml><?xml version="1.0" encoding="utf-8"?>
<p:tagLst xmlns:a="http://schemas.openxmlformats.org/drawingml/2006/main" xmlns:r="http://schemas.openxmlformats.org/officeDocument/2006/relationships" xmlns:p="http://schemas.openxmlformats.org/presentationml/2006/main">
  <p:tag name="NUM" val="6"/>
</p:tagLst>
</file>

<file path=ppt/tags/tag219.xml><?xml version="1.0" encoding="utf-8"?>
<p:tagLst xmlns:a="http://schemas.openxmlformats.org/drawingml/2006/main" xmlns:r="http://schemas.openxmlformats.org/officeDocument/2006/relationships" xmlns:p="http://schemas.openxmlformats.org/presentationml/2006/main">
  <p:tag name="PPSNARRATION" val="74,892449226,C:\Users\g897\Desktop\Webcasts\My savings webcast_FR_Dec 2012\English March 2013\mySavings_pptx\Media.ppcx"/>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NUM" val="5"/>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0&quot;/&gt;&lt;lineCharCount val=&quot;1&quot;/&gt;&lt;lineCharCount val=&quot;48&quot;/&gt;&lt;lineCharCount val=&quot;28&quot;/&gt;&lt;lineCharCount val=&quot;1&quot;/&gt;&lt;lineCharCount val=&quot;49&quot;/&gt;&lt;lineCharCount val=&quot;35&quot;/&gt;&lt;lineCharCount val=&quot;29&quot;/&gt;&lt;/TableIndex&gt;&lt;/ShapeTextInfo&gt;"/>
  <p:tag name="NUM" val="6"/>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7"/>
</p:tagLst>
</file>

<file path=ppt/tags/tag227.xml><?xml version="1.0" encoding="utf-8"?>
<p:tagLst xmlns:a="http://schemas.openxmlformats.org/drawingml/2006/main" xmlns:r="http://schemas.openxmlformats.org/officeDocument/2006/relationships" xmlns:p="http://schemas.openxmlformats.org/presentationml/2006/main">
  <p:tag name="NUM" val="8"/>
</p:tagLst>
</file>

<file path=ppt/tags/tag228.xml><?xml version="1.0" encoding="utf-8"?>
<p:tagLst xmlns:a="http://schemas.openxmlformats.org/drawingml/2006/main" xmlns:r="http://schemas.openxmlformats.org/officeDocument/2006/relationships" xmlns:p="http://schemas.openxmlformats.org/presentationml/2006/main">
  <p:tag name="PPSNARRATION" val="75,892449226,C:\Users\g897\Desktop\Webcasts\My savings webcast_FR_Dec 2012\English March 2013\mySavings_pptx\Media.ppcx"/>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NUM" val="4"/>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5"/>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6"/>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26&quot;/&gt;&lt;lineCharCount val=&quot;25&quot;/&gt;&lt;lineCharCount val=&quot;25&quot;/&gt;&lt;lineCharCount val=&quot;35&quot;/&gt;&lt;lineCharCount val=&quot;12&quot;/&gt;&lt;lineCharCount val=&quot;43&quot;/&gt;&lt;lineCharCount val=&quot;23&quot;/&gt;&lt;lineCharCount val=&quot;12&quot;/&gt;&lt;lineCharCount val=&quot;35&quot;/&gt;&lt;lineCharCount val=&quot;35&quot;/&gt;&lt;/TableIndex&gt;&lt;/ShapeTextInfo&gt;"/>
  <p:tag name="NUM" val="7"/>
</p:tagLst>
</file>

<file path=ppt/tags/tag236.xml><?xml version="1.0" encoding="utf-8"?>
<p:tagLst xmlns:a="http://schemas.openxmlformats.org/drawingml/2006/main" xmlns:r="http://schemas.openxmlformats.org/officeDocument/2006/relationships" xmlns:p="http://schemas.openxmlformats.org/presentationml/2006/main">
  <p:tag name="PPSNARRATION" val="90,892449226,C:\Users\g897\Desktop\Webcasts\My savings webcast_FR_Dec 2012\English March 2013\mySavings_pptx\Media.ppcx"/>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3&quot;/&gt;&lt;/TableIndex&gt;&lt;/ShapeTextInfo&gt;"/>
  <p:tag name="NUM" val="4"/>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9&quot;/&gt;&lt;/TableIndex&gt;&lt;/ShapeTextInfo&gt;"/>
  <p:tag name="NUM" val="4"/>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9&quot;/&gt;&lt;lineCharCount val=&quot;31&quot;/&gt;&lt;lineCharCount val=&quot;32&quot;/&gt;&lt;lineCharCount val=&quot;19&quot;/&gt;&lt;lineCharCount val=&quot;30&quot;/&gt;&lt;lineCharCount val=&quot;32&quot;/&gt;&lt;lineCharCount val=&quot;32&quot;/&gt;&lt;lineCharCount val=&quot;7&quot;/&gt;&lt;/TableIndex&gt;&lt;/ShapeTextInfo&gt;"/>
  <p:tag name="NUM" val="5"/>
</p:tagLst>
</file>

<file path=ppt/tags/tag242.xml><?xml version="1.0" encoding="utf-8"?>
<p:tagLst xmlns:a="http://schemas.openxmlformats.org/drawingml/2006/main" xmlns:r="http://schemas.openxmlformats.org/officeDocument/2006/relationships" xmlns:p="http://schemas.openxmlformats.org/presentationml/2006/main">
  <p:tag name="NUM" val="6"/>
</p:tagLst>
</file>

<file path=ppt/tags/tag243.xml><?xml version="1.0" encoding="utf-8"?>
<p:tagLst xmlns:a="http://schemas.openxmlformats.org/drawingml/2006/main" xmlns:r="http://schemas.openxmlformats.org/officeDocument/2006/relationships" xmlns:p="http://schemas.openxmlformats.org/presentationml/2006/main">
  <p:tag name="PPSNARRATION" val="91,892449226,C:\Users\g897\Desktop\Webcasts\My savings webcast_FR_Dec 2012\English March 2013\mySavings_pptx\Media.ppcx"/>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NUM" val="4"/>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0&quot;/&gt;&lt;lineCharCount val=&quot;17&quot;/&gt;&lt;lineCharCount val=&quot;48&quot;/&gt;&lt;lineCharCount val=&quot;21&quot;/&gt;&lt;lineCharCount val=&quot;23&quot;/&gt;&lt;lineCharCount val=&quot;29&quot;/&gt;&lt;lineCharCount val=&quot;43&quot;/&gt;&lt;lineCharCount val=&quot;23&quot;/&gt;&lt;/TableIndex&gt;&lt;/ShapeTextInfo&gt;"/>
  <p:tag name="NUM" val="5"/>
</p:tagLst>
</file>

<file path=ppt/tags/tag249.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PPSNARRATION" val="2,892449226,C:\Users\g897\Desktop\Webcasts\My savings webcast_FR_Dec 2012\English March 2013\mySavings_pptx\Media.ppcx"/>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7"/>
</p:tagLst>
</file>

<file path=ppt/tags/tag251.xml><?xml version="1.0" encoding="utf-8"?>
<p:tagLst xmlns:a="http://schemas.openxmlformats.org/drawingml/2006/main" xmlns:r="http://schemas.openxmlformats.org/officeDocument/2006/relationships" xmlns:p="http://schemas.openxmlformats.org/presentationml/2006/main">
  <p:tag name="PPSNARRATION" val="92,892449226,C:\Users\g897\Desktop\Webcasts\My savings webcast_FR_Dec 2012\English March 2013\mySavings_pptx\Media.ppcx"/>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2&quot;/&gt;&lt;/TableIndex&gt;&lt;/ShapeTextInfo&gt;"/>
  <p:tag name="NUM" val="5"/>
</p:tagLst>
</file>

<file path=ppt/tags/tag257.xml><?xml version="1.0" encoding="utf-8"?>
<p:tagLst xmlns:a="http://schemas.openxmlformats.org/drawingml/2006/main" xmlns:r="http://schemas.openxmlformats.org/officeDocument/2006/relationships" xmlns:p="http://schemas.openxmlformats.org/presentationml/2006/main">
  <p:tag name="NUM" val="6"/>
</p:tagLst>
</file>

<file path=ppt/tags/tag258.xml><?xml version="1.0" encoding="utf-8"?>
<p:tagLst xmlns:a="http://schemas.openxmlformats.org/drawingml/2006/main" xmlns:r="http://schemas.openxmlformats.org/officeDocument/2006/relationships" xmlns:p="http://schemas.openxmlformats.org/presentationml/2006/main">
  <p:tag name="NUM" val="7"/>
</p:tagLst>
</file>

<file path=ppt/tags/tag259.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PSNARRATION" val="105,892449226,C:\Users\g897\Desktop\Webcasts\My savings webcast_FR_Dec 2012\English March 2013\mySavings_pptx\Media.ppcx"/>
  <p:tag name="TIMING" val="|0|40.4|12.1|12.5|10|12.7"/>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NUM" val="4"/>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4&quot;/&gt;&lt;lineCharCount val=&quot;61&quot;/&gt;&lt;lineCharCount val=&quot;29&quot;/&gt;&lt;lineCharCount val=&quot;59&quot;/&gt;&lt;lineCharCount val=&quot;60&quot;/&gt;&lt;lineCharCount val=&quot;40&quot;/&gt;&lt;lineCharCount val=&quot;59&quot;/&gt;&lt;lineCharCount val=&quot;58&quot;/&gt;&lt;lineCharCount val=&quot;39&quot;/&gt;&lt;/TableIndex&gt;&lt;/ShapeTextInfo&gt;"/>
  <p:tag name="NUM" val="5"/>
</p:tagLst>
</file>

<file path=ppt/tags/tag267.xml><?xml version="1.0" encoding="utf-8"?>
<p:tagLst xmlns:a="http://schemas.openxmlformats.org/drawingml/2006/main" xmlns:r="http://schemas.openxmlformats.org/officeDocument/2006/relationships" xmlns:p="http://schemas.openxmlformats.org/presentationml/2006/main">
  <p:tag name="PPSNARRATION" val="104,892449226,C:\Users\g897\Desktop\Webcasts\My savings webcast_FR_Dec 2012\English March 2013\mySavings_pptx\Media.ppcx"/>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NUM" val="4"/>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0&quot;/&gt;&lt;lineCharCount val=&quot;48&quot;/&gt;&lt;lineCharCount val=&quot;16&quot;/&gt;&lt;lineCharCount val=&quot;47&quot;/&gt;&lt;lineCharCount val=&quot;44&quot;/&gt;&lt;lineCharCount val=&quot;52&quot;/&gt;&lt;lineCharCount val=&quot;23&quot;/&gt;&lt;/TableIndex&gt;&lt;/ShapeTextInfo&gt;"/>
  <p:tag name="NUM" val="5"/>
</p:tagLst>
</file>

<file path=ppt/tags/tag273.xml><?xml version="1.0" encoding="utf-8"?>
<p:tagLst xmlns:a="http://schemas.openxmlformats.org/drawingml/2006/main" xmlns:r="http://schemas.openxmlformats.org/officeDocument/2006/relationships" xmlns:p="http://schemas.openxmlformats.org/presentationml/2006/main">
  <p:tag name="PPSNARRATION" val="106,892449226,C:\Users\g897\Desktop\Webcasts\My savings webcast_FR_Dec 2012\English March 2013\mySavings_pptx\Media.ppcx"/>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NUM" val="5"/>
</p:tagLst>
</file>

<file path=ppt/tags/tag279.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6"/>
</p:tagLst>
</file>

<file path=ppt/tags/tag281.xml><?xml version="1.0" encoding="utf-8"?>
<p:tagLst xmlns:a="http://schemas.openxmlformats.org/drawingml/2006/main" xmlns:r="http://schemas.openxmlformats.org/officeDocument/2006/relationships" xmlns:p="http://schemas.openxmlformats.org/presentationml/2006/main">
  <p:tag name="PPSNARRATION" val="115,892449226,C:\Users\g897\Desktop\Webcasts\My savings webcast_FR_Dec 2012\English March 2013\mySavings_pptx\Media.ppcx"/>
  <p:tag name="TIMING" val="|2.1|1.9|2.5"/>
</p:tagLst>
</file>

<file path=ppt/tags/tag282.xml><?xml version="1.0" encoding="utf-8"?>
<p:tagLst xmlns:a="http://schemas.openxmlformats.org/drawingml/2006/main" xmlns:r="http://schemas.openxmlformats.org/officeDocument/2006/relationships" xmlns:p="http://schemas.openxmlformats.org/presentationml/2006/main">
  <p:tag name="NUM" val="1"/>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NUM" val="4"/>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2&quot;/&gt;&lt;lineCharCount val=&quot;53&quot;/&gt;&lt;lineCharCount val=&quot;9&quot;/&gt;&lt;lineCharCount val=&quot;60&quot;/&gt;&lt;lineCharCount val=&quot;25&quot;/&gt;&lt;/TableIndex&gt;&lt;/ShapeTextInfo&gt;"/>
  <p:tag name="NUM" val="5"/>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6"/>
</p:tagLst>
</file>

<file path=ppt/tags/tag288.xml><?xml version="1.0" encoding="utf-8"?>
<p:tagLst xmlns:a="http://schemas.openxmlformats.org/drawingml/2006/main" xmlns:r="http://schemas.openxmlformats.org/officeDocument/2006/relationships" xmlns:p="http://schemas.openxmlformats.org/presentationml/2006/main">
  <p:tag name="NUM" val="7"/>
</p:tagLst>
</file>

<file path=ppt/tags/tag289.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290.xml><?xml version="1.0" encoding="utf-8"?>
<p:tagLst xmlns:a="http://schemas.openxmlformats.org/drawingml/2006/main" xmlns:r="http://schemas.openxmlformats.org/officeDocument/2006/relationships" xmlns:p="http://schemas.openxmlformats.org/presentationml/2006/main">
  <p:tag name="PPSNARRATION" val="116,892449226,C:\Users\g897\Desktop\Webcasts\My savings webcast_FR_Dec 2012\English March 2013\mySavings_pptx\Media.ppcx"/>
  <p:tag name="PPSNARRATIONPROPS" val="C:\Users\g897\Desktop\Webcasts\My savings webcast_FR_Dec 2012\Chantal recordings EN\Slides to re record mySavings\Slides to re record mySavings_pptx\audio\1229722023.mp3"/>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NUM" val="4"/>
</p:tagLst>
</file>

<file path=ppt/tags/tag295.xml><?xml version="1.0" encoding="utf-8"?>
<p:tagLst xmlns:a="http://schemas.openxmlformats.org/drawingml/2006/main" xmlns:r="http://schemas.openxmlformats.org/officeDocument/2006/relationships" xmlns:p="http://schemas.openxmlformats.org/presentationml/2006/main">
  <p:tag name="NUM" val="5"/>
</p:tagLst>
</file>

<file path=ppt/tags/tag296.xml><?xml version="1.0" encoding="utf-8"?>
<p:tagLst xmlns:a="http://schemas.openxmlformats.org/drawingml/2006/main" xmlns:r="http://schemas.openxmlformats.org/officeDocument/2006/relationships" xmlns:p="http://schemas.openxmlformats.org/presentationml/2006/main">
  <p:tag name="NUM" val="6"/>
</p:tagLst>
</file>

<file path=ppt/tags/tag297.xml><?xml version="1.0" encoding="utf-8"?>
<p:tagLst xmlns:a="http://schemas.openxmlformats.org/drawingml/2006/main" xmlns:r="http://schemas.openxmlformats.org/officeDocument/2006/relationships" xmlns:p="http://schemas.openxmlformats.org/presentationml/2006/main">
  <p:tag name="PPSNARRATION" val="116,892449226,C:\Users\g897\Desktop\Webcasts\My savings webcast_FR_Dec 2012\English March 2013\mySavings_pptx\Media.ppcx"/>
  <p:tag name="PPSNARRATIONPROPS" val="C:\Users\g897\Desktop\Webcasts\My savings webcast_FR_Dec 2012\Chantal recordings EN\Slides to re record mySavings\Slides to re record mySavings_pptx\audio\1229722023.mp3"/>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NUM" val="5"/>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NUM" val="4"/>
</p:tagLst>
</file>

<file path=ppt/tags/tag302.xml><?xml version="1.0" encoding="utf-8"?>
<p:tagLst xmlns:a="http://schemas.openxmlformats.org/drawingml/2006/main" xmlns:r="http://schemas.openxmlformats.org/officeDocument/2006/relationships" xmlns:p="http://schemas.openxmlformats.org/presentationml/2006/main">
  <p:tag name="NUM" val="5"/>
</p:tagLst>
</file>

<file path=ppt/tags/tag303.xml><?xml version="1.0" encoding="utf-8"?>
<p:tagLst xmlns:a="http://schemas.openxmlformats.org/drawingml/2006/main" xmlns:r="http://schemas.openxmlformats.org/officeDocument/2006/relationships" xmlns:p="http://schemas.openxmlformats.org/presentationml/2006/main">
  <p:tag name="NUM" val="6"/>
</p:tagLst>
</file>

<file path=ppt/tags/tag304.xml><?xml version="1.0" encoding="utf-8"?>
<p:tagLst xmlns:a="http://schemas.openxmlformats.org/drawingml/2006/main" xmlns:r="http://schemas.openxmlformats.org/officeDocument/2006/relationships" xmlns:p="http://schemas.openxmlformats.org/presentationml/2006/main">
  <p:tag name="PPSNARRATION" val="123,892449226,C:\Users\g897\Desktop\Webcasts\My savings webcast_FR_Dec 2012\English March 2013\mySavings_pptx\Media.ppcx"/>
  <p:tag name="PPSNARRATIONPROPS" val="C:\Users\g897\Desktop\Webcasts\My savings webcast_FR_Dec 2012\Chantal recordings EN\Slides to re record mySavings\Slides to re record mySavings_pptx\audio\1924710703.mp3"/>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3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NUM" val="4"/>
</p:tagLst>
</file>

<file path=ppt/tags/tag309.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10.xml><?xml version="1.0" encoding="utf-8"?>
<p:tagLst xmlns:a="http://schemas.openxmlformats.org/drawingml/2006/main" xmlns:r="http://schemas.openxmlformats.org/officeDocument/2006/relationships" xmlns:p="http://schemas.openxmlformats.org/presentationml/2006/main">
  <p:tag name="NUM" val="6"/>
</p:tagLst>
</file>

<file path=ppt/tags/tag311.xml><?xml version="1.0" encoding="utf-8"?>
<p:tagLst xmlns:a="http://schemas.openxmlformats.org/drawingml/2006/main" xmlns:r="http://schemas.openxmlformats.org/officeDocument/2006/relationships" xmlns:p="http://schemas.openxmlformats.org/presentationml/2006/main">
  <p:tag name="PPSNARRATION" val="124,892449226,C:\Users\g897\Desktop\Webcasts\My savings webcast_FR_Dec 2012\English March 2013\mySavings_pptx\Media.ppcx"/>
  <p:tag name="PPSNARRATIONPROPS" val="C:\Users\g897\Desktop\Webcasts\My savings webcast_FR_Dec 2012\Chantal recordings EN\Slides to re record mySavings\Slides to re record mySavings_pptx\audio\474329425.mp3"/>
</p:tagLst>
</file>

<file path=ppt/tags/tag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NUM" val="4"/>
</p:tagLst>
</file>

<file path=ppt/tags/tag316.xml><?xml version="1.0" encoding="utf-8"?>
<p:tagLst xmlns:a="http://schemas.openxmlformats.org/drawingml/2006/main" xmlns:r="http://schemas.openxmlformats.org/officeDocument/2006/relationships" xmlns:p="http://schemas.openxmlformats.org/presentationml/2006/main">
  <p:tag name="NUM" val="5"/>
</p:tagLst>
</file>

<file path=ppt/tags/tag317.xml><?xml version="1.0" encoding="utf-8"?>
<p:tagLst xmlns:a="http://schemas.openxmlformats.org/drawingml/2006/main" xmlns:r="http://schemas.openxmlformats.org/officeDocument/2006/relationships" xmlns:p="http://schemas.openxmlformats.org/presentationml/2006/main">
  <p:tag name="NUM" val="6"/>
</p:tagLst>
</file>

<file path=ppt/tags/tag318.xml><?xml version="1.0" encoding="utf-8"?>
<p:tagLst xmlns:a="http://schemas.openxmlformats.org/drawingml/2006/main" xmlns:r="http://schemas.openxmlformats.org/officeDocument/2006/relationships" xmlns:p="http://schemas.openxmlformats.org/presentationml/2006/main">
  <p:tag name="PPSNARRATION" val="128,892449226,C:\Users\g897\Desktop\Webcasts\My savings webcast_FR_Dec 2012\English March 2013\mySavings_pptx\Media.ppcx"/>
</p:tagLst>
</file>

<file path=ppt/tags/tag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3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NUM" val="5"/>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NUM" val="6"/>
</p:tagLst>
</file>

<file path=ppt/tags/tag324.xml><?xml version="1.0" encoding="utf-8"?>
<p:tagLst xmlns:a="http://schemas.openxmlformats.org/drawingml/2006/main" xmlns:r="http://schemas.openxmlformats.org/officeDocument/2006/relationships" xmlns:p="http://schemas.openxmlformats.org/presentationml/2006/main">
  <p:tag name="NUM" val="7"/>
</p:tagLst>
</file>

<file path=ppt/tags/tag325.xml><?xml version="1.0" encoding="utf-8"?>
<p:tagLst xmlns:a="http://schemas.openxmlformats.org/drawingml/2006/main" xmlns:r="http://schemas.openxmlformats.org/officeDocument/2006/relationships" xmlns:p="http://schemas.openxmlformats.org/presentationml/2006/main">
  <p:tag name="NUM" val="6"/>
</p:tagLst>
</file>

<file path=ppt/tags/tag326.xml><?xml version="1.0" encoding="utf-8"?>
<p:tagLst xmlns:a="http://schemas.openxmlformats.org/drawingml/2006/main" xmlns:r="http://schemas.openxmlformats.org/officeDocument/2006/relationships" xmlns:p="http://schemas.openxmlformats.org/presentationml/2006/main">
  <p:tag name="PPSNARRATION" val="131,892449226,C:\Users\g897\Desktop\Webcasts\My savings webcast_FR_Dec 2012\English March 2013\mySavings_pptx\Media.ppcx"/>
</p:tagLst>
</file>

<file path=ppt/tags/tag3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3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3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9&quot;/&gt;&lt;lineCharCount val=&quot;21&quot;/&gt;&lt;lineCharCount val=&quot;22&quot;/&gt;&lt;lineCharCount val=&quot;15&quot;/&gt;&lt;lineCharCount val=&quot;19&quot;/&gt;&lt;lineCharCount val=&quot;24&quot;/&gt;&lt;/TableIndex&gt;&lt;/ShapeTextInfo&gt;"/>
  <p:tag name="NUM" val="4"/>
</p:tagLst>
</file>

<file path=ppt/tags/tag33.xml><?xml version="1.0" encoding="utf-8"?>
<p:tagLst xmlns:a="http://schemas.openxmlformats.org/drawingml/2006/main" xmlns:r="http://schemas.openxmlformats.org/officeDocument/2006/relationships" xmlns:p="http://schemas.openxmlformats.org/presentationml/2006/main">
  <p:tag name="PPSNARRATION" val="34,892449226,C:\Users\g897\Desktop\Webcasts\My savings webcast_FR_Dec 2012\English March 2013\mySavings_pptx\Media.ppcx"/>
</p:tagLst>
</file>

<file path=ppt/tags/tag3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NUM" val="5"/>
</p:tagLst>
</file>

<file path=ppt/tags/tag331.xml><?xml version="1.0" encoding="utf-8"?>
<p:tagLst xmlns:a="http://schemas.openxmlformats.org/drawingml/2006/main" xmlns:r="http://schemas.openxmlformats.org/officeDocument/2006/relationships" xmlns:p="http://schemas.openxmlformats.org/presentationml/2006/main">
  <p:tag name="NUM" val="6"/>
</p:tagLst>
</file>

<file path=ppt/tags/tag332.xml><?xml version="1.0" encoding="utf-8"?>
<p:tagLst xmlns:a="http://schemas.openxmlformats.org/drawingml/2006/main" xmlns:r="http://schemas.openxmlformats.org/officeDocument/2006/relationships" xmlns:p="http://schemas.openxmlformats.org/presentationml/2006/main">
  <p:tag name="NUM" val="7"/>
</p:tagLst>
</file>

<file path=ppt/tags/tag3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334.xml><?xml version="1.0" encoding="utf-8"?>
<p:tagLst xmlns:a="http://schemas.openxmlformats.org/drawingml/2006/main" xmlns:r="http://schemas.openxmlformats.org/officeDocument/2006/relationships" xmlns:p="http://schemas.openxmlformats.org/presentationml/2006/main">
  <p:tag name="NUM" val="6"/>
</p:tagLst>
</file>

<file path=ppt/tags/tag335.xml><?xml version="1.0" encoding="utf-8"?>
<p:tagLst xmlns:a="http://schemas.openxmlformats.org/drawingml/2006/main" xmlns:r="http://schemas.openxmlformats.org/officeDocument/2006/relationships" xmlns:p="http://schemas.openxmlformats.org/presentationml/2006/main">
  <p:tag name="PPSNARRATION" val="132,892449226,C:\Users\g897\Desktop\Webcasts\My savings webcast_FR_Dec 2012\English March 2013\mySavings_pptx\Media.ppcx"/>
</p:tagLst>
</file>

<file path=ppt/tags/tag3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3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3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3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NUM" val="4"/>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340.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NUM" val="5"/>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7&quot;/&gt;&lt;lineCharCount val=&quot;53&quot;/&gt;&lt;lineCharCount val=&quot;48&quot;/&gt;&lt;lineCharCount val=&quot;56&quot;/&gt;&lt;lineCharCount val=&quot;35&quot;/&gt;&lt;lineCharCount val=&quot;56&quot;/&gt;&lt;lineCharCount val=&quot;29&quot;/&gt;&lt;lineCharCount val=&quot;36&quot;/&gt;&lt;lineCharCount val=&quot;55&quot;/&gt;&lt;lineCharCount val=&quot;54&quot;/&gt;&lt;lineCharCount val=&quot;46&quot;/&gt;&lt;lineCharCount val=&quot;22&quot;/&gt;&lt;/TableIndex&gt;&lt;/ShapeTextInfo&gt;"/>
  <p:tag name="NUM" val="6"/>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PSNARRATION" val="35,892449226,C:\Users\g897\Desktop\Webcasts\My savings webcast_FR_Dec 2012\English March 2013\mySavings_pptx\Media.ppcx"/>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NUM" val="5"/>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NUM" val="6"/>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NUM" val="7"/>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NUM" val="8"/>
</p:tagLst>
</file>

<file path=ppt/tags/tag4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NUM" val="10"/>
</p:tagLst>
</file>

<file path=ppt/tags/tag51.xml><?xml version="1.0" encoding="utf-8"?>
<p:tagLst xmlns:a="http://schemas.openxmlformats.org/drawingml/2006/main" xmlns:r="http://schemas.openxmlformats.org/officeDocument/2006/relationships" xmlns:p="http://schemas.openxmlformats.org/presentationml/2006/main">
  <p:tag name="NUM" val="11"/>
</p:tagLst>
</file>

<file path=ppt/tags/tag52.xml><?xml version="1.0" encoding="utf-8"?>
<p:tagLst xmlns:a="http://schemas.openxmlformats.org/drawingml/2006/main" xmlns:r="http://schemas.openxmlformats.org/officeDocument/2006/relationships" xmlns:p="http://schemas.openxmlformats.org/presentationml/2006/main">
  <p:tag name="NUM" val="12"/>
</p:tagLst>
</file>

<file path=ppt/tags/tag53.xml><?xml version="1.0" encoding="utf-8"?>
<p:tagLst xmlns:a="http://schemas.openxmlformats.org/drawingml/2006/main" xmlns:r="http://schemas.openxmlformats.org/officeDocument/2006/relationships" xmlns:p="http://schemas.openxmlformats.org/presentationml/2006/main">
  <p:tag name="NUM" val="13"/>
</p:tagLst>
</file>

<file path=ppt/tags/tag54.xml><?xml version="1.0" encoding="utf-8"?>
<p:tagLst xmlns:a="http://schemas.openxmlformats.org/drawingml/2006/main" xmlns:r="http://schemas.openxmlformats.org/officeDocument/2006/relationships" xmlns:p="http://schemas.openxmlformats.org/presentationml/2006/main">
  <p:tag name="NUM" val="14"/>
</p:tagLst>
</file>

<file path=ppt/tags/tag55.xml><?xml version="1.0" encoding="utf-8"?>
<p:tagLst xmlns:a="http://schemas.openxmlformats.org/drawingml/2006/main" xmlns:r="http://schemas.openxmlformats.org/officeDocument/2006/relationships" xmlns:p="http://schemas.openxmlformats.org/presentationml/2006/main">
  <p:tag name="NUM" val="15"/>
</p:tagLst>
</file>

<file path=ppt/tags/tag56.xml><?xml version="1.0" encoding="utf-8"?>
<p:tagLst xmlns:a="http://schemas.openxmlformats.org/drawingml/2006/main" xmlns:r="http://schemas.openxmlformats.org/officeDocument/2006/relationships" xmlns:p="http://schemas.openxmlformats.org/presentationml/2006/main">
  <p:tag name="NUM" val="16"/>
</p:tagLst>
</file>

<file path=ppt/tags/tag57.xml><?xml version="1.0" encoding="utf-8"?>
<p:tagLst xmlns:a="http://schemas.openxmlformats.org/drawingml/2006/main" xmlns:r="http://schemas.openxmlformats.org/officeDocument/2006/relationships" xmlns:p="http://schemas.openxmlformats.org/presentationml/2006/main">
  <p:tag name="NUM" val="17"/>
</p:tagLst>
</file>

<file path=ppt/tags/tag58.xml><?xml version="1.0" encoding="utf-8"?>
<p:tagLst xmlns:a="http://schemas.openxmlformats.org/drawingml/2006/main" xmlns:r="http://schemas.openxmlformats.org/officeDocument/2006/relationships" xmlns:p="http://schemas.openxmlformats.org/presentationml/2006/main">
  <p:tag name="NUM" val="18"/>
</p:tagLst>
</file>

<file path=ppt/tags/tag59.xml><?xml version="1.0" encoding="utf-8"?>
<p:tagLst xmlns:a="http://schemas.openxmlformats.org/drawingml/2006/main" xmlns:r="http://schemas.openxmlformats.org/officeDocument/2006/relationships" xmlns:p="http://schemas.openxmlformats.org/presentationml/2006/main">
  <p:tag name="NUM" val="19"/>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NUM" val="20"/>
</p:tagLst>
</file>

<file path=ppt/tags/tag61.xml><?xml version="1.0" encoding="utf-8"?>
<p:tagLst xmlns:a="http://schemas.openxmlformats.org/drawingml/2006/main" xmlns:r="http://schemas.openxmlformats.org/officeDocument/2006/relationships" xmlns:p="http://schemas.openxmlformats.org/presentationml/2006/main">
  <p:tag name="NUM" val="21"/>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PPSNARRATION" val="36,892449226,C:\Users\g897\Desktop\Webcasts\My savings webcast_FR_Dec 2012\English March 2013\mySavings_pptx\Media.ppcx"/>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4"/>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NUM" val="5"/>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9&quot;/&gt;&lt;lineCharCount val=&quot;28&quot;/&gt;&lt;/TableIndex&gt;&lt;/ShapeTextInfo&gt;"/>
  <p:tag name="NUM" val="6"/>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NUM" val="7"/>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8F8AAF-60D8-4F77-BA13-BAA51CE110B2}&quot;/&gt;&lt;isInvalidForFieldText val=&quot;0&quot;/&gt;&lt;Image&gt;&lt;filename val=&quot;C:\Users\g897\AppData\Local\Temp\PR\data\asimages\{A38F8AAF-60D8-4F77-BA13-BAA51CE110B2}_5.png&quot;/&gt;&lt;left val=&quot;102&quot;/&gt;&lt;top val=&quot;204&quot;/&gt;&lt;width val=&quot;595&quot;/&gt;&lt;height val=&quot;216&quot;/&gt;&lt;hasText val=&quot;1&quot;/&gt;&lt;/Image&gt;&lt;/ThreeDShapeInfo&gt;"/>
  <p:tag name="PRESENTER_SHAPETEXTINFO" val="&lt;ShapeTextInfo&gt;&lt;TableIndex row=&quot;1&quot; col=&quot;1&quot;&gt;&lt;linesCount val=&quot;0&quot;/&gt;&lt;/TableIndex&gt;&lt;TableIndex row=&quot;1&quot; col=&quot;2&quot;&gt;&lt;linesCount val=&quot;3&quot;/&gt;&lt;lineCharCount val=&quot;7&quot;/&gt;&lt;lineCharCount val=&quot;8&quot;/&gt;&lt;lineCharCount val=&quot;5&quot;/&gt;&lt;/TableIndex&gt;&lt;TableIndex row=&quot;1&quot; col=&quot;3&quot;&gt;&lt;linesCount val=&quot;3&quot;/&gt;&lt;lineCharCount val=&quot;7&quot;/&gt;&lt;lineCharCount val=&quot;8&quot;/&gt;&lt;lineCharCount val=&quot;5&quot;/&gt;&lt;/TableIndex&gt;&lt;TableIndex row=&quot;1&quot; col=&quot;4&quot;&gt;&lt;linesCount val=&quot;2&quot;/&gt;&lt;lineCharCount val=&quot;8&quot;/&gt;&lt;lineCharCount val=&quot;8&quot;/&gt;&lt;/TableIndex&gt;&lt;TableIndex row=&quot;2&quot; col=&quot;1&quot;&gt;&lt;linesCount val=&quot;1&quot;/&gt;&lt;lineCharCount val=&quot;6&quot;/&gt;&lt;/TableIndex&gt;&lt;TableIndex row=&quot;2&quot; col=&quot;2&quot;&gt;&lt;linesCount val=&quot;1&quot;/&gt;&lt;lineCharCount val=&quot;7&quot;/&gt;&lt;/TableIndex&gt;&lt;TableIndex row=&quot;2&quot; col=&quot;3&quot;&gt;&lt;linesCount val=&quot;1&quot;/&gt;&lt;lineCharCount val=&quot;7&quot;/&gt;&lt;/TableIndex&gt;&lt;TableIndex row=&quot;2&quot; col=&quot;4&quot;&gt;&lt;linesCount val=&quot;1&quot;/&gt;&lt;lineCharCount val=&quot;2&quot;/&gt;&lt;/TableIndex&gt;&lt;TableIndex row=&quot;3&quot; col=&quot;1&quot;&gt;&lt;linesCount val=&quot;1&quot;/&gt;&lt;lineCharCount val=&quot;6&quot;/&gt;&lt;/TableIndex&gt;&lt;TableIndex row=&quot;3&quot; col=&quot;2&quot;&gt;&lt;linesCount val=&quot;1&quot;/&gt;&lt;lineCharCount val=&quot;9&quot;/&gt;&lt;/TableIndex&gt;&lt;TableIndex row=&quot;3&quot; col=&quot;3&quot;&gt;&lt;linesCount val=&quot;1&quot;/&gt;&lt;lineCharCount val=&quot;10&quot;/&gt;&lt;/TableIndex&gt;&lt;TableIndex row=&quot;3&quot; col=&quot;4&quot;&gt;&lt;linesCount val=&quot;1&quot;/&gt;&lt;lineCharCount val=&quot;7&quot;/&gt;&lt;/TableIndex&gt;&lt;TableIndex row=&quot;4&quot; col=&quot;1&quot;&gt;&lt;linesCount val=&quot;1&quot;/&gt;&lt;lineCharCount val=&quot;6&quot;/&gt;&lt;/TableIndex&gt;&lt;TableIndex row=&quot;4&quot; col=&quot;2&quot;&gt;&lt;linesCount val=&quot;1&quot;/&gt;&lt;lineCharCount val=&quot;9&quot;/&gt;&lt;/TableIndex&gt;&lt;TableIndex row=&quot;4&quot; col=&quot;3&quot;&gt;&lt;linesCount val=&quot;1&quot;/&gt;&lt;lineCharCount val=&quot;9&quot;/&gt;&lt;/TableIndex&gt;&lt;TableIndex row=&quot;4&quot; col=&quot;4&quot;&gt;&lt;linesCount val=&quot;1&quot;/&gt;&lt;lineCharCount val=&quot;11&quot;/&gt;&lt;/TableIndex&gt;&lt;/ShapeTextInfo&gt;"/>
  <p:tag name="NUM" val="8"/>
</p:tagLst>
</file>

<file path=ppt/tags/tag72.xml><?xml version="1.0" encoding="utf-8"?>
<p:tagLst xmlns:a="http://schemas.openxmlformats.org/drawingml/2006/main" xmlns:r="http://schemas.openxmlformats.org/officeDocument/2006/relationships" xmlns:p="http://schemas.openxmlformats.org/presentationml/2006/main">
  <p:tag name="PPSNARRATION" val="40,892449226,C:\Users\g897\Desktop\Webcasts\My savings webcast_FR_Dec 2012\English March 2013\mySavings_pptx\Media.ppcx"/>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10&quot;/&gt;&lt;/TableIndex&gt;&lt;/ShapeTextInfo&gt;"/>
  <p:tag name="NUM" val="5"/>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0EB4C9-083D-4431-9EFD-D1EA1DDEFAA0}&quot;/&gt;&lt;isInvalidForFieldText val=&quot;0&quot;/&gt;&lt;Image&gt;&lt;filename val=&quot;C:\Users\g897\AppData\Local\Temp\PR\data\asimages\{2D0EB4C9-083D-4431-9EFD-D1EA1DDEFAA0}_6.png&quot;/&gt;&lt;left val=&quot;102&quot;/&gt;&lt;top val=&quot;204&quot;/&gt;&lt;width val=&quot;373&quot;/&gt;&lt;height val=&quot;231&quot;/&gt;&lt;hasText val=&quot;1&quot;/&gt;&lt;/Image&gt;&lt;/ThreeDShapeInfo&gt;"/>
  <p:tag name="PRESENTER_SHAPETEXTINFO" val="&lt;ShapeTextInfo&gt;&lt;TableIndex row=&quot;1&quot; col=&quot;1&quot;&gt;&lt;linesCount val=&quot;0&quot;/&gt;&lt;/TableIndex&gt;&lt;TableIndex row=&quot;1&quot; col=&quot;2&quot;&gt;&lt;linesCount val=&quot;1&quot;/&gt;&lt;lineCharCount val=&quot;6&quot;/&gt;&lt;/TableIndex&gt;&lt;TableIndex row=&quot;1&quot; col=&quot;3&quot;&gt;&lt;linesCount val=&quot;1&quot;/&gt;&lt;lineCharCount val=&quot;4&quot;/&gt;&lt;/TableIndex&gt;&lt;TableIndex row=&quot;2&quot; col=&quot;1&quot;&gt;&lt;linesCount val=&quot;1&quot;/&gt;&lt;lineCharCount val=&quot;9&quot;/&gt;&lt;/TableIndex&gt;&lt;TableIndex row=&quot;2&quot; col=&quot;2&quot;&gt;&lt;linesCount val=&quot;1&quot;/&gt;&lt;lineCharCount val=&quot;5&quot;/&gt;&lt;/TableIndex&gt;&lt;TableIndex row=&quot;2&quot; col=&quot;3&quot;&gt;&lt;linesCount val=&quot;1&quot;/&gt;&lt;lineCharCount val=&quot;5&quot;/&gt;&lt;/TableIndex&gt;&lt;TableIndex row=&quot;3&quot; col=&quot;1&quot;&gt;&lt;linesCount val=&quot;1&quot;/&gt;&lt;lineCharCount val=&quot;9&quot;/&gt;&lt;/TableIndex&gt;&lt;TableIndex row=&quot;3&quot; col=&quot;2&quot;&gt;&lt;linesCount val=&quot;1&quot;/&gt;&lt;lineCharCount val=&quot;7&quot;/&gt;&lt;/TableIndex&gt;&lt;TableIndex row=&quot;3&quot; col=&quot;3&quot;&gt;&lt;linesCount val=&quot;1&quot;/&gt;&lt;lineCharCount val=&quot;6&quot;/&gt;&lt;/TableIndex&gt;&lt;TableIndex row=&quot;4&quot; col=&quot;1&quot;&gt;&lt;linesCount val=&quot;1&quot;/&gt;&lt;lineCharCount val=&quot;11&quot;/&gt;&lt;/TableIndex&gt;&lt;TableIndex row=&quot;4&quot; col=&quot;2&quot;&gt;&lt;linesCount val=&quot;1&quot;/&gt;&lt;lineCharCount val=&quot;5&quot;/&gt;&lt;/TableIndex&gt;&lt;TableIndex row=&quot;4&quot; col=&quot;3&quot;&gt;&lt;linesCount val=&quot;1&quot;/&gt;&lt;lineCharCount val=&quot;5&quot;/&gt;&lt;/TableIndex&gt;&lt;TableIndex row=&quot;5&quot; col=&quot;1&quot;&gt;&lt;linesCount val=&quot;1&quot;/&gt;&lt;lineCharCount val=&quot;11&quot;/&gt;&lt;/TableIndex&gt;&lt;TableIndex row=&quot;5&quot; col=&quot;2&quot;&gt;&lt;linesCount val=&quot;1&quot;/&gt;&lt;lineCharCount val=&quot;6&quot;/&gt;&lt;/TableIndex&gt;&lt;TableIndex row=&quot;5&quot; col=&quot;3&quot;&gt;&lt;linesCount val=&quot;1&quot;/&gt;&lt;lineCharCount val=&quot;6&quot;/&gt;&lt;/TableIndex&gt;&lt;TableIndex row=&quot;6&quot; col=&quot;1&quot;&gt;&lt;linesCount val=&quot;1&quot;/&gt;&lt;lineCharCount val=&quot;7&quot;/&gt;&lt;/TableIndex&gt;&lt;TableIndex row=&quot;6&quot; col=&quot;2&quot;&gt;&lt;linesCount val=&quot;1&quot;/&gt;&lt;lineCharCount val=&quot;5&quot;/&gt;&lt;/TableIndex&gt;&lt;TableIndex row=&quot;6&quot; col=&quot;3&quot;&gt;&lt;linesCount val=&quot;1&quot;/&gt;&lt;lineCharCount val=&quot;5&quot;/&gt;&lt;/TableIndex&gt;&lt;/ShapeTextInfo&gt;"/>
  <p:tag name="NUM" val="8"/>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9&quot;/&gt;&lt;lineCharCount val=&quot;28&quot;/&gt;&lt;/TableIndex&gt;&lt;/ShapeTextInfo&gt;"/>
  <p:tag name="NUM" val="9"/>
</p:tagLst>
</file>

<file path=ppt/tags/tag82.xml><?xml version="1.0" encoding="utf-8"?>
<p:tagLst xmlns:a="http://schemas.openxmlformats.org/drawingml/2006/main" xmlns:r="http://schemas.openxmlformats.org/officeDocument/2006/relationships" xmlns:p="http://schemas.openxmlformats.org/presentationml/2006/main">
  <p:tag name="PPSNARRATION" val="41,892449226,C:\Users\g897\Desktop\Webcasts\My savings webcast_FR_Dec 2012\English March 2013\mySavings_pptx\Media.ppcx"/>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3"/>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NUM" val="4"/>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 name="NUM" val="5"/>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5&quot;/&gt;&lt;lineCharCount val=&quot;13&quot;/&gt;&lt;/TableIndex&gt;&lt;/ShapeTextInfo&gt;"/>
  <p:tag name="NUM" val="6"/>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NUM" val="7"/>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41&quot;/&gt;&lt;lineCharCount val=&quot;11&quot;/&gt;&lt;lineCharCount val=&quot;41&quot;/&gt;&lt;lineCharCount val=&quot;26&quot;/&gt;&lt;/TableIndex&gt;&lt;/ShapeTextInfo&gt;"/>
  <p:tag name="NUM" val="8"/>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4E931B-092B-405B-9D5C-C6B32BFE9152}&quot;/&gt;&lt;isInvalidForFieldText val=&quot;0&quot;/&gt;&lt;Image&gt;&lt;filename val=&quot;C:\Users\g897\AppData\Local\Temp\PR\data\asimages\{6B4E931B-092B-405B-9D5C-C6B32BFE9152}_7.png&quot;/&gt;&lt;left val=&quot;82&quot;/&gt;&lt;top val=&quot;332&quot;/&gt;&lt;width val=&quot;238&quot;/&gt;&lt;height val=&quot;157&quot;/&gt;&lt;hasText val=&quot;1&quot;/&gt;&lt;/Image&gt;&lt;/ThreeDShapeInfo&gt;"/>
  <p:tag name="PRESENTER_SHAPETEXTINFO" val="&lt;ShapeTextInfo&gt;&lt;TableIndex row=&quot;1&quot; col=&quot;1&quot;&gt;&lt;linesCount val=&quot;1&quot;/&gt;&lt;lineCharCount val=&quot;4&quot;/&gt;&lt;/TableIndex&gt;&lt;TableIndex row=&quot;1&quot; col=&quot;2&quot;&gt;&lt;linesCount val=&quot;2&quot;/&gt;&lt;lineCharCount val=&quot;9&quot;/&gt;&lt;lineCharCount val=&quot;5&quot;/&gt;&lt;/TableIndex&gt;&lt;TableIndex row=&quot;2&quot; col=&quot;1&quot;&gt;&lt;linesCount val=&quot;1&quot;/&gt;&lt;lineCharCount val=&quot;4&quot;/&gt;&lt;/TableIndex&gt;&lt;TableIndex row=&quot;2&quot; col=&quot;2&quot;&gt;&lt;linesCount val=&quot;1&quot;/&gt;&lt;lineCharCount val=&quot;7&quot;/&gt;&lt;/TableIndex&gt;&lt;TableIndex row=&quot;3&quot; col=&quot;1&quot;&gt;&lt;linesCount val=&quot;1&quot;/&gt;&lt;lineCharCount val=&quot;4&quot;/&gt;&lt;/TableIndex&gt;&lt;TableIndex row=&quot;3&quot; col=&quot;2&quot;&gt;&lt;linesCount val=&quot;1&quot;/&gt;&lt;lineCharCount val=&quot;7&quot;/&gt;&lt;/TableIndex&gt;&lt;/ShapeTextInfo&gt;"/>
  <p:tag name="NUM" val="9"/>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0"/>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NUM" val="11"/>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 name="NUM" val="12"/>
</p:tagLst>
</file>

<file path=ppt/tags/tag95.xml><?xml version="1.0" encoding="utf-8"?>
<p:tagLst xmlns:a="http://schemas.openxmlformats.org/drawingml/2006/main" xmlns:r="http://schemas.openxmlformats.org/officeDocument/2006/relationships" xmlns:p="http://schemas.openxmlformats.org/presentationml/2006/main">
  <p:tag name="NUM" val="13"/>
</p:tagLst>
</file>

<file path=ppt/tags/tag96.xml><?xml version="1.0" encoding="utf-8"?>
<p:tagLst xmlns:a="http://schemas.openxmlformats.org/drawingml/2006/main" xmlns:r="http://schemas.openxmlformats.org/officeDocument/2006/relationships" xmlns:p="http://schemas.openxmlformats.org/presentationml/2006/main">
  <p:tag name="NUM" val="6"/>
</p:tagLst>
</file>

<file path=ppt/tags/tag97.xml><?xml version="1.0" encoding="utf-8"?>
<p:tagLst xmlns:a="http://schemas.openxmlformats.org/drawingml/2006/main" xmlns:r="http://schemas.openxmlformats.org/officeDocument/2006/relationships" xmlns:p="http://schemas.openxmlformats.org/presentationml/2006/main">
  <p:tag name="PPSNARRATION" val="41,892449226,C:\Users\g897\Desktop\Webcasts\My savings webcast_FR_Dec 2012\English March 2013\mySavings_pptx\Media.ppcx"/>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1"/>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33f10e0-6617-4bc2-9520-063627b97f4a">5CD5YEM5C3YY-1186899589-358405</_dlc_DocId>
    <_dlc_DocIdUrl xmlns="633f10e0-6617-4bc2-9520-063627b97f4a">
      <Url>https://sunlifefinancial.sharepoint.com/sites/Group/GRSES/_layouts/15/DocIdRedir.aspx?ID=5CD5YEM5C3YY-1186899589-358405</Url>
      <Description>5CD5YEM5C3YY-1186899589-358405</Description>
    </_dlc_DocIdUrl>
    <TaxCatchAll xmlns="633f10e0-6617-4bc2-9520-063627b97f4a" xsi:nil="true"/>
    <lcf76f155ced4ddcb4097134ff3c332f xmlns="5fd8a7a3-aefd-4653-aa08-7fd0f3dbff13">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13A86086ACF224ABF7B7B1996A30F06" ma:contentTypeVersion="6763" ma:contentTypeDescription="Create a new document." ma:contentTypeScope="" ma:versionID="fd12daaf90aab934725f2e45707aed5a">
  <xsd:schema xmlns:xsd="http://www.w3.org/2001/XMLSchema" xmlns:xs="http://www.w3.org/2001/XMLSchema" xmlns:p="http://schemas.microsoft.com/office/2006/metadata/properties" xmlns:ns1="http://schemas.microsoft.com/sharepoint/v3" xmlns:ns2="633f10e0-6617-4bc2-9520-063627b97f4a" xmlns:ns3="6ad0baef-6aab-4969-b4f3-29e493e51f96" xmlns:ns4="5fd8a7a3-aefd-4653-aa08-7fd0f3dbff13" targetNamespace="http://schemas.microsoft.com/office/2006/metadata/properties" ma:root="true" ma:fieldsID="a84e556ae350d38c8880ce77977dd9cf" ns1:_="" ns2:_="" ns3:_="" ns4:_="">
    <xsd:import namespace="http://schemas.microsoft.com/sharepoint/v3"/>
    <xsd:import namespace="633f10e0-6617-4bc2-9520-063627b97f4a"/>
    <xsd:import namespace="6ad0baef-6aab-4969-b4f3-29e493e51f96"/>
    <xsd:import namespace="5fd8a7a3-aefd-4653-aa08-7fd0f3dbff13"/>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1:_ip_UnifiedCompliancePolicyProperties" minOccurs="0"/>
                <xsd:element ref="ns1:_ip_UnifiedCompliancePolicyUIAction" minOccurs="0"/>
                <xsd:element ref="ns4:MediaLengthInSeconds" minOccurs="0"/>
                <xsd:element ref="ns4: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3f10e0-6617-4bc2-9520-063627b97f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5" nillable="true" ma:displayName="Taxonomy Catch All Column" ma:hidden="true" ma:list="{eb2a7a56-a91b-4e34-ab8f-4c29527c000b}" ma:internalName="TaxCatchAll" ma:showField="CatchAllData" ma:web="633f10e0-6617-4bc2-9520-063627b97f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d0baef-6aab-4969-b4f3-29e493e51f96"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d8a7a3-aefd-4653-aa08-7fd0f3dbff13" elementFormDefault="qualified">
    <xsd:import namespace="http://schemas.microsoft.com/office/2006/documentManagement/types"/>
    <xsd:import namespace="http://schemas.microsoft.com/office/infopath/2007/PartnerControls"/>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af281f3-005c-4590-8509-9f2f2da8adb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D82865-8544-492F-BE98-A532441E4624}">
  <ds:schemaRefs>
    <ds:schemaRef ds:uri="5fd8a7a3-aefd-4653-aa08-7fd0f3dbff13"/>
    <ds:schemaRef ds:uri="http://schemas.microsoft.com/sharepoint/v3"/>
    <ds:schemaRef ds:uri="http://purl.org/dc/terms/"/>
    <ds:schemaRef ds:uri="633f10e0-6617-4bc2-9520-063627b97f4a"/>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6ad0baef-6aab-4969-b4f3-29e493e51f96"/>
    <ds:schemaRef ds:uri="http://www.w3.org/XML/1998/namespace"/>
  </ds:schemaRefs>
</ds:datastoreItem>
</file>

<file path=customXml/itemProps2.xml><?xml version="1.0" encoding="utf-8"?>
<ds:datastoreItem xmlns:ds="http://schemas.openxmlformats.org/officeDocument/2006/customXml" ds:itemID="{FF56CD21-8115-4708-AB6E-F44C7E115F22}">
  <ds:schemaRefs>
    <ds:schemaRef ds:uri="http://schemas.microsoft.com/sharepoint/events"/>
  </ds:schemaRefs>
</ds:datastoreItem>
</file>

<file path=customXml/itemProps3.xml><?xml version="1.0" encoding="utf-8"?>
<ds:datastoreItem xmlns:ds="http://schemas.openxmlformats.org/officeDocument/2006/customXml" ds:itemID="{132B7402-6BC0-4576-B07F-028E1392458F}">
  <ds:schemaRefs>
    <ds:schemaRef ds:uri="http://schemas.microsoft.com/sharepoint/v3/contenttype/forms"/>
  </ds:schemaRefs>
</ds:datastoreItem>
</file>

<file path=customXml/itemProps4.xml><?xml version="1.0" encoding="utf-8"?>
<ds:datastoreItem xmlns:ds="http://schemas.openxmlformats.org/officeDocument/2006/customXml" ds:itemID="{CBAD61AC-1B66-48AB-AFE1-AC495ED604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33f10e0-6617-4bc2-9520-063627b97f4a"/>
    <ds:schemaRef ds:uri="6ad0baef-6aab-4969-b4f3-29e493e51f96"/>
    <ds:schemaRef ds:uri="5fd8a7a3-aefd-4653-aa08-7fd0f3dbff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6987</TotalTime>
  <Words>6665</Words>
  <Application>Microsoft Office PowerPoint</Application>
  <PresentationFormat>On-screen Show (4:3)</PresentationFormat>
  <Paragraphs>457</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Sun Life Sans</vt:lpstr>
      <vt:lpstr>Times</vt:lpstr>
      <vt:lpstr>Wingdings</vt:lpstr>
      <vt:lpstr>Office Theme</vt:lpstr>
      <vt:lpstr>Votre régime collectif au travail</vt:lpstr>
      <vt:lpstr>PowerPoint Presentation</vt:lpstr>
      <vt:lpstr>Vos responsabilités à l’égard de ce régime</vt:lpstr>
      <vt:lpstr>Sources de revenu de retraite </vt:lpstr>
      <vt:lpstr>Versements mensuels maximums pour 2023</vt:lpstr>
      <vt:lpstr>L’avantage fiscal des cotisations prélevées automatiquement sur la paie</vt:lpstr>
      <vt:lpstr>Plafond de cotisation au REER</vt:lpstr>
      <vt:lpstr>Plafond de cotisation au CELI</vt:lpstr>
      <vt:lpstr>Plafond de cotisation au RPDB</vt:lpstr>
      <vt:lpstr>Choix de trois comptes</vt:lpstr>
      <vt:lpstr>PowerPoint Presentation</vt:lpstr>
      <vt:lpstr>Relation entre le risque et le rendement </vt:lpstr>
      <vt:lpstr>Vaste gamme d’options de placement</vt:lpstr>
      <vt:lpstr>Fonds GraniteMD – axés sur une date d’échéance </vt:lpstr>
      <vt:lpstr>L’importance de la diversification</vt:lpstr>
      <vt:lpstr>PowerPoint Presentation</vt:lpstr>
      <vt:lpstr>Centre de service à la clientèle</vt:lpstr>
      <vt:lpstr>Site des services aux participants</vt:lpstr>
      <vt:lpstr>Site des services aux participants suite</vt:lpstr>
      <vt:lpstr>Relevés et reçus</vt:lpstr>
      <vt:lpstr>PowerPoint Presentation</vt:lpstr>
      <vt:lpstr>Retraits</vt:lpstr>
      <vt:lpstr>Options à la cessation d’emploi et au départ à la retraite </vt:lpstr>
      <vt:lpstr>PowerPoint Presentation</vt:lpstr>
      <vt:lpstr>Par où commencer?</vt:lpstr>
      <vt:lpstr>Par où commencer?</vt:lpstr>
      <vt:lpstr>Par où commencer?</vt:lpstr>
      <vt:lpstr>Par où commencer?</vt:lpstr>
      <vt:lpstr>Par où commencer?</vt:lpstr>
      <vt:lpstr>Par où commencer?</vt:lpstr>
      <vt:lpstr>Par où commencer?</vt:lpstr>
      <vt:lpstr>Votre avenir vous attend. Inscrivez-vous dès aujourd’hui.</vt:lpstr>
    </vt:vector>
  </TitlesOfParts>
  <Company>Sun Life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Votre régime collectif au travail</dc:title>
  <dc:creator>rz21</dc:creator>
  <dc:description/>
  <cp:lastModifiedBy>Lisa Plater</cp:lastModifiedBy>
  <cp:revision>374</cp:revision>
  <cp:lastPrinted>2023-04-19T20:36:45Z</cp:lastPrinted>
  <dcterms:created xsi:type="dcterms:W3CDTF">2012-07-25T17:06:57Z</dcterms:created>
  <dcterms:modified xsi:type="dcterms:W3CDTF">2023-05-18T18:46:50Z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5365eaac-cfeb-43f6-977a-ffec4fcf3c83</vt:lpwstr>
  </property>
  <property fmtid="{D5CDD505-2E9C-101B-9397-08002B2CF9AE}" pid="3" name="ContentTypeId">
    <vt:lpwstr>0x010100C13A86086ACF224ABF7B7B1996A30F06</vt:lpwstr>
  </property>
  <property fmtid="{D5CDD505-2E9C-101B-9397-08002B2CF9AE}" pid="4" name="MediaServiceImageTags">
    <vt:lpwstr/>
  </property>
</Properties>
</file>